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3"/>
  </p:notesMasterIdLst>
  <p:handoutMasterIdLst>
    <p:handoutMasterId r:id="rId34"/>
  </p:handoutMasterIdLst>
  <p:sldIdLst>
    <p:sldId id="399" r:id="rId2"/>
    <p:sldId id="460" r:id="rId3"/>
    <p:sldId id="449" r:id="rId4"/>
    <p:sldId id="468" r:id="rId5"/>
    <p:sldId id="424" r:id="rId6"/>
    <p:sldId id="422" r:id="rId7"/>
    <p:sldId id="423" r:id="rId8"/>
    <p:sldId id="447" r:id="rId9"/>
    <p:sldId id="465" r:id="rId10"/>
    <p:sldId id="464" r:id="rId11"/>
    <p:sldId id="466" r:id="rId12"/>
    <p:sldId id="463" r:id="rId13"/>
    <p:sldId id="467" r:id="rId14"/>
    <p:sldId id="416" r:id="rId15"/>
    <p:sldId id="442" r:id="rId16"/>
    <p:sldId id="445" r:id="rId17"/>
    <p:sldId id="426" r:id="rId18"/>
    <p:sldId id="435" r:id="rId19"/>
    <p:sldId id="434" r:id="rId20"/>
    <p:sldId id="433" r:id="rId21"/>
    <p:sldId id="436" r:id="rId22"/>
    <p:sldId id="432" r:id="rId23"/>
    <p:sldId id="431" r:id="rId24"/>
    <p:sldId id="437" r:id="rId25"/>
    <p:sldId id="417" r:id="rId26"/>
    <p:sldId id="457" r:id="rId27"/>
    <p:sldId id="458" r:id="rId28"/>
    <p:sldId id="451" r:id="rId29"/>
    <p:sldId id="470" r:id="rId30"/>
    <p:sldId id="469" r:id="rId31"/>
    <p:sldId id="369" r:id="rId32"/>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0"/>
    <a:srgbClr val="B4C5F6"/>
    <a:srgbClr val="5E746E"/>
    <a:srgbClr val="794F42"/>
    <a:srgbClr val="FDD8C0"/>
    <a:srgbClr val="C9C9F7"/>
    <a:srgbClr val="EBDCAB"/>
    <a:srgbClr val="EEF3F8"/>
    <a:srgbClr val="F5D9C5"/>
    <a:srgbClr val="FDD9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41"/>
    <p:restoredTop sz="88742"/>
  </p:normalViewPr>
  <p:slideViewPr>
    <p:cSldViewPr snapToGrid="0">
      <p:cViewPr varScale="1">
        <p:scale>
          <a:sx n="141" d="100"/>
          <a:sy n="141" d="100"/>
        </p:scale>
        <p:origin x="936" y="184"/>
      </p:cViewPr>
      <p:guideLst/>
    </p:cSldViewPr>
  </p:slideViewPr>
  <p:outlineViewPr>
    <p:cViewPr>
      <p:scale>
        <a:sx n="33" d="100"/>
        <a:sy n="33" d="100"/>
      </p:scale>
      <p:origin x="0" y="0"/>
    </p:cViewPr>
  </p:outlineViewPr>
  <p:notesTextViewPr>
    <p:cViewPr>
      <p:scale>
        <a:sx n="105" d="100"/>
        <a:sy n="105" d="100"/>
      </p:scale>
      <p:origin x="0" y="0"/>
    </p:cViewPr>
  </p:notesTextViewPr>
  <p:sorterViewPr>
    <p:cViewPr>
      <p:scale>
        <a:sx n="80" d="100"/>
        <a:sy n="80" d="100"/>
      </p:scale>
      <p:origin x="0" y="0"/>
    </p:cViewPr>
  </p:sorterViewPr>
  <p:notesViewPr>
    <p:cSldViewPr snapToGrid="0">
      <p:cViewPr varScale="1">
        <p:scale>
          <a:sx n="120" d="100"/>
          <a:sy n="120" d="100"/>
        </p:scale>
        <p:origin x="4336"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800" dirty="0" err="1"/>
              <a:t>ScanNet</a:t>
            </a:r>
            <a:r>
              <a:rPr lang="en-US" sz="1800" dirty="0"/>
              <a:t> Inference Latency</a:t>
            </a:r>
          </a:p>
        </c:rich>
      </c:tx>
      <c:layout>
        <c:manualLayout>
          <c:xMode val="edge"/>
          <c:yMode val="edge"/>
          <c:x val="0.35010483507961038"/>
          <c:y val="1.5225197871412691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Latency</c:v>
                </c:pt>
              </c:strCache>
            </c:strRef>
          </c:tx>
          <c:spPr>
            <a:solidFill>
              <a:schemeClr val="accent1"/>
            </a:solidFill>
            <a:ln>
              <a:noFill/>
            </a:ln>
            <a:effectLst/>
          </c:spPr>
          <c:invertIfNegative val="0"/>
          <c:dPt>
            <c:idx val="0"/>
            <c:invertIfNegative val="0"/>
            <c:bubble3D val="0"/>
            <c:spPr>
              <a:solidFill>
                <a:srgbClr val="FDF0D5"/>
              </a:solidFill>
              <a:ln>
                <a:noFill/>
              </a:ln>
              <a:effectLst/>
            </c:spPr>
            <c:extLst>
              <c:ext xmlns:c16="http://schemas.microsoft.com/office/drawing/2014/chart" uri="{C3380CC4-5D6E-409C-BE32-E72D297353CC}">
                <c16:uniqueId val="{00000003-81A7-724A-B6D1-B56501136E37}"/>
              </c:ext>
            </c:extLst>
          </c:dPt>
          <c:dPt>
            <c:idx val="1"/>
            <c:invertIfNegative val="0"/>
            <c:bubble3D val="0"/>
            <c:spPr>
              <a:solidFill>
                <a:srgbClr val="C1121F"/>
              </a:solidFill>
              <a:ln>
                <a:noFill/>
              </a:ln>
              <a:effectLst/>
            </c:spPr>
            <c:extLst>
              <c:ext xmlns:c16="http://schemas.microsoft.com/office/drawing/2014/chart" uri="{C3380CC4-5D6E-409C-BE32-E72D297353CC}">
                <c16:uniqueId val="{00000004-81A7-724A-B6D1-B56501136E37}"/>
              </c:ext>
            </c:extLst>
          </c:dPt>
          <c:dPt>
            <c:idx val="2"/>
            <c:invertIfNegative val="0"/>
            <c:bubble3D val="0"/>
            <c:spPr>
              <a:solidFill>
                <a:srgbClr val="669CBE"/>
              </a:solidFill>
              <a:ln>
                <a:noFill/>
              </a:ln>
              <a:effectLst/>
            </c:spPr>
            <c:extLst>
              <c:ext xmlns:c16="http://schemas.microsoft.com/office/drawing/2014/chart" uri="{C3380CC4-5D6E-409C-BE32-E72D297353CC}">
                <c16:uniqueId val="{00000006-81A7-724A-B6D1-B56501136E37}"/>
              </c:ext>
            </c:extLst>
          </c:dPt>
          <c:dPt>
            <c:idx val="3"/>
            <c:invertIfNegative val="0"/>
            <c:bubble3D val="0"/>
            <c:spPr>
              <a:solidFill>
                <a:srgbClr val="780000"/>
              </a:solidFill>
              <a:ln>
                <a:noFill/>
              </a:ln>
              <a:effectLst/>
            </c:spPr>
            <c:extLst>
              <c:ext xmlns:c16="http://schemas.microsoft.com/office/drawing/2014/chart" uri="{C3380CC4-5D6E-409C-BE32-E72D297353CC}">
                <c16:uniqueId val="{00000005-81A7-724A-B6D1-B56501136E37}"/>
              </c:ext>
            </c:extLst>
          </c:dPt>
          <c:dPt>
            <c:idx val="4"/>
            <c:invertIfNegative val="0"/>
            <c:bubble3D val="0"/>
            <c:spPr>
              <a:solidFill>
                <a:srgbClr val="003049"/>
              </a:solidFill>
              <a:ln>
                <a:noFill/>
              </a:ln>
              <a:effectLst/>
            </c:spPr>
            <c:extLst>
              <c:ext xmlns:c16="http://schemas.microsoft.com/office/drawing/2014/chart" uri="{C3380CC4-5D6E-409C-BE32-E72D297353CC}">
                <c16:uniqueId val="{00000007-81A7-724A-B6D1-B56501136E37}"/>
              </c:ext>
            </c:extLst>
          </c:dPt>
          <c:cat>
            <c:strRef>
              <c:f>Sheet1!$A$2:$A$6</c:f>
              <c:strCache>
                <c:ptCount val="5"/>
                <c:pt idx="0">
                  <c:v>MinkUNet
39.2M</c:v>
                </c:pt>
                <c:pt idx="1">
                  <c:v>PTv3-S
46.1M</c:v>
                </c:pt>
                <c:pt idx="2">
                  <c:v>Volt-S
23.7M</c:v>
                </c:pt>
                <c:pt idx="3">
                  <c:v>PTv3-B
124.8M</c:v>
                </c:pt>
                <c:pt idx="4">
                  <c:v>Volt-B
94.3M</c:v>
                </c:pt>
              </c:strCache>
            </c:strRef>
          </c:cat>
          <c:val>
            <c:numRef>
              <c:f>Sheet1!$B$2:$B$6</c:f>
              <c:numCache>
                <c:formatCode>General</c:formatCode>
                <c:ptCount val="5"/>
                <c:pt idx="0">
                  <c:v>22.1</c:v>
                </c:pt>
                <c:pt idx="1">
                  <c:v>39.1</c:v>
                </c:pt>
                <c:pt idx="2">
                  <c:v>14.4</c:v>
                </c:pt>
                <c:pt idx="3">
                  <c:v>58.2</c:v>
                </c:pt>
                <c:pt idx="4">
                  <c:v>20</c:v>
                </c:pt>
              </c:numCache>
            </c:numRef>
          </c:val>
          <c:extLst>
            <c:ext xmlns:c16="http://schemas.microsoft.com/office/drawing/2014/chart" uri="{C3380CC4-5D6E-409C-BE32-E72D297353CC}">
              <c16:uniqueId val="{00000000-81A7-724A-B6D1-B56501136E37}"/>
            </c:ext>
          </c:extLst>
        </c:ser>
        <c:dLbls>
          <c:showLegendKey val="0"/>
          <c:showVal val="0"/>
          <c:showCatName val="0"/>
          <c:showSerName val="0"/>
          <c:showPercent val="0"/>
          <c:showBubbleSize val="0"/>
        </c:dLbls>
        <c:gapWidth val="150"/>
        <c:axId val="3040896"/>
        <c:axId val="113385792"/>
      </c:barChart>
      <c:catAx>
        <c:axId val="30408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3385792"/>
        <c:crosses val="autoZero"/>
        <c:auto val="1"/>
        <c:lblAlgn val="ctr"/>
        <c:lblOffset val="100"/>
        <c:noMultiLvlLbl val="0"/>
      </c:catAx>
      <c:valAx>
        <c:axId val="113385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milliseconds</a:t>
                </a:r>
              </a:p>
            </c:rich>
          </c:tx>
          <c:layout>
            <c:manualLayout>
              <c:xMode val="edge"/>
              <c:yMode val="edge"/>
              <c:x val="0"/>
              <c:y val="0.35978558874096711"/>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408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t>Scaling Data</a:t>
            </a:r>
          </a:p>
        </c:rich>
      </c:tx>
      <c:layout>
        <c:manualLayout>
          <c:xMode val="edge"/>
          <c:yMode val="edge"/>
          <c:x val="0.42241545893719806"/>
          <c:y val="0"/>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stacked"/>
        <c:varyColors val="0"/>
        <c:ser>
          <c:idx val="0"/>
          <c:order val="0"/>
          <c:tx>
            <c:strRef>
              <c:f>Sheet1!$B$1</c:f>
              <c:strCache>
                <c:ptCount val="1"/>
                <c:pt idx="0">
                  <c:v>Baseline</c:v>
                </c:pt>
              </c:strCache>
            </c:strRef>
          </c:tx>
          <c:spPr>
            <a:solidFill>
              <a:schemeClr val="accent1"/>
            </a:solidFill>
            <a:ln>
              <a:noFill/>
            </a:ln>
            <a:effectLst/>
          </c:spPr>
          <c:invertIfNegative val="0"/>
          <c:cat>
            <c:strRef>
              <c:f>Sheet1!$A$2:$A$3</c:f>
              <c:strCache>
                <c:ptCount val="2"/>
                <c:pt idx="0">
                  <c:v>Volt</c:v>
                </c:pt>
                <c:pt idx="1">
                  <c:v>PTv3</c:v>
                </c:pt>
              </c:strCache>
            </c:strRef>
          </c:cat>
          <c:val>
            <c:numRef>
              <c:f>Sheet1!$B$2:$B$3</c:f>
              <c:numCache>
                <c:formatCode>General</c:formatCode>
                <c:ptCount val="2"/>
                <c:pt idx="0">
                  <c:v>31</c:v>
                </c:pt>
                <c:pt idx="1">
                  <c:v>35.200000000000003</c:v>
                </c:pt>
              </c:numCache>
            </c:numRef>
          </c:val>
          <c:extLst>
            <c:ext xmlns:c16="http://schemas.microsoft.com/office/drawing/2014/chart" uri="{C3380CC4-5D6E-409C-BE32-E72D297353CC}">
              <c16:uniqueId val="{00000000-6764-894C-8B4F-C03CA6650DA0}"/>
            </c:ext>
          </c:extLst>
        </c:ser>
        <c:ser>
          <c:idx val="1"/>
          <c:order val="1"/>
          <c:tx>
            <c:strRef>
              <c:f>Sheet1!$C$1</c:f>
              <c:strCache>
                <c:ptCount val="1"/>
                <c:pt idx="0">
                  <c:v>Stronger Aug.</c:v>
                </c:pt>
              </c:strCache>
            </c:strRef>
          </c:tx>
          <c:spPr>
            <a:solidFill>
              <a:schemeClr val="accent2"/>
            </a:solidFill>
            <a:ln>
              <a:noFill/>
            </a:ln>
            <a:effectLst/>
          </c:spPr>
          <c:invertIfNegative val="0"/>
          <c:cat>
            <c:strRef>
              <c:f>Sheet1!$A$2:$A$3</c:f>
              <c:strCache>
                <c:ptCount val="2"/>
                <c:pt idx="0">
                  <c:v>Volt</c:v>
                </c:pt>
                <c:pt idx="1">
                  <c:v>PTv3</c:v>
                </c:pt>
              </c:strCache>
            </c:strRef>
          </c:cat>
          <c:val>
            <c:numRef>
              <c:f>Sheet1!$C$2:$C$3</c:f>
              <c:numCache>
                <c:formatCode>General</c:formatCode>
                <c:ptCount val="2"/>
                <c:pt idx="0">
                  <c:v>1.9</c:v>
                </c:pt>
                <c:pt idx="1">
                  <c:v>0.3</c:v>
                </c:pt>
              </c:numCache>
            </c:numRef>
          </c:val>
          <c:extLst>
            <c:ext xmlns:c16="http://schemas.microsoft.com/office/drawing/2014/chart" uri="{C3380CC4-5D6E-409C-BE32-E72D297353CC}">
              <c16:uniqueId val="{00000001-6764-894C-8B4F-C03CA6650DA0}"/>
            </c:ext>
          </c:extLst>
        </c:ser>
        <c:ser>
          <c:idx val="2"/>
          <c:order val="2"/>
          <c:tx>
            <c:strRef>
              <c:f>Sheet1!$D$1</c:f>
              <c:strCache>
                <c:ptCount val="1"/>
                <c:pt idx="0">
                  <c:v>Stronger Reg.</c:v>
                </c:pt>
              </c:strCache>
            </c:strRef>
          </c:tx>
          <c:spPr>
            <a:solidFill>
              <a:schemeClr val="accent3"/>
            </a:solidFill>
            <a:ln>
              <a:noFill/>
            </a:ln>
            <a:effectLst/>
          </c:spPr>
          <c:invertIfNegative val="0"/>
          <c:cat>
            <c:strRef>
              <c:f>Sheet1!$A$2:$A$3</c:f>
              <c:strCache>
                <c:ptCount val="2"/>
                <c:pt idx="0">
                  <c:v>Volt</c:v>
                </c:pt>
                <c:pt idx="1">
                  <c:v>PTv3</c:v>
                </c:pt>
              </c:strCache>
            </c:strRef>
          </c:cat>
          <c:val>
            <c:numRef>
              <c:f>Sheet1!$D$2:$D$3</c:f>
              <c:numCache>
                <c:formatCode>General</c:formatCode>
                <c:ptCount val="2"/>
                <c:pt idx="0">
                  <c:v>1.2</c:v>
                </c:pt>
                <c:pt idx="1">
                  <c:v>0</c:v>
                </c:pt>
              </c:numCache>
            </c:numRef>
          </c:val>
          <c:extLst>
            <c:ext xmlns:c16="http://schemas.microsoft.com/office/drawing/2014/chart" uri="{C3380CC4-5D6E-409C-BE32-E72D297353CC}">
              <c16:uniqueId val="{00000002-6764-894C-8B4F-C03CA6650DA0}"/>
            </c:ext>
          </c:extLst>
        </c:ser>
        <c:ser>
          <c:idx val="3"/>
          <c:order val="3"/>
          <c:tx>
            <c:strRef>
              <c:f>Sheet1!$E$1</c:f>
              <c:strCache>
                <c:ptCount val="1"/>
                <c:pt idx="0">
                  <c:v>CNN distillation</c:v>
                </c:pt>
              </c:strCache>
            </c:strRef>
          </c:tx>
          <c:spPr>
            <a:solidFill>
              <a:schemeClr val="accent4"/>
            </a:solidFill>
            <a:ln>
              <a:noFill/>
            </a:ln>
            <a:effectLst/>
          </c:spPr>
          <c:invertIfNegative val="0"/>
          <c:cat>
            <c:strRef>
              <c:f>Sheet1!$A$2:$A$3</c:f>
              <c:strCache>
                <c:ptCount val="2"/>
                <c:pt idx="0">
                  <c:v>Volt</c:v>
                </c:pt>
                <c:pt idx="1">
                  <c:v>PTv3</c:v>
                </c:pt>
              </c:strCache>
            </c:strRef>
          </c:cat>
          <c:val>
            <c:numRef>
              <c:f>Sheet1!$E$2:$E$3</c:f>
              <c:numCache>
                <c:formatCode>General</c:formatCode>
                <c:ptCount val="2"/>
                <c:pt idx="0">
                  <c:v>2.1</c:v>
                </c:pt>
                <c:pt idx="1">
                  <c:v>0.3</c:v>
                </c:pt>
              </c:numCache>
            </c:numRef>
          </c:val>
          <c:extLst>
            <c:ext xmlns:c16="http://schemas.microsoft.com/office/drawing/2014/chart" uri="{C3380CC4-5D6E-409C-BE32-E72D297353CC}">
              <c16:uniqueId val="{00000003-6764-894C-8B4F-C03CA6650DA0}"/>
            </c:ext>
          </c:extLst>
        </c:ser>
        <c:ser>
          <c:idx val="4"/>
          <c:order val="4"/>
          <c:tx>
            <c:strRef>
              <c:f>Sheet1!$F$1</c:f>
              <c:strCache>
                <c:ptCount val="1"/>
                <c:pt idx="0">
                  <c:v>Scaling data</c:v>
                </c:pt>
              </c:strCache>
            </c:strRef>
          </c:tx>
          <c:spPr>
            <a:solidFill>
              <a:schemeClr val="accent5"/>
            </a:solidFill>
            <a:ln>
              <a:noFill/>
            </a:ln>
            <a:effectLst/>
          </c:spPr>
          <c:invertIfNegative val="0"/>
          <c:cat>
            <c:strRef>
              <c:f>Sheet1!$A$2:$A$3</c:f>
              <c:strCache>
                <c:ptCount val="2"/>
                <c:pt idx="0">
                  <c:v>Volt</c:v>
                </c:pt>
                <c:pt idx="1">
                  <c:v>PTv3</c:v>
                </c:pt>
              </c:strCache>
            </c:strRef>
          </c:cat>
          <c:val>
            <c:numRef>
              <c:f>Sheet1!$F$2:$F$3</c:f>
              <c:numCache>
                <c:formatCode>General</c:formatCode>
                <c:ptCount val="2"/>
                <c:pt idx="0">
                  <c:v>1.9</c:v>
                </c:pt>
                <c:pt idx="1">
                  <c:v>0.9</c:v>
                </c:pt>
              </c:numCache>
            </c:numRef>
          </c:val>
          <c:extLst>
            <c:ext xmlns:c16="http://schemas.microsoft.com/office/drawing/2014/chart" uri="{C3380CC4-5D6E-409C-BE32-E72D297353CC}">
              <c16:uniqueId val="{00000004-6764-894C-8B4F-C03CA6650DA0}"/>
            </c:ext>
          </c:extLst>
        </c:ser>
        <c:dLbls>
          <c:showLegendKey val="0"/>
          <c:showVal val="0"/>
          <c:showCatName val="0"/>
          <c:showSerName val="0"/>
          <c:showPercent val="0"/>
          <c:showBubbleSize val="0"/>
        </c:dLbls>
        <c:gapWidth val="150"/>
        <c:overlap val="100"/>
        <c:axId val="2120640575"/>
        <c:axId val="3004544"/>
      </c:barChart>
      <c:catAx>
        <c:axId val="212064057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04544"/>
        <c:crosses val="autoZero"/>
        <c:auto val="1"/>
        <c:lblAlgn val="ctr"/>
        <c:lblOffset val="100"/>
        <c:noMultiLvlLbl val="0"/>
      </c:catAx>
      <c:valAx>
        <c:axId val="3004544"/>
        <c:scaling>
          <c:orientation val="minMax"/>
          <c:max val="43"/>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b="0" i="0" u="none" strike="noStrike" kern="1200" baseline="0" dirty="0" err="1">
                    <a:solidFill>
                      <a:prstClr val="black"/>
                    </a:solidFill>
                  </a:rPr>
                  <a:t>mIoU</a:t>
                </a:r>
                <a:r>
                  <a:rPr lang="en-US" sz="1800" b="0" i="0" u="none" strike="noStrike" kern="1200" baseline="0" dirty="0">
                    <a:solidFill>
                      <a:prstClr val="black"/>
                    </a:solidFill>
                  </a:rPr>
                  <a:t>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20640575"/>
        <c:crosses val="autoZero"/>
        <c:crossBetween val="between"/>
      </c:valAx>
      <c:spPr>
        <a:noFill/>
        <a:ln>
          <a:noFill/>
        </a:ln>
        <a:effectLst/>
      </c:spPr>
    </c:plotArea>
    <c:legend>
      <c:legendPos val="b"/>
      <c:layout>
        <c:manualLayout>
          <c:xMode val="edge"/>
          <c:yMode val="edge"/>
          <c:x val="0"/>
          <c:y val="0.89567309811464424"/>
          <c:w val="1"/>
          <c:h val="9.6693314099096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t>Scaling Model</a:t>
            </a:r>
          </a:p>
        </c:rich>
      </c:tx>
      <c:layout>
        <c:manualLayout>
          <c:xMode val="edge"/>
          <c:yMode val="edge"/>
          <c:x val="0.41444739244550954"/>
          <c:y val="0"/>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stacked"/>
        <c:varyColors val="0"/>
        <c:ser>
          <c:idx val="0"/>
          <c:order val="0"/>
          <c:tx>
            <c:strRef>
              <c:f>Sheet1!$B$1</c:f>
              <c:strCache>
                <c:ptCount val="1"/>
                <c:pt idx="0">
                  <c:v>Baseline</c:v>
                </c:pt>
              </c:strCache>
            </c:strRef>
          </c:tx>
          <c:spPr>
            <a:solidFill>
              <a:schemeClr val="accent1"/>
            </a:solidFill>
            <a:ln>
              <a:noFill/>
            </a:ln>
            <a:effectLst/>
          </c:spPr>
          <c:invertIfNegative val="0"/>
          <c:cat>
            <c:strRef>
              <c:f>Sheet1!$A$2:$A$3</c:f>
              <c:strCache>
                <c:ptCount val="2"/>
                <c:pt idx="0">
                  <c:v>Volt</c:v>
                </c:pt>
                <c:pt idx="1">
                  <c:v>PTv3</c:v>
                </c:pt>
              </c:strCache>
            </c:strRef>
          </c:cat>
          <c:val>
            <c:numRef>
              <c:f>Sheet1!$B$2:$B$3</c:f>
              <c:numCache>
                <c:formatCode>General</c:formatCode>
                <c:ptCount val="2"/>
                <c:pt idx="0">
                  <c:v>31</c:v>
                </c:pt>
                <c:pt idx="1">
                  <c:v>35.200000000000003</c:v>
                </c:pt>
              </c:numCache>
            </c:numRef>
          </c:val>
          <c:extLst>
            <c:ext xmlns:c16="http://schemas.microsoft.com/office/drawing/2014/chart" uri="{C3380CC4-5D6E-409C-BE32-E72D297353CC}">
              <c16:uniqueId val="{00000000-6764-894C-8B4F-C03CA6650DA0}"/>
            </c:ext>
          </c:extLst>
        </c:ser>
        <c:ser>
          <c:idx val="1"/>
          <c:order val="1"/>
          <c:tx>
            <c:strRef>
              <c:f>Sheet1!$C$1</c:f>
              <c:strCache>
                <c:ptCount val="1"/>
                <c:pt idx="0">
                  <c:v>Stronger Aug.</c:v>
                </c:pt>
              </c:strCache>
            </c:strRef>
          </c:tx>
          <c:spPr>
            <a:solidFill>
              <a:schemeClr val="accent2"/>
            </a:solidFill>
            <a:ln>
              <a:noFill/>
            </a:ln>
            <a:effectLst/>
          </c:spPr>
          <c:invertIfNegative val="0"/>
          <c:cat>
            <c:strRef>
              <c:f>Sheet1!$A$2:$A$3</c:f>
              <c:strCache>
                <c:ptCount val="2"/>
                <c:pt idx="0">
                  <c:v>Volt</c:v>
                </c:pt>
                <c:pt idx="1">
                  <c:v>PTv3</c:v>
                </c:pt>
              </c:strCache>
            </c:strRef>
          </c:cat>
          <c:val>
            <c:numRef>
              <c:f>Sheet1!$C$2:$C$3</c:f>
              <c:numCache>
                <c:formatCode>General</c:formatCode>
                <c:ptCount val="2"/>
                <c:pt idx="0">
                  <c:v>1.9</c:v>
                </c:pt>
                <c:pt idx="1">
                  <c:v>0.3</c:v>
                </c:pt>
              </c:numCache>
            </c:numRef>
          </c:val>
          <c:extLst>
            <c:ext xmlns:c16="http://schemas.microsoft.com/office/drawing/2014/chart" uri="{C3380CC4-5D6E-409C-BE32-E72D297353CC}">
              <c16:uniqueId val="{00000001-6764-894C-8B4F-C03CA6650DA0}"/>
            </c:ext>
          </c:extLst>
        </c:ser>
        <c:ser>
          <c:idx val="2"/>
          <c:order val="2"/>
          <c:tx>
            <c:strRef>
              <c:f>Sheet1!$D$1</c:f>
              <c:strCache>
                <c:ptCount val="1"/>
                <c:pt idx="0">
                  <c:v>Stronger Reg.</c:v>
                </c:pt>
              </c:strCache>
            </c:strRef>
          </c:tx>
          <c:spPr>
            <a:solidFill>
              <a:schemeClr val="accent3"/>
            </a:solidFill>
            <a:ln>
              <a:noFill/>
            </a:ln>
            <a:effectLst/>
          </c:spPr>
          <c:invertIfNegative val="0"/>
          <c:cat>
            <c:strRef>
              <c:f>Sheet1!$A$2:$A$3</c:f>
              <c:strCache>
                <c:ptCount val="2"/>
                <c:pt idx="0">
                  <c:v>Volt</c:v>
                </c:pt>
                <c:pt idx="1">
                  <c:v>PTv3</c:v>
                </c:pt>
              </c:strCache>
            </c:strRef>
          </c:cat>
          <c:val>
            <c:numRef>
              <c:f>Sheet1!$D$2:$D$3</c:f>
              <c:numCache>
                <c:formatCode>General</c:formatCode>
                <c:ptCount val="2"/>
                <c:pt idx="0">
                  <c:v>1.2</c:v>
                </c:pt>
                <c:pt idx="1">
                  <c:v>0</c:v>
                </c:pt>
              </c:numCache>
            </c:numRef>
          </c:val>
          <c:extLst>
            <c:ext xmlns:c16="http://schemas.microsoft.com/office/drawing/2014/chart" uri="{C3380CC4-5D6E-409C-BE32-E72D297353CC}">
              <c16:uniqueId val="{00000002-6764-894C-8B4F-C03CA6650DA0}"/>
            </c:ext>
          </c:extLst>
        </c:ser>
        <c:ser>
          <c:idx val="3"/>
          <c:order val="3"/>
          <c:tx>
            <c:strRef>
              <c:f>Sheet1!$E$1</c:f>
              <c:strCache>
                <c:ptCount val="1"/>
                <c:pt idx="0">
                  <c:v>CNN distillation</c:v>
                </c:pt>
              </c:strCache>
            </c:strRef>
          </c:tx>
          <c:spPr>
            <a:solidFill>
              <a:schemeClr val="accent4"/>
            </a:solidFill>
            <a:ln>
              <a:noFill/>
            </a:ln>
            <a:effectLst/>
          </c:spPr>
          <c:invertIfNegative val="0"/>
          <c:cat>
            <c:strRef>
              <c:f>Sheet1!$A$2:$A$3</c:f>
              <c:strCache>
                <c:ptCount val="2"/>
                <c:pt idx="0">
                  <c:v>Volt</c:v>
                </c:pt>
                <c:pt idx="1">
                  <c:v>PTv3</c:v>
                </c:pt>
              </c:strCache>
            </c:strRef>
          </c:cat>
          <c:val>
            <c:numRef>
              <c:f>Sheet1!$E$2:$E$3</c:f>
              <c:numCache>
                <c:formatCode>General</c:formatCode>
                <c:ptCount val="2"/>
                <c:pt idx="0">
                  <c:v>2.1</c:v>
                </c:pt>
                <c:pt idx="1">
                  <c:v>0.3</c:v>
                </c:pt>
              </c:numCache>
            </c:numRef>
          </c:val>
          <c:extLst>
            <c:ext xmlns:c16="http://schemas.microsoft.com/office/drawing/2014/chart" uri="{C3380CC4-5D6E-409C-BE32-E72D297353CC}">
              <c16:uniqueId val="{00000003-6764-894C-8B4F-C03CA6650DA0}"/>
            </c:ext>
          </c:extLst>
        </c:ser>
        <c:ser>
          <c:idx val="4"/>
          <c:order val="4"/>
          <c:tx>
            <c:strRef>
              <c:f>Sheet1!$F$1</c:f>
              <c:strCache>
                <c:ptCount val="1"/>
                <c:pt idx="0">
                  <c:v>Scaling data</c:v>
                </c:pt>
              </c:strCache>
            </c:strRef>
          </c:tx>
          <c:spPr>
            <a:solidFill>
              <a:schemeClr val="accent5"/>
            </a:solidFill>
            <a:ln>
              <a:noFill/>
            </a:ln>
            <a:effectLst/>
          </c:spPr>
          <c:invertIfNegative val="0"/>
          <c:cat>
            <c:strRef>
              <c:f>Sheet1!$A$2:$A$3</c:f>
              <c:strCache>
                <c:ptCount val="2"/>
                <c:pt idx="0">
                  <c:v>Volt</c:v>
                </c:pt>
                <c:pt idx="1">
                  <c:v>PTv3</c:v>
                </c:pt>
              </c:strCache>
            </c:strRef>
          </c:cat>
          <c:val>
            <c:numRef>
              <c:f>Sheet1!$F$2:$F$3</c:f>
              <c:numCache>
                <c:formatCode>General</c:formatCode>
                <c:ptCount val="2"/>
                <c:pt idx="0">
                  <c:v>1.9</c:v>
                </c:pt>
                <c:pt idx="1">
                  <c:v>0.9</c:v>
                </c:pt>
              </c:numCache>
            </c:numRef>
          </c:val>
          <c:extLst>
            <c:ext xmlns:c16="http://schemas.microsoft.com/office/drawing/2014/chart" uri="{C3380CC4-5D6E-409C-BE32-E72D297353CC}">
              <c16:uniqueId val="{00000004-6764-894C-8B4F-C03CA6650DA0}"/>
            </c:ext>
          </c:extLst>
        </c:ser>
        <c:ser>
          <c:idx val="5"/>
          <c:order val="5"/>
          <c:tx>
            <c:strRef>
              <c:f>Sheet1!$G$1</c:f>
              <c:strCache>
                <c:ptCount val="1"/>
                <c:pt idx="0">
                  <c:v>Scaling model</c:v>
                </c:pt>
              </c:strCache>
            </c:strRef>
          </c:tx>
          <c:spPr>
            <a:solidFill>
              <a:schemeClr val="accent6"/>
            </a:solidFill>
            <a:ln>
              <a:noFill/>
            </a:ln>
            <a:effectLst/>
          </c:spPr>
          <c:invertIfNegative val="0"/>
          <c:cat>
            <c:strRef>
              <c:f>Sheet1!$A$2:$A$3</c:f>
              <c:strCache>
                <c:ptCount val="2"/>
                <c:pt idx="0">
                  <c:v>Volt</c:v>
                </c:pt>
                <c:pt idx="1">
                  <c:v>PTv3</c:v>
                </c:pt>
              </c:strCache>
            </c:strRef>
          </c:cat>
          <c:val>
            <c:numRef>
              <c:f>Sheet1!$G$2:$G$3</c:f>
              <c:numCache>
                <c:formatCode>General</c:formatCode>
                <c:ptCount val="2"/>
                <c:pt idx="0">
                  <c:v>1.9</c:v>
                </c:pt>
                <c:pt idx="1">
                  <c:v>0.8</c:v>
                </c:pt>
              </c:numCache>
            </c:numRef>
          </c:val>
          <c:extLst>
            <c:ext xmlns:c16="http://schemas.microsoft.com/office/drawing/2014/chart" uri="{C3380CC4-5D6E-409C-BE32-E72D297353CC}">
              <c16:uniqueId val="{00000005-6764-894C-8B4F-C03CA6650DA0}"/>
            </c:ext>
          </c:extLst>
        </c:ser>
        <c:dLbls>
          <c:showLegendKey val="0"/>
          <c:showVal val="0"/>
          <c:showCatName val="0"/>
          <c:showSerName val="0"/>
          <c:showPercent val="0"/>
          <c:showBubbleSize val="0"/>
        </c:dLbls>
        <c:gapWidth val="150"/>
        <c:overlap val="100"/>
        <c:axId val="2120640575"/>
        <c:axId val="3004544"/>
      </c:barChart>
      <c:catAx>
        <c:axId val="212064057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04544"/>
        <c:crosses val="autoZero"/>
        <c:auto val="1"/>
        <c:lblAlgn val="ctr"/>
        <c:lblOffset val="100"/>
        <c:noMultiLvlLbl val="0"/>
      </c:catAx>
      <c:valAx>
        <c:axId val="3004544"/>
        <c:scaling>
          <c:orientation val="minMax"/>
          <c:max val="43"/>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b="0" i="0" u="none" strike="noStrike" kern="1200" baseline="0" dirty="0" err="1">
                    <a:solidFill>
                      <a:prstClr val="black"/>
                    </a:solidFill>
                  </a:rPr>
                  <a:t>mIoU</a:t>
                </a:r>
                <a:r>
                  <a:rPr lang="en-US" sz="1800" b="0" i="0" u="none" strike="noStrike" kern="1200" baseline="0" dirty="0">
                    <a:solidFill>
                      <a:prstClr val="black"/>
                    </a:solidFill>
                  </a:rPr>
                  <a:t>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20640575"/>
        <c:crosses val="autoZero"/>
        <c:crossBetween val="between"/>
      </c:valAx>
      <c:spPr>
        <a:noFill/>
        <a:ln>
          <a:noFill/>
        </a:ln>
        <a:effectLst/>
      </c:spPr>
    </c:plotArea>
    <c:legend>
      <c:legendPos val="b"/>
      <c:layout>
        <c:manualLayout>
          <c:xMode val="edge"/>
          <c:yMode val="edge"/>
          <c:x val="0"/>
          <c:y val="0.89567309811464424"/>
          <c:w val="1"/>
          <c:h val="9.6693314099096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dirty="0"/>
              <a:t>Scaling </a:t>
            </a:r>
            <a:r>
              <a:rPr lang="en-US" dirty="0" err="1"/>
              <a:t>Behaviour</a:t>
            </a:r>
            <a:r>
              <a:rPr lang="en-US" dirty="0"/>
              <a:t> of 3D Backbones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Volt-B (94.3M)</c:v>
                </c:pt>
              </c:strCache>
            </c:strRef>
          </c:tx>
          <c:spPr>
            <a:ln w="28575" cap="rnd">
              <a:solidFill>
                <a:schemeClr val="accent1"/>
              </a:solidFill>
              <a:round/>
            </a:ln>
            <a:effectLst/>
          </c:spPr>
          <c:marker>
            <c:symbol val="none"/>
          </c:marker>
          <c:cat>
            <c:strRef>
              <c:f>Sheet1!$A$2:$A$4</c:f>
              <c:strCache>
                <c:ptCount val="3"/>
                <c:pt idx="0">
                  <c:v>Scannet200 (50%)</c:v>
                </c:pt>
                <c:pt idx="1">
                  <c:v>Scannet200 (100%)</c:v>
                </c:pt>
                <c:pt idx="2">
                  <c:v>Scannet200 + ArkitScenes + ScanNet++</c:v>
                </c:pt>
              </c:strCache>
            </c:strRef>
          </c:cat>
          <c:val>
            <c:numRef>
              <c:f>Sheet1!$B$2:$B$4</c:f>
              <c:numCache>
                <c:formatCode>General</c:formatCode>
                <c:ptCount val="3"/>
                <c:pt idx="0">
                  <c:v>30.9</c:v>
                </c:pt>
                <c:pt idx="1">
                  <c:v>36.5</c:v>
                </c:pt>
                <c:pt idx="2">
                  <c:v>40</c:v>
                </c:pt>
              </c:numCache>
            </c:numRef>
          </c:val>
          <c:smooth val="0"/>
          <c:extLst>
            <c:ext xmlns:c16="http://schemas.microsoft.com/office/drawing/2014/chart" uri="{C3380CC4-5D6E-409C-BE32-E72D297353CC}">
              <c16:uniqueId val="{00000000-9293-F041-93D6-EEC8CF744415}"/>
            </c:ext>
          </c:extLst>
        </c:ser>
        <c:ser>
          <c:idx val="1"/>
          <c:order val="1"/>
          <c:tx>
            <c:strRef>
              <c:f>Sheet1!$C$1</c:f>
              <c:strCache>
                <c:ptCount val="1"/>
                <c:pt idx="0">
                  <c:v>Volt-S (23.7M)</c:v>
                </c:pt>
              </c:strCache>
            </c:strRef>
          </c:tx>
          <c:spPr>
            <a:ln w="28575" cap="rnd">
              <a:solidFill>
                <a:schemeClr val="accent2"/>
              </a:solidFill>
              <a:round/>
            </a:ln>
            <a:effectLst/>
          </c:spPr>
          <c:marker>
            <c:symbol val="none"/>
          </c:marker>
          <c:cat>
            <c:strRef>
              <c:f>Sheet1!$A$2:$A$4</c:f>
              <c:strCache>
                <c:ptCount val="3"/>
                <c:pt idx="0">
                  <c:v>Scannet200 (50%)</c:v>
                </c:pt>
                <c:pt idx="1">
                  <c:v>Scannet200 (100%)</c:v>
                </c:pt>
                <c:pt idx="2">
                  <c:v>Scannet200 + ArkitScenes + ScanNet++</c:v>
                </c:pt>
              </c:strCache>
            </c:strRef>
          </c:cat>
          <c:val>
            <c:numRef>
              <c:f>Sheet1!$C$2:$C$4</c:f>
              <c:numCache>
                <c:formatCode>General</c:formatCode>
                <c:ptCount val="3"/>
                <c:pt idx="0">
                  <c:v>32.1</c:v>
                </c:pt>
                <c:pt idx="1">
                  <c:v>36.200000000000003</c:v>
                </c:pt>
                <c:pt idx="2">
                  <c:v>38.1</c:v>
                </c:pt>
              </c:numCache>
            </c:numRef>
          </c:val>
          <c:smooth val="0"/>
          <c:extLst>
            <c:ext xmlns:c16="http://schemas.microsoft.com/office/drawing/2014/chart" uri="{C3380CC4-5D6E-409C-BE32-E72D297353CC}">
              <c16:uniqueId val="{00000001-9293-F041-93D6-EEC8CF744415}"/>
            </c:ext>
          </c:extLst>
        </c:ser>
        <c:ser>
          <c:idx val="2"/>
          <c:order val="2"/>
          <c:tx>
            <c:strRef>
              <c:f>Sheet1!$D$1</c:f>
              <c:strCache>
                <c:ptCount val="1"/>
                <c:pt idx="0">
                  <c:v>PTv3-B (124.8M)</c:v>
                </c:pt>
              </c:strCache>
            </c:strRef>
          </c:tx>
          <c:spPr>
            <a:ln w="28575" cap="rnd">
              <a:solidFill>
                <a:schemeClr val="accent3"/>
              </a:solidFill>
              <a:round/>
            </a:ln>
            <a:effectLst/>
          </c:spPr>
          <c:marker>
            <c:symbol val="none"/>
          </c:marker>
          <c:cat>
            <c:strRef>
              <c:f>Sheet1!$A$2:$A$4</c:f>
              <c:strCache>
                <c:ptCount val="3"/>
                <c:pt idx="0">
                  <c:v>Scannet200 (50%)</c:v>
                </c:pt>
                <c:pt idx="1">
                  <c:v>Scannet200 (100%)</c:v>
                </c:pt>
                <c:pt idx="2">
                  <c:v>Scannet200 + ArkitScenes + ScanNet++</c:v>
                </c:pt>
              </c:strCache>
            </c:strRef>
          </c:cat>
          <c:val>
            <c:numRef>
              <c:f>Sheet1!$D$2:$D$4</c:f>
              <c:numCache>
                <c:formatCode>General</c:formatCode>
                <c:ptCount val="3"/>
                <c:pt idx="0">
                  <c:v>32.200000000000003</c:v>
                </c:pt>
                <c:pt idx="1">
                  <c:v>35.5</c:v>
                </c:pt>
                <c:pt idx="2">
                  <c:v>37.5</c:v>
                </c:pt>
              </c:numCache>
            </c:numRef>
          </c:val>
          <c:smooth val="0"/>
          <c:extLst>
            <c:ext xmlns:c16="http://schemas.microsoft.com/office/drawing/2014/chart" uri="{C3380CC4-5D6E-409C-BE32-E72D297353CC}">
              <c16:uniqueId val="{00000002-9293-F041-93D6-EEC8CF744415}"/>
            </c:ext>
          </c:extLst>
        </c:ser>
        <c:ser>
          <c:idx val="3"/>
          <c:order val="3"/>
          <c:tx>
            <c:strRef>
              <c:f>Sheet1!$E$1</c:f>
              <c:strCache>
                <c:ptCount val="1"/>
                <c:pt idx="0">
                  <c:v>PTv3-S (46.1M)</c:v>
                </c:pt>
              </c:strCache>
            </c:strRef>
          </c:tx>
          <c:spPr>
            <a:ln w="28575" cap="rnd">
              <a:solidFill>
                <a:schemeClr val="accent4"/>
              </a:solidFill>
              <a:round/>
            </a:ln>
            <a:effectLst/>
          </c:spPr>
          <c:marker>
            <c:symbol val="none"/>
          </c:marker>
          <c:cat>
            <c:strRef>
              <c:f>Sheet1!$A$2:$A$4</c:f>
              <c:strCache>
                <c:ptCount val="3"/>
                <c:pt idx="0">
                  <c:v>Scannet200 (50%)</c:v>
                </c:pt>
                <c:pt idx="1">
                  <c:v>Scannet200 (100%)</c:v>
                </c:pt>
                <c:pt idx="2">
                  <c:v>Scannet200 + ArkitScenes + ScanNet++</c:v>
                </c:pt>
              </c:strCache>
            </c:strRef>
          </c:cat>
          <c:val>
            <c:numRef>
              <c:f>Sheet1!$E$2:$E$4</c:f>
              <c:numCache>
                <c:formatCode>General</c:formatCode>
                <c:ptCount val="3"/>
                <c:pt idx="0">
                  <c:v>31.9</c:v>
                </c:pt>
                <c:pt idx="1">
                  <c:v>35.200000000000003</c:v>
                </c:pt>
                <c:pt idx="2">
                  <c:v>36.700000000000003</c:v>
                </c:pt>
              </c:numCache>
            </c:numRef>
          </c:val>
          <c:smooth val="0"/>
          <c:extLst>
            <c:ext xmlns:c16="http://schemas.microsoft.com/office/drawing/2014/chart" uri="{C3380CC4-5D6E-409C-BE32-E72D297353CC}">
              <c16:uniqueId val="{00000006-9293-F041-93D6-EEC8CF744415}"/>
            </c:ext>
          </c:extLst>
        </c:ser>
        <c:ser>
          <c:idx val="4"/>
          <c:order val="4"/>
          <c:tx>
            <c:strRef>
              <c:f>Sheet1!$F$1</c:f>
              <c:strCache>
                <c:ptCount val="1"/>
                <c:pt idx="0">
                  <c:v>Naive Volt-S (23.7M)</c:v>
                </c:pt>
              </c:strCache>
            </c:strRef>
          </c:tx>
          <c:spPr>
            <a:ln w="28575" cap="rnd">
              <a:solidFill>
                <a:schemeClr val="accent5"/>
              </a:solidFill>
              <a:round/>
            </a:ln>
            <a:effectLst/>
          </c:spPr>
          <c:marker>
            <c:symbol val="none"/>
          </c:marker>
          <c:cat>
            <c:strRef>
              <c:f>Sheet1!$A$2:$A$4</c:f>
              <c:strCache>
                <c:ptCount val="3"/>
                <c:pt idx="0">
                  <c:v>Scannet200 (50%)</c:v>
                </c:pt>
                <c:pt idx="1">
                  <c:v>Scannet200 (100%)</c:v>
                </c:pt>
                <c:pt idx="2">
                  <c:v>Scannet200 + ArkitScenes + ScanNet++</c:v>
                </c:pt>
              </c:strCache>
            </c:strRef>
          </c:cat>
          <c:val>
            <c:numRef>
              <c:f>Sheet1!$F$2:$F$4</c:f>
              <c:numCache>
                <c:formatCode>General</c:formatCode>
                <c:ptCount val="3"/>
                <c:pt idx="0">
                  <c:v>28.2</c:v>
                </c:pt>
                <c:pt idx="1">
                  <c:v>31.1</c:v>
                </c:pt>
                <c:pt idx="2">
                  <c:v>36</c:v>
                </c:pt>
              </c:numCache>
            </c:numRef>
          </c:val>
          <c:smooth val="0"/>
          <c:extLst>
            <c:ext xmlns:c16="http://schemas.microsoft.com/office/drawing/2014/chart" uri="{C3380CC4-5D6E-409C-BE32-E72D297353CC}">
              <c16:uniqueId val="{00000007-9293-F041-93D6-EEC8CF744415}"/>
            </c:ext>
          </c:extLst>
        </c:ser>
        <c:ser>
          <c:idx val="5"/>
          <c:order val="5"/>
          <c:tx>
            <c:strRef>
              <c:f>Sheet1!$G$1</c:f>
              <c:strCache>
                <c:ptCount val="1"/>
                <c:pt idx="0">
                  <c:v>MinkUNet (39.2M)</c:v>
                </c:pt>
              </c:strCache>
            </c:strRef>
          </c:tx>
          <c:spPr>
            <a:ln w="28575" cap="rnd">
              <a:solidFill>
                <a:schemeClr val="accent6"/>
              </a:solidFill>
              <a:round/>
            </a:ln>
            <a:effectLst/>
          </c:spPr>
          <c:marker>
            <c:symbol val="none"/>
          </c:marker>
          <c:cat>
            <c:strRef>
              <c:f>Sheet1!$A$2:$A$4</c:f>
              <c:strCache>
                <c:ptCount val="3"/>
                <c:pt idx="0">
                  <c:v>Scannet200 (50%)</c:v>
                </c:pt>
                <c:pt idx="1">
                  <c:v>Scannet200 (100%)</c:v>
                </c:pt>
                <c:pt idx="2">
                  <c:v>Scannet200 + ArkitScenes + ScanNet++</c:v>
                </c:pt>
              </c:strCache>
            </c:strRef>
          </c:cat>
          <c:val>
            <c:numRef>
              <c:f>Sheet1!$G$2:$G$4</c:f>
              <c:numCache>
                <c:formatCode>General</c:formatCode>
                <c:ptCount val="3"/>
                <c:pt idx="0">
                  <c:v>28.8</c:v>
                </c:pt>
                <c:pt idx="1">
                  <c:v>31.4</c:v>
                </c:pt>
                <c:pt idx="2">
                  <c:v>33</c:v>
                </c:pt>
              </c:numCache>
            </c:numRef>
          </c:val>
          <c:smooth val="0"/>
          <c:extLst>
            <c:ext xmlns:c16="http://schemas.microsoft.com/office/drawing/2014/chart" uri="{C3380CC4-5D6E-409C-BE32-E72D297353CC}">
              <c16:uniqueId val="{00000008-9293-F041-93D6-EEC8CF744415}"/>
            </c:ext>
          </c:extLst>
        </c:ser>
        <c:dLbls>
          <c:showLegendKey val="0"/>
          <c:showVal val="0"/>
          <c:showCatName val="0"/>
          <c:showSerName val="0"/>
          <c:showPercent val="0"/>
          <c:showBubbleSize val="0"/>
        </c:dLbls>
        <c:smooth val="0"/>
        <c:axId val="103914496"/>
        <c:axId val="145162688"/>
      </c:lineChart>
      <c:catAx>
        <c:axId val="1039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5162688"/>
        <c:crosses val="autoZero"/>
        <c:auto val="1"/>
        <c:lblAlgn val="ctr"/>
        <c:lblOffset val="100"/>
        <c:noMultiLvlLbl val="0"/>
      </c:catAx>
      <c:valAx>
        <c:axId val="145162688"/>
        <c:scaling>
          <c:orientation val="minMax"/>
          <c:max val="41"/>
          <c:min val="2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b="0" i="0" u="none" strike="noStrike" kern="1200" baseline="0" dirty="0" err="1">
                    <a:solidFill>
                      <a:prstClr val="black"/>
                    </a:solidFill>
                  </a:rPr>
                  <a:t>mIoU</a:t>
                </a:r>
                <a:r>
                  <a:rPr lang="en-US" sz="1800" b="0" i="0" u="none" strike="noStrike" kern="1200" baseline="0" dirty="0">
                    <a:solidFill>
                      <a:prstClr val="black"/>
                    </a:solidFill>
                  </a:rPr>
                  <a:t>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3914496"/>
        <c:crosses val="autoZero"/>
        <c:crossBetween val="between"/>
      </c:valAx>
      <c:spPr>
        <a:noFill/>
        <a:ln>
          <a:noFill/>
        </a:ln>
        <a:effectLst/>
      </c:spPr>
    </c:plotArea>
    <c:legend>
      <c:legendPos val="r"/>
      <c:layout>
        <c:manualLayout>
          <c:xMode val="edge"/>
          <c:yMode val="edge"/>
          <c:x val="0.74243333713720561"/>
          <c:y val="0.13991304522049247"/>
          <c:w val="0.23582753242801172"/>
          <c:h val="0.5184564524854240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0">
      <a:noFill/>
    </a:ln>
    <a:effectLst/>
  </c:spPr>
  <c:txPr>
    <a:bodyPr/>
    <a:lstStyle/>
    <a:p>
      <a:pPr>
        <a:defRPr sz="1800">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800" dirty="0" err="1"/>
              <a:t>ScanNet</a:t>
            </a:r>
            <a:r>
              <a:rPr lang="en-US" sz="1800" dirty="0"/>
              <a:t> Peak GPU Memory (GB)</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Latency</c:v>
                </c:pt>
              </c:strCache>
            </c:strRef>
          </c:tx>
          <c:spPr>
            <a:solidFill>
              <a:schemeClr val="accent1"/>
            </a:solidFill>
            <a:ln>
              <a:noFill/>
            </a:ln>
            <a:effectLst/>
          </c:spPr>
          <c:invertIfNegative val="0"/>
          <c:dPt>
            <c:idx val="0"/>
            <c:invertIfNegative val="0"/>
            <c:bubble3D val="0"/>
            <c:spPr>
              <a:solidFill>
                <a:srgbClr val="FDF0D5"/>
              </a:solidFill>
              <a:ln>
                <a:noFill/>
              </a:ln>
              <a:effectLst/>
            </c:spPr>
            <c:extLst>
              <c:ext xmlns:c16="http://schemas.microsoft.com/office/drawing/2014/chart" uri="{C3380CC4-5D6E-409C-BE32-E72D297353CC}">
                <c16:uniqueId val="{00000002-DD18-FF49-84E2-06713E1A3F69}"/>
              </c:ext>
            </c:extLst>
          </c:dPt>
          <c:dPt>
            <c:idx val="1"/>
            <c:invertIfNegative val="0"/>
            <c:bubble3D val="0"/>
            <c:spPr>
              <a:solidFill>
                <a:srgbClr val="C00000"/>
              </a:solidFill>
              <a:ln>
                <a:noFill/>
              </a:ln>
              <a:effectLst/>
            </c:spPr>
            <c:extLst>
              <c:ext xmlns:c16="http://schemas.microsoft.com/office/drawing/2014/chart" uri="{C3380CC4-5D6E-409C-BE32-E72D297353CC}">
                <c16:uniqueId val="{00000003-DD18-FF49-84E2-06713E1A3F69}"/>
              </c:ext>
            </c:extLst>
          </c:dPt>
          <c:dPt>
            <c:idx val="2"/>
            <c:invertIfNegative val="0"/>
            <c:bubble3D val="0"/>
            <c:spPr>
              <a:solidFill>
                <a:srgbClr val="669CBE"/>
              </a:solidFill>
              <a:ln>
                <a:noFill/>
              </a:ln>
              <a:effectLst/>
            </c:spPr>
            <c:extLst>
              <c:ext xmlns:c16="http://schemas.microsoft.com/office/drawing/2014/chart" uri="{C3380CC4-5D6E-409C-BE32-E72D297353CC}">
                <c16:uniqueId val="{00000004-DD18-FF49-84E2-06713E1A3F69}"/>
              </c:ext>
            </c:extLst>
          </c:dPt>
          <c:dPt>
            <c:idx val="3"/>
            <c:invertIfNegative val="0"/>
            <c:bubble3D val="0"/>
            <c:spPr>
              <a:solidFill>
                <a:srgbClr val="780000"/>
              </a:solidFill>
              <a:ln>
                <a:noFill/>
              </a:ln>
              <a:effectLst/>
            </c:spPr>
            <c:extLst>
              <c:ext xmlns:c16="http://schemas.microsoft.com/office/drawing/2014/chart" uri="{C3380CC4-5D6E-409C-BE32-E72D297353CC}">
                <c16:uniqueId val="{00000005-DD18-FF49-84E2-06713E1A3F69}"/>
              </c:ext>
            </c:extLst>
          </c:dPt>
          <c:dPt>
            <c:idx val="4"/>
            <c:invertIfNegative val="0"/>
            <c:bubble3D val="0"/>
            <c:spPr>
              <a:solidFill>
                <a:srgbClr val="003049"/>
              </a:solidFill>
              <a:ln>
                <a:noFill/>
              </a:ln>
              <a:effectLst/>
            </c:spPr>
            <c:extLst>
              <c:ext xmlns:c16="http://schemas.microsoft.com/office/drawing/2014/chart" uri="{C3380CC4-5D6E-409C-BE32-E72D297353CC}">
                <c16:uniqueId val="{00000006-DD18-FF49-84E2-06713E1A3F69}"/>
              </c:ext>
            </c:extLst>
          </c:dPt>
          <c:cat>
            <c:strRef>
              <c:f>Sheet1!$A$2:$A$6</c:f>
              <c:strCache>
                <c:ptCount val="5"/>
                <c:pt idx="0">
                  <c:v>MinkUNet
39.2M</c:v>
                </c:pt>
                <c:pt idx="1">
                  <c:v>PTv3-S
46.1M</c:v>
                </c:pt>
                <c:pt idx="2">
                  <c:v>Volt-S
23.7M</c:v>
                </c:pt>
                <c:pt idx="3">
                  <c:v>PTv3-B
124.8M</c:v>
                </c:pt>
                <c:pt idx="4">
                  <c:v>Volt-B
94.3M</c:v>
                </c:pt>
              </c:strCache>
            </c:strRef>
          </c:cat>
          <c:val>
            <c:numRef>
              <c:f>Sheet1!$B$2:$B$6</c:f>
              <c:numCache>
                <c:formatCode>General</c:formatCode>
                <c:ptCount val="5"/>
                <c:pt idx="0">
                  <c:v>1.9</c:v>
                </c:pt>
                <c:pt idx="1">
                  <c:v>3.7</c:v>
                </c:pt>
                <c:pt idx="2">
                  <c:v>1.9</c:v>
                </c:pt>
                <c:pt idx="3">
                  <c:v>4.0999999999999996</c:v>
                </c:pt>
                <c:pt idx="4">
                  <c:v>2.2999999999999998</c:v>
                </c:pt>
              </c:numCache>
            </c:numRef>
          </c:val>
          <c:extLst>
            <c:ext xmlns:c16="http://schemas.microsoft.com/office/drawing/2014/chart" uri="{C3380CC4-5D6E-409C-BE32-E72D297353CC}">
              <c16:uniqueId val="{00000000-DD18-FF49-84E2-06713E1A3F69}"/>
            </c:ext>
          </c:extLst>
        </c:ser>
        <c:dLbls>
          <c:showLegendKey val="0"/>
          <c:showVal val="0"/>
          <c:showCatName val="0"/>
          <c:showSerName val="0"/>
          <c:showPercent val="0"/>
          <c:showBubbleSize val="0"/>
        </c:dLbls>
        <c:gapWidth val="150"/>
        <c:axId val="3040896"/>
        <c:axId val="113385792"/>
      </c:barChart>
      <c:catAx>
        <c:axId val="30408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3385792"/>
        <c:crosses val="autoZero"/>
        <c:auto val="1"/>
        <c:lblAlgn val="ctr"/>
        <c:lblOffset val="100"/>
        <c:noMultiLvlLbl val="0"/>
      </c:catAx>
      <c:valAx>
        <c:axId val="113385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GB</a:t>
                </a:r>
              </a:p>
            </c:rich>
          </c:tx>
          <c:layout>
            <c:manualLayout>
              <c:xMode val="edge"/>
              <c:yMode val="edge"/>
              <c:x val="4.2074065926748392E-3"/>
              <c:y val="0.3983866272638568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408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a:t>Scaling Behaviour of 3D Backbones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PTv3-B (124.8M)</c:v>
                </c:pt>
              </c:strCache>
            </c:strRef>
          </c:tx>
          <c:spPr>
            <a:ln w="28575" cap="rnd">
              <a:solidFill>
                <a:schemeClr val="accent1"/>
              </a:solidFill>
              <a:round/>
            </a:ln>
            <a:effectLst/>
          </c:spPr>
          <c:marker>
            <c:symbol val="none"/>
          </c:marker>
          <c:cat>
            <c:strRef>
              <c:f>Sheet1!$A$2:$A$4</c:f>
              <c:strCache>
                <c:ptCount val="3"/>
                <c:pt idx="0">
                  <c:v>Scannet200 (50%)</c:v>
                </c:pt>
                <c:pt idx="1">
                  <c:v>Scannet200 (100%)</c:v>
                </c:pt>
                <c:pt idx="2">
                  <c:v> 
 </c:v>
                </c:pt>
              </c:strCache>
            </c:strRef>
          </c:cat>
          <c:val>
            <c:numRef>
              <c:f>Sheet1!$B$2:$B$4</c:f>
              <c:numCache>
                <c:formatCode>General</c:formatCode>
                <c:ptCount val="3"/>
                <c:pt idx="0">
                  <c:v>32.200000000000003</c:v>
                </c:pt>
                <c:pt idx="1">
                  <c:v>35.5</c:v>
                </c:pt>
              </c:numCache>
            </c:numRef>
          </c:val>
          <c:smooth val="0"/>
          <c:extLst>
            <c:ext xmlns:c16="http://schemas.microsoft.com/office/drawing/2014/chart" uri="{C3380CC4-5D6E-409C-BE32-E72D297353CC}">
              <c16:uniqueId val="{00000000-9293-F041-93D6-EEC8CF744415}"/>
            </c:ext>
          </c:extLst>
        </c:ser>
        <c:ser>
          <c:idx val="1"/>
          <c:order val="1"/>
          <c:tx>
            <c:strRef>
              <c:f>Sheet1!$C$1</c:f>
              <c:strCache>
                <c:ptCount val="1"/>
                <c:pt idx="0">
                  <c:v>PTv3-S (46.1M)</c:v>
                </c:pt>
              </c:strCache>
            </c:strRef>
          </c:tx>
          <c:spPr>
            <a:ln w="28575" cap="rnd">
              <a:solidFill>
                <a:schemeClr val="accent2"/>
              </a:solidFill>
              <a:round/>
            </a:ln>
            <a:effectLst/>
          </c:spPr>
          <c:marker>
            <c:symbol val="none"/>
          </c:marker>
          <c:cat>
            <c:strRef>
              <c:f>Sheet1!$A$2:$A$4</c:f>
              <c:strCache>
                <c:ptCount val="3"/>
                <c:pt idx="0">
                  <c:v>Scannet200 (50%)</c:v>
                </c:pt>
                <c:pt idx="1">
                  <c:v>Scannet200 (100%)</c:v>
                </c:pt>
                <c:pt idx="2">
                  <c:v> 
 </c:v>
                </c:pt>
              </c:strCache>
            </c:strRef>
          </c:cat>
          <c:val>
            <c:numRef>
              <c:f>Sheet1!$C$2:$C$4</c:f>
              <c:numCache>
                <c:formatCode>General</c:formatCode>
                <c:ptCount val="3"/>
                <c:pt idx="0">
                  <c:v>31.9</c:v>
                </c:pt>
                <c:pt idx="1">
                  <c:v>35.200000000000003</c:v>
                </c:pt>
              </c:numCache>
            </c:numRef>
          </c:val>
          <c:smooth val="0"/>
          <c:extLst>
            <c:ext xmlns:c16="http://schemas.microsoft.com/office/drawing/2014/chart" uri="{C3380CC4-5D6E-409C-BE32-E72D297353CC}">
              <c16:uniqueId val="{00000001-9293-F041-93D6-EEC8CF744415}"/>
            </c:ext>
          </c:extLst>
        </c:ser>
        <c:ser>
          <c:idx val="2"/>
          <c:order val="2"/>
          <c:tx>
            <c:strRef>
              <c:f>Sheet1!$D$1</c:f>
              <c:strCache>
                <c:ptCount val="1"/>
                <c:pt idx="0">
                  <c:v>Naive Volt-S (23.7M)</c:v>
                </c:pt>
              </c:strCache>
            </c:strRef>
          </c:tx>
          <c:spPr>
            <a:ln w="28575" cap="rnd">
              <a:solidFill>
                <a:schemeClr val="accent3"/>
              </a:solidFill>
              <a:round/>
            </a:ln>
            <a:effectLst/>
          </c:spPr>
          <c:marker>
            <c:symbol val="none"/>
          </c:marker>
          <c:cat>
            <c:strRef>
              <c:f>Sheet1!$A$2:$A$4</c:f>
              <c:strCache>
                <c:ptCount val="3"/>
                <c:pt idx="0">
                  <c:v>Scannet200 (50%)</c:v>
                </c:pt>
                <c:pt idx="1">
                  <c:v>Scannet200 (100%)</c:v>
                </c:pt>
                <c:pt idx="2">
                  <c:v> 
 </c:v>
                </c:pt>
              </c:strCache>
            </c:strRef>
          </c:cat>
          <c:val>
            <c:numRef>
              <c:f>Sheet1!$D$2:$D$4</c:f>
              <c:numCache>
                <c:formatCode>General</c:formatCode>
                <c:ptCount val="3"/>
                <c:pt idx="0">
                  <c:v>28.2</c:v>
                </c:pt>
                <c:pt idx="1">
                  <c:v>31.1</c:v>
                </c:pt>
              </c:numCache>
            </c:numRef>
          </c:val>
          <c:smooth val="0"/>
          <c:extLst>
            <c:ext xmlns:c16="http://schemas.microsoft.com/office/drawing/2014/chart" uri="{C3380CC4-5D6E-409C-BE32-E72D297353CC}">
              <c16:uniqueId val="{00000002-9293-F041-93D6-EEC8CF744415}"/>
            </c:ext>
          </c:extLst>
        </c:ser>
        <c:ser>
          <c:idx val="3"/>
          <c:order val="3"/>
          <c:tx>
            <c:strRef>
              <c:f>Sheet1!$E$1</c:f>
              <c:strCache>
                <c:ptCount val="1"/>
                <c:pt idx="0">
                  <c:v>MinkUNet (39.2M)</c:v>
                </c:pt>
              </c:strCache>
            </c:strRef>
          </c:tx>
          <c:spPr>
            <a:ln w="28575" cap="rnd">
              <a:solidFill>
                <a:schemeClr val="accent4"/>
              </a:solidFill>
              <a:round/>
            </a:ln>
            <a:effectLst/>
          </c:spPr>
          <c:marker>
            <c:symbol val="none"/>
          </c:marker>
          <c:cat>
            <c:strRef>
              <c:f>Sheet1!$A$2:$A$4</c:f>
              <c:strCache>
                <c:ptCount val="3"/>
                <c:pt idx="0">
                  <c:v>Scannet200 (50%)</c:v>
                </c:pt>
                <c:pt idx="1">
                  <c:v>Scannet200 (100%)</c:v>
                </c:pt>
                <c:pt idx="2">
                  <c:v> 
 </c:v>
                </c:pt>
              </c:strCache>
            </c:strRef>
          </c:cat>
          <c:val>
            <c:numRef>
              <c:f>Sheet1!$E$2:$E$4</c:f>
              <c:numCache>
                <c:formatCode>General</c:formatCode>
                <c:ptCount val="3"/>
                <c:pt idx="0">
                  <c:v>28.8</c:v>
                </c:pt>
                <c:pt idx="1">
                  <c:v>31.4</c:v>
                </c:pt>
              </c:numCache>
            </c:numRef>
          </c:val>
          <c:smooth val="0"/>
          <c:extLst>
            <c:ext xmlns:c16="http://schemas.microsoft.com/office/drawing/2014/chart" uri="{C3380CC4-5D6E-409C-BE32-E72D297353CC}">
              <c16:uniqueId val="{00000006-9293-F041-93D6-EEC8CF744415}"/>
            </c:ext>
          </c:extLst>
        </c:ser>
        <c:dLbls>
          <c:showLegendKey val="0"/>
          <c:showVal val="0"/>
          <c:showCatName val="0"/>
          <c:showSerName val="0"/>
          <c:showPercent val="0"/>
          <c:showBubbleSize val="0"/>
        </c:dLbls>
        <c:smooth val="0"/>
        <c:axId val="103914496"/>
        <c:axId val="145162688"/>
      </c:lineChart>
      <c:catAx>
        <c:axId val="1039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5162688"/>
        <c:crosses val="autoZero"/>
        <c:auto val="1"/>
        <c:lblAlgn val="ctr"/>
        <c:lblOffset val="100"/>
        <c:noMultiLvlLbl val="0"/>
      </c:catAx>
      <c:valAx>
        <c:axId val="145162688"/>
        <c:scaling>
          <c:orientation val="minMax"/>
          <c:max val="38"/>
          <c:min val="2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dirty="0" err="1"/>
                  <a:t>mIoU</a:t>
                </a:r>
                <a:r>
                  <a:rPr lang="en-US" baseline="0" dirty="0"/>
                  <a:t> (%)</a:t>
                </a:r>
                <a:endParaRPr lang="en-US" dirty="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3914496"/>
        <c:crosses val="autoZero"/>
        <c:crossBetween val="between"/>
      </c:valAx>
      <c:spPr>
        <a:noFill/>
        <a:ln>
          <a:noFill/>
        </a:ln>
        <a:effectLst/>
      </c:spPr>
    </c:plotArea>
    <c:legend>
      <c:legendPos val="r"/>
      <c:layout>
        <c:manualLayout>
          <c:xMode val="edge"/>
          <c:yMode val="edge"/>
          <c:x val="0.74605652554300272"/>
          <c:y val="0.12973492817214641"/>
          <c:w val="0.2370352618966107"/>
          <c:h val="0.4573877501953477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0">
      <a:noFill/>
    </a:ln>
    <a:effectLst/>
  </c:spPr>
  <c:txPr>
    <a:bodyPr/>
    <a:lstStyle/>
    <a:p>
      <a:pPr>
        <a:defRPr sz="18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a:t>Scaling Behaviour of 3D Backbones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PTv3-B (124.8M)</c:v>
                </c:pt>
              </c:strCache>
            </c:strRef>
          </c:tx>
          <c:spPr>
            <a:ln w="28575" cap="rnd">
              <a:solidFill>
                <a:schemeClr val="accent1"/>
              </a:solidFill>
              <a:round/>
            </a:ln>
            <a:effectLst/>
          </c:spPr>
          <c:marker>
            <c:symbol val="none"/>
          </c:marker>
          <c:cat>
            <c:strRef>
              <c:f>Sheet1!$A$2:$A$4</c:f>
              <c:strCache>
                <c:ptCount val="3"/>
                <c:pt idx="0">
                  <c:v>Scannet200 (50%)</c:v>
                </c:pt>
                <c:pt idx="1">
                  <c:v>Scannet200 (100%)</c:v>
                </c:pt>
                <c:pt idx="2">
                  <c:v>Scannet200 + ArkitScenes + ScanNet++</c:v>
                </c:pt>
              </c:strCache>
            </c:strRef>
          </c:cat>
          <c:val>
            <c:numRef>
              <c:f>Sheet1!$B$2:$B$4</c:f>
              <c:numCache>
                <c:formatCode>General</c:formatCode>
                <c:ptCount val="3"/>
                <c:pt idx="0">
                  <c:v>32.200000000000003</c:v>
                </c:pt>
                <c:pt idx="1">
                  <c:v>35.5</c:v>
                </c:pt>
                <c:pt idx="2">
                  <c:v>37.5</c:v>
                </c:pt>
              </c:numCache>
            </c:numRef>
          </c:val>
          <c:smooth val="0"/>
          <c:extLst>
            <c:ext xmlns:c16="http://schemas.microsoft.com/office/drawing/2014/chart" uri="{C3380CC4-5D6E-409C-BE32-E72D297353CC}">
              <c16:uniqueId val="{00000000-9293-F041-93D6-EEC8CF744415}"/>
            </c:ext>
          </c:extLst>
        </c:ser>
        <c:ser>
          <c:idx val="1"/>
          <c:order val="1"/>
          <c:tx>
            <c:strRef>
              <c:f>Sheet1!$C$1</c:f>
              <c:strCache>
                <c:ptCount val="1"/>
                <c:pt idx="0">
                  <c:v>PTv3-S (46.1M)</c:v>
                </c:pt>
              </c:strCache>
            </c:strRef>
          </c:tx>
          <c:spPr>
            <a:ln w="28575" cap="rnd">
              <a:solidFill>
                <a:schemeClr val="accent2"/>
              </a:solidFill>
              <a:round/>
            </a:ln>
            <a:effectLst/>
          </c:spPr>
          <c:marker>
            <c:symbol val="none"/>
          </c:marker>
          <c:cat>
            <c:strRef>
              <c:f>Sheet1!$A$2:$A$4</c:f>
              <c:strCache>
                <c:ptCount val="3"/>
                <c:pt idx="0">
                  <c:v>Scannet200 (50%)</c:v>
                </c:pt>
                <c:pt idx="1">
                  <c:v>Scannet200 (100%)</c:v>
                </c:pt>
                <c:pt idx="2">
                  <c:v>Scannet200 + ArkitScenes + ScanNet++</c:v>
                </c:pt>
              </c:strCache>
            </c:strRef>
          </c:cat>
          <c:val>
            <c:numRef>
              <c:f>Sheet1!$C$2:$C$4</c:f>
              <c:numCache>
                <c:formatCode>General</c:formatCode>
                <c:ptCount val="3"/>
                <c:pt idx="0">
                  <c:v>31.9</c:v>
                </c:pt>
                <c:pt idx="1">
                  <c:v>35.200000000000003</c:v>
                </c:pt>
                <c:pt idx="2">
                  <c:v>36.700000000000003</c:v>
                </c:pt>
              </c:numCache>
            </c:numRef>
          </c:val>
          <c:smooth val="0"/>
          <c:extLst>
            <c:ext xmlns:c16="http://schemas.microsoft.com/office/drawing/2014/chart" uri="{C3380CC4-5D6E-409C-BE32-E72D297353CC}">
              <c16:uniqueId val="{00000001-9293-F041-93D6-EEC8CF744415}"/>
            </c:ext>
          </c:extLst>
        </c:ser>
        <c:ser>
          <c:idx val="2"/>
          <c:order val="2"/>
          <c:tx>
            <c:strRef>
              <c:f>Sheet1!$D$1</c:f>
              <c:strCache>
                <c:ptCount val="1"/>
                <c:pt idx="0">
                  <c:v>Naive Volt-S (23.7M)</c:v>
                </c:pt>
              </c:strCache>
            </c:strRef>
          </c:tx>
          <c:spPr>
            <a:ln w="28575" cap="rnd">
              <a:solidFill>
                <a:schemeClr val="accent3"/>
              </a:solidFill>
              <a:round/>
            </a:ln>
            <a:effectLst/>
          </c:spPr>
          <c:marker>
            <c:symbol val="none"/>
          </c:marker>
          <c:dPt>
            <c:idx val="2"/>
            <c:marker>
              <c:symbol val="none"/>
            </c:marker>
            <c:bubble3D val="0"/>
            <c:spPr>
              <a:ln w="28575" cap="rnd">
                <a:solidFill>
                  <a:schemeClr val="accent3"/>
                </a:solidFill>
                <a:round/>
              </a:ln>
              <a:effectLst/>
            </c:spPr>
            <c:extLst>
              <c:ext xmlns:c16="http://schemas.microsoft.com/office/drawing/2014/chart" uri="{C3380CC4-5D6E-409C-BE32-E72D297353CC}">
                <c16:uniqueId val="{00000000-B139-BE40-9C49-48965CFD5E00}"/>
              </c:ext>
            </c:extLst>
          </c:dPt>
          <c:cat>
            <c:strRef>
              <c:f>Sheet1!$A$2:$A$4</c:f>
              <c:strCache>
                <c:ptCount val="3"/>
                <c:pt idx="0">
                  <c:v>Scannet200 (50%)</c:v>
                </c:pt>
                <c:pt idx="1">
                  <c:v>Scannet200 (100%)</c:v>
                </c:pt>
                <c:pt idx="2">
                  <c:v>Scannet200 + ArkitScenes + ScanNet++</c:v>
                </c:pt>
              </c:strCache>
            </c:strRef>
          </c:cat>
          <c:val>
            <c:numRef>
              <c:f>Sheet1!$D$2:$D$4</c:f>
              <c:numCache>
                <c:formatCode>General</c:formatCode>
                <c:ptCount val="3"/>
                <c:pt idx="0">
                  <c:v>28.2</c:v>
                </c:pt>
                <c:pt idx="1">
                  <c:v>31.1</c:v>
                </c:pt>
                <c:pt idx="2">
                  <c:v>36</c:v>
                </c:pt>
              </c:numCache>
            </c:numRef>
          </c:val>
          <c:smooth val="0"/>
          <c:extLst>
            <c:ext xmlns:c16="http://schemas.microsoft.com/office/drawing/2014/chart" uri="{C3380CC4-5D6E-409C-BE32-E72D297353CC}">
              <c16:uniqueId val="{00000002-9293-F041-93D6-EEC8CF744415}"/>
            </c:ext>
          </c:extLst>
        </c:ser>
        <c:ser>
          <c:idx val="3"/>
          <c:order val="3"/>
          <c:tx>
            <c:strRef>
              <c:f>Sheet1!$E$1</c:f>
              <c:strCache>
                <c:ptCount val="1"/>
                <c:pt idx="0">
                  <c:v>MinkUNet (39.2M)</c:v>
                </c:pt>
              </c:strCache>
            </c:strRef>
          </c:tx>
          <c:spPr>
            <a:ln w="28575" cap="rnd">
              <a:solidFill>
                <a:schemeClr val="accent4"/>
              </a:solidFill>
              <a:round/>
            </a:ln>
            <a:effectLst/>
          </c:spPr>
          <c:marker>
            <c:symbol val="none"/>
          </c:marker>
          <c:cat>
            <c:strRef>
              <c:f>Sheet1!$A$2:$A$4</c:f>
              <c:strCache>
                <c:ptCount val="3"/>
                <c:pt idx="0">
                  <c:v>Scannet200 (50%)</c:v>
                </c:pt>
                <c:pt idx="1">
                  <c:v>Scannet200 (100%)</c:v>
                </c:pt>
                <c:pt idx="2">
                  <c:v>Scannet200 + ArkitScenes + ScanNet++</c:v>
                </c:pt>
              </c:strCache>
            </c:strRef>
          </c:cat>
          <c:val>
            <c:numRef>
              <c:f>Sheet1!$E$2:$E$4</c:f>
              <c:numCache>
                <c:formatCode>General</c:formatCode>
                <c:ptCount val="3"/>
                <c:pt idx="0">
                  <c:v>28.8</c:v>
                </c:pt>
                <c:pt idx="1">
                  <c:v>31.4</c:v>
                </c:pt>
                <c:pt idx="2">
                  <c:v>33</c:v>
                </c:pt>
              </c:numCache>
            </c:numRef>
          </c:val>
          <c:smooth val="0"/>
          <c:extLst>
            <c:ext xmlns:c16="http://schemas.microsoft.com/office/drawing/2014/chart" uri="{C3380CC4-5D6E-409C-BE32-E72D297353CC}">
              <c16:uniqueId val="{00000006-9293-F041-93D6-EEC8CF744415}"/>
            </c:ext>
          </c:extLst>
        </c:ser>
        <c:dLbls>
          <c:showLegendKey val="0"/>
          <c:showVal val="0"/>
          <c:showCatName val="0"/>
          <c:showSerName val="0"/>
          <c:showPercent val="0"/>
          <c:showBubbleSize val="0"/>
        </c:dLbls>
        <c:smooth val="0"/>
        <c:axId val="103914496"/>
        <c:axId val="145162688"/>
      </c:lineChart>
      <c:catAx>
        <c:axId val="1039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5162688"/>
        <c:crosses val="autoZero"/>
        <c:auto val="1"/>
        <c:lblAlgn val="ctr"/>
        <c:lblOffset val="100"/>
        <c:noMultiLvlLbl val="0"/>
      </c:catAx>
      <c:valAx>
        <c:axId val="145162688"/>
        <c:scaling>
          <c:orientation val="minMax"/>
          <c:max val="38"/>
          <c:min val="2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b="0" i="0" u="none" strike="noStrike" kern="1200" baseline="0" dirty="0" err="1">
                    <a:solidFill>
                      <a:prstClr val="black"/>
                    </a:solidFill>
                  </a:rPr>
                  <a:t>mIoU</a:t>
                </a:r>
                <a:r>
                  <a:rPr lang="en-US" sz="1800" b="0" i="0" u="none" strike="noStrike" kern="1200" baseline="0" dirty="0">
                    <a:solidFill>
                      <a:prstClr val="black"/>
                    </a:solidFill>
                  </a:rPr>
                  <a:t>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3914496"/>
        <c:crosses val="autoZero"/>
        <c:crossBetween val="between"/>
      </c:valAx>
      <c:spPr>
        <a:noFill/>
        <a:ln>
          <a:noFill/>
        </a:ln>
        <a:effectLst/>
      </c:spPr>
    </c:plotArea>
    <c:legend>
      <c:legendPos val="r"/>
      <c:layout>
        <c:manualLayout>
          <c:xMode val="edge"/>
          <c:yMode val="edge"/>
          <c:x val="0.74605652554300272"/>
          <c:y val="0.12973492817214641"/>
          <c:w val="0.2370352618966107"/>
          <c:h val="0.4573877501953477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0">
      <a:noFill/>
    </a:ln>
    <a:effectLst/>
  </c:spPr>
  <c:txPr>
    <a:bodyPr/>
    <a:lstStyle/>
    <a:p>
      <a:pPr>
        <a:defRPr sz="18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t>Baseline on ScanNet200</a:t>
            </a:r>
          </a:p>
        </c:rich>
      </c:tx>
      <c:layout>
        <c:manualLayout>
          <c:xMode val="edge"/>
          <c:yMode val="edge"/>
          <c:x val="0.3533423675301457"/>
          <c:y val="0"/>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stacked"/>
        <c:varyColors val="0"/>
        <c:ser>
          <c:idx val="0"/>
          <c:order val="0"/>
          <c:tx>
            <c:strRef>
              <c:f>Sheet1!$B$1</c:f>
              <c:strCache>
                <c:ptCount val="1"/>
                <c:pt idx="0">
                  <c:v>Baseline</c:v>
                </c:pt>
              </c:strCache>
            </c:strRef>
          </c:tx>
          <c:spPr>
            <a:solidFill>
              <a:schemeClr val="accent1"/>
            </a:solidFill>
            <a:ln>
              <a:noFill/>
            </a:ln>
            <a:effectLst/>
          </c:spPr>
          <c:invertIfNegative val="0"/>
          <c:cat>
            <c:strRef>
              <c:f>Sheet1!$A$2:$A$3</c:f>
              <c:strCache>
                <c:ptCount val="2"/>
                <c:pt idx="0">
                  <c:v>Volt</c:v>
                </c:pt>
                <c:pt idx="1">
                  <c:v>PTv3</c:v>
                </c:pt>
              </c:strCache>
            </c:strRef>
          </c:cat>
          <c:val>
            <c:numRef>
              <c:f>Sheet1!$B$2:$B$3</c:f>
              <c:numCache>
                <c:formatCode>General</c:formatCode>
                <c:ptCount val="2"/>
                <c:pt idx="0">
                  <c:v>31</c:v>
                </c:pt>
                <c:pt idx="1">
                  <c:v>35.200000000000003</c:v>
                </c:pt>
              </c:numCache>
            </c:numRef>
          </c:val>
          <c:extLst>
            <c:ext xmlns:c16="http://schemas.microsoft.com/office/drawing/2014/chart" uri="{C3380CC4-5D6E-409C-BE32-E72D297353CC}">
              <c16:uniqueId val="{00000000-6764-894C-8B4F-C03CA6650DA0}"/>
            </c:ext>
          </c:extLst>
        </c:ser>
        <c:dLbls>
          <c:showLegendKey val="0"/>
          <c:showVal val="0"/>
          <c:showCatName val="0"/>
          <c:showSerName val="0"/>
          <c:showPercent val="0"/>
          <c:showBubbleSize val="0"/>
        </c:dLbls>
        <c:gapWidth val="150"/>
        <c:overlap val="100"/>
        <c:axId val="2120640575"/>
        <c:axId val="3004544"/>
      </c:barChart>
      <c:catAx>
        <c:axId val="212064057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04544"/>
        <c:crosses val="autoZero"/>
        <c:auto val="1"/>
        <c:lblAlgn val="ctr"/>
        <c:lblOffset val="100"/>
        <c:noMultiLvlLbl val="0"/>
      </c:catAx>
      <c:valAx>
        <c:axId val="3004544"/>
        <c:scaling>
          <c:orientation val="minMax"/>
          <c:max val="43"/>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b="0" i="0" u="none" strike="noStrike" kern="1200" baseline="0" dirty="0" err="1">
                    <a:solidFill>
                      <a:prstClr val="black"/>
                    </a:solidFill>
                  </a:rPr>
                  <a:t>mIoU</a:t>
                </a:r>
                <a:r>
                  <a:rPr lang="en-US" sz="1800" b="0" i="0" u="none" strike="noStrike" kern="1200" baseline="0" dirty="0">
                    <a:solidFill>
                      <a:prstClr val="black"/>
                    </a:solidFill>
                  </a:rPr>
                  <a:t>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20640575"/>
        <c:crosses val="autoZero"/>
        <c:crossBetween val="between"/>
      </c:valAx>
      <c:spPr>
        <a:noFill/>
        <a:ln>
          <a:noFill/>
        </a:ln>
        <a:effectLst/>
      </c:spPr>
    </c:plotArea>
    <c:legend>
      <c:legendPos val="b"/>
      <c:layout>
        <c:manualLayout>
          <c:xMode val="edge"/>
          <c:yMode val="edge"/>
          <c:x val="0"/>
          <c:y val="0.89567309811464424"/>
          <c:w val="1"/>
          <c:h val="9.6693314099096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t>Stronger Augmentations</a:t>
            </a:r>
          </a:p>
        </c:rich>
      </c:tx>
      <c:layout>
        <c:manualLayout>
          <c:xMode val="edge"/>
          <c:yMode val="edge"/>
          <c:x val="0.35641903457719953"/>
          <c:y val="0"/>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stacked"/>
        <c:varyColors val="0"/>
        <c:ser>
          <c:idx val="0"/>
          <c:order val="0"/>
          <c:tx>
            <c:strRef>
              <c:f>Sheet1!$B$1</c:f>
              <c:strCache>
                <c:ptCount val="1"/>
                <c:pt idx="0">
                  <c:v>Baseline</c:v>
                </c:pt>
              </c:strCache>
            </c:strRef>
          </c:tx>
          <c:spPr>
            <a:solidFill>
              <a:schemeClr val="accent1"/>
            </a:solidFill>
            <a:ln>
              <a:noFill/>
            </a:ln>
            <a:effectLst/>
          </c:spPr>
          <c:invertIfNegative val="0"/>
          <c:cat>
            <c:strRef>
              <c:f>Sheet1!$A$2:$A$3</c:f>
              <c:strCache>
                <c:ptCount val="2"/>
                <c:pt idx="0">
                  <c:v>Volt</c:v>
                </c:pt>
                <c:pt idx="1">
                  <c:v>PTv3</c:v>
                </c:pt>
              </c:strCache>
            </c:strRef>
          </c:cat>
          <c:val>
            <c:numRef>
              <c:f>Sheet1!$B$2:$B$3</c:f>
              <c:numCache>
                <c:formatCode>General</c:formatCode>
                <c:ptCount val="2"/>
                <c:pt idx="0">
                  <c:v>31</c:v>
                </c:pt>
                <c:pt idx="1">
                  <c:v>35.200000000000003</c:v>
                </c:pt>
              </c:numCache>
            </c:numRef>
          </c:val>
          <c:extLst>
            <c:ext xmlns:c16="http://schemas.microsoft.com/office/drawing/2014/chart" uri="{C3380CC4-5D6E-409C-BE32-E72D297353CC}">
              <c16:uniqueId val="{00000000-6764-894C-8B4F-C03CA6650DA0}"/>
            </c:ext>
          </c:extLst>
        </c:ser>
        <c:ser>
          <c:idx val="1"/>
          <c:order val="1"/>
          <c:tx>
            <c:strRef>
              <c:f>Sheet1!$C$1</c:f>
              <c:strCache>
                <c:ptCount val="1"/>
                <c:pt idx="0">
                  <c:v>Stronger Aug.</c:v>
                </c:pt>
              </c:strCache>
            </c:strRef>
          </c:tx>
          <c:spPr>
            <a:solidFill>
              <a:schemeClr val="accent2"/>
            </a:solidFill>
            <a:ln>
              <a:noFill/>
            </a:ln>
            <a:effectLst/>
          </c:spPr>
          <c:invertIfNegative val="0"/>
          <c:cat>
            <c:strRef>
              <c:f>Sheet1!$A$2:$A$3</c:f>
              <c:strCache>
                <c:ptCount val="2"/>
                <c:pt idx="0">
                  <c:v>Volt</c:v>
                </c:pt>
                <c:pt idx="1">
                  <c:v>PTv3</c:v>
                </c:pt>
              </c:strCache>
            </c:strRef>
          </c:cat>
          <c:val>
            <c:numRef>
              <c:f>Sheet1!$C$2:$C$3</c:f>
              <c:numCache>
                <c:formatCode>General</c:formatCode>
                <c:ptCount val="2"/>
                <c:pt idx="0">
                  <c:v>1.9</c:v>
                </c:pt>
                <c:pt idx="1">
                  <c:v>0.3</c:v>
                </c:pt>
              </c:numCache>
            </c:numRef>
          </c:val>
          <c:extLst>
            <c:ext xmlns:c16="http://schemas.microsoft.com/office/drawing/2014/chart" uri="{C3380CC4-5D6E-409C-BE32-E72D297353CC}">
              <c16:uniqueId val="{00000001-6764-894C-8B4F-C03CA6650DA0}"/>
            </c:ext>
          </c:extLst>
        </c:ser>
        <c:dLbls>
          <c:showLegendKey val="0"/>
          <c:showVal val="0"/>
          <c:showCatName val="0"/>
          <c:showSerName val="0"/>
          <c:showPercent val="0"/>
          <c:showBubbleSize val="0"/>
        </c:dLbls>
        <c:gapWidth val="150"/>
        <c:overlap val="100"/>
        <c:axId val="2120640575"/>
        <c:axId val="3004544"/>
      </c:barChart>
      <c:catAx>
        <c:axId val="212064057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04544"/>
        <c:crosses val="autoZero"/>
        <c:auto val="1"/>
        <c:lblAlgn val="ctr"/>
        <c:lblOffset val="100"/>
        <c:noMultiLvlLbl val="0"/>
      </c:catAx>
      <c:valAx>
        <c:axId val="3004544"/>
        <c:scaling>
          <c:orientation val="minMax"/>
          <c:max val="43"/>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b="0" i="0" u="none" strike="noStrike" kern="1200" baseline="0" dirty="0" err="1">
                    <a:solidFill>
                      <a:prstClr val="black"/>
                    </a:solidFill>
                  </a:rPr>
                  <a:t>mIoU</a:t>
                </a:r>
                <a:r>
                  <a:rPr lang="en-US" sz="1800" b="0" i="0" u="none" strike="noStrike" kern="1200" baseline="0" dirty="0">
                    <a:solidFill>
                      <a:prstClr val="black"/>
                    </a:solidFill>
                  </a:rPr>
                  <a:t>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20640575"/>
        <c:crosses val="autoZero"/>
        <c:crossBetween val="between"/>
      </c:valAx>
      <c:spPr>
        <a:noFill/>
        <a:ln>
          <a:noFill/>
        </a:ln>
        <a:effectLst/>
      </c:spPr>
    </c:plotArea>
    <c:legend>
      <c:legendPos val="b"/>
      <c:layout>
        <c:manualLayout>
          <c:xMode val="edge"/>
          <c:yMode val="edge"/>
          <c:x val="0"/>
          <c:y val="0.89567309811464424"/>
          <c:w val="1"/>
          <c:h val="9.6693314099096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Arial" panose="020B0604020202020204" pitchFamily="34" charset="0"/>
                <a:ea typeface="+mn-ea"/>
                <a:cs typeface="Arial" panose="020B0604020202020204" pitchFamily="34" charset="0"/>
              </a:defRPr>
            </a:pPr>
            <a:r>
              <a:rPr lang="en-US"/>
              <a:t>Stronger Regularization</a:t>
            </a:r>
          </a:p>
        </c:rich>
      </c:tx>
      <c:layout>
        <c:manualLayout>
          <c:xMode val="edge"/>
          <c:yMode val="edge"/>
          <c:x val="0.35932661949864964"/>
          <c:y val="0"/>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stacked"/>
        <c:varyColors val="0"/>
        <c:ser>
          <c:idx val="0"/>
          <c:order val="0"/>
          <c:tx>
            <c:strRef>
              <c:f>Sheet1!$B$1</c:f>
              <c:strCache>
                <c:ptCount val="1"/>
                <c:pt idx="0">
                  <c:v>Baseline</c:v>
                </c:pt>
              </c:strCache>
            </c:strRef>
          </c:tx>
          <c:spPr>
            <a:solidFill>
              <a:schemeClr val="accent1"/>
            </a:solidFill>
            <a:ln>
              <a:noFill/>
            </a:ln>
            <a:effectLst/>
          </c:spPr>
          <c:invertIfNegative val="0"/>
          <c:cat>
            <c:strRef>
              <c:f>Sheet1!$A$2:$A$3</c:f>
              <c:strCache>
                <c:ptCount val="2"/>
                <c:pt idx="0">
                  <c:v>Volt</c:v>
                </c:pt>
                <c:pt idx="1">
                  <c:v>PTv3</c:v>
                </c:pt>
              </c:strCache>
            </c:strRef>
          </c:cat>
          <c:val>
            <c:numRef>
              <c:f>Sheet1!$B$2:$B$3</c:f>
              <c:numCache>
                <c:formatCode>General</c:formatCode>
                <c:ptCount val="2"/>
                <c:pt idx="0">
                  <c:v>31</c:v>
                </c:pt>
                <c:pt idx="1">
                  <c:v>35.200000000000003</c:v>
                </c:pt>
              </c:numCache>
            </c:numRef>
          </c:val>
          <c:extLst>
            <c:ext xmlns:c16="http://schemas.microsoft.com/office/drawing/2014/chart" uri="{C3380CC4-5D6E-409C-BE32-E72D297353CC}">
              <c16:uniqueId val="{00000000-6764-894C-8B4F-C03CA6650DA0}"/>
            </c:ext>
          </c:extLst>
        </c:ser>
        <c:ser>
          <c:idx val="1"/>
          <c:order val="1"/>
          <c:tx>
            <c:strRef>
              <c:f>Sheet1!$C$1</c:f>
              <c:strCache>
                <c:ptCount val="1"/>
                <c:pt idx="0">
                  <c:v>Stronger Aug.</c:v>
                </c:pt>
              </c:strCache>
            </c:strRef>
          </c:tx>
          <c:spPr>
            <a:solidFill>
              <a:schemeClr val="accent2"/>
            </a:solidFill>
            <a:ln>
              <a:noFill/>
            </a:ln>
            <a:effectLst/>
          </c:spPr>
          <c:invertIfNegative val="0"/>
          <c:cat>
            <c:strRef>
              <c:f>Sheet1!$A$2:$A$3</c:f>
              <c:strCache>
                <c:ptCount val="2"/>
                <c:pt idx="0">
                  <c:v>Volt</c:v>
                </c:pt>
                <c:pt idx="1">
                  <c:v>PTv3</c:v>
                </c:pt>
              </c:strCache>
            </c:strRef>
          </c:cat>
          <c:val>
            <c:numRef>
              <c:f>Sheet1!$C$2:$C$3</c:f>
              <c:numCache>
                <c:formatCode>General</c:formatCode>
                <c:ptCount val="2"/>
                <c:pt idx="0">
                  <c:v>1.9</c:v>
                </c:pt>
                <c:pt idx="1">
                  <c:v>0.3</c:v>
                </c:pt>
              </c:numCache>
            </c:numRef>
          </c:val>
          <c:extLst>
            <c:ext xmlns:c16="http://schemas.microsoft.com/office/drawing/2014/chart" uri="{C3380CC4-5D6E-409C-BE32-E72D297353CC}">
              <c16:uniqueId val="{00000001-6764-894C-8B4F-C03CA6650DA0}"/>
            </c:ext>
          </c:extLst>
        </c:ser>
        <c:ser>
          <c:idx val="2"/>
          <c:order val="2"/>
          <c:tx>
            <c:strRef>
              <c:f>Sheet1!$D$1</c:f>
              <c:strCache>
                <c:ptCount val="1"/>
                <c:pt idx="0">
                  <c:v>Stronger Reg.</c:v>
                </c:pt>
              </c:strCache>
            </c:strRef>
          </c:tx>
          <c:spPr>
            <a:solidFill>
              <a:schemeClr val="accent3"/>
            </a:solidFill>
            <a:ln>
              <a:noFill/>
            </a:ln>
            <a:effectLst/>
          </c:spPr>
          <c:invertIfNegative val="0"/>
          <c:cat>
            <c:strRef>
              <c:f>Sheet1!$A$2:$A$3</c:f>
              <c:strCache>
                <c:ptCount val="2"/>
                <c:pt idx="0">
                  <c:v>Volt</c:v>
                </c:pt>
                <c:pt idx="1">
                  <c:v>PTv3</c:v>
                </c:pt>
              </c:strCache>
            </c:strRef>
          </c:cat>
          <c:val>
            <c:numRef>
              <c:f>Sheet1!$D$2:$D$3</c:f>
              <c:numCache>
                <c:formatCode>General</c:formatCode>
                <c:ptCount val="2"/>
                <c:pt idx="0">
                  <c:v>1.2</c:v>
                </c:pt>
                <c:pt idx="1">
                  <c:v>0</c:v>
                </c:pt>
              </c:numCache>
            </c:numRef>
          </c:val>
          <c:extLst>
            <c:ext xmlns:c16="http://schemas.microsoft.com/office/drawing/2014/chart" uri="{C3380CC4-5D6E-409C-BE32-E72D297353CC}">
              <c16:uniqueId val="{00000002-6764-894C-8B4F-C03CA6650DA0}"/>
            </c:ext>
          </c:extLst>
        </c:ser>
        <c:dLbls>
          <c:showLegendKey val="0"/>
          <c:showVal val="0"/>
          <c:showCatName val="0"/>
          <c:showSerName val="0"/>
          <c:showPercent val="0"/>
          <c:showBubbleSize val="0"/>
        </c:dLbls>
        <c:gapWidth val="150"/>
        <c:overlap val="100"/>
        <c:axId val="2120640575"/>
        <c:axId val="3004544"/>
      </c:barChart>
      <c:catAx>
        <c:axId val="212064057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04544"/>
        <c:crosses val="autoZero"/>
        <c:auto val="1"/>
        <c:lblAlgn val="ctr"/>
        <c:lblOffset val="100"/>
        <c:noMultiLvlLbl val="0"/>
      </c:catAx>
      <c:valAx>
        <c:axId val="3004544"/>
        <c:scaling>
          <c:orientation val="minMax"/>
          <c:max val="43"/>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b="0" i="0" u="none" strike="noStrike" kern="1200" baseline="0" dirty="0" err="1">
                    <a:solidFill>
                      <a:prstClr val="black"/>
                    </a:solidFill>
                  </a:rPr>
                  <a:t>mIoU</a:t>
                </a:r>
                <a:r>
                  <a:rPr lang="en-US" sz="1800" b="0" i="0" u="none" strike="noStrike" kern="1200" baseline="0" dirty="0">
                    <a:solidFill>
                      <a:prstClr val="black"/>
                    </a:solidFill>
                  </a:rPr>
                  <a:t>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20640575"/>
        <c:crosses val="autoZero"/>
        <c:crossBetween val="between"/>
      </c:valAx>
      <c:spPr>
        <a:noFill/>
        <a:ln>
          <a:noFill/>
        </a:ln>
        <a:effectLst/>
      </c:spPr>
    </c:plotArea>
    <c:legend>
      <c:legendPos val="b"/>
      <c:layout>
        <c:manualLayout>
          <c:xMode val="edge"/>
          <c:yMode val="edge"/>
          <c:x val="0"/>
          <c:y val="0.89567309811464424"/>
          <c:w val="1"/>
          <c:h val="9.6693314099096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t>CNN Distillation</a:t>
            </a:r>
          </a:p>
        </c:rich>
      </c:tx>
      <c:layout>
        <c:manualLayout>
          <c:xMode val="edge"/>
          <c:yMode val="edge"/>
          <c:x val="0.40142207767507321"/>
          <c:y val="0"/>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stacked"/>
        <c:varyColors val="0"/>
        <c:ser>
          <c:idx val="0"/>
          <c:order val="0"/>
          <c:tx>
            <c:strRef>
              <c:f>Sheet1!$B$1</c:f>
              <c:strCache>
                <c:ptCount val="1"/>
                <c:pt idx="0">
                  <c:v>Baseline</c:v>
                </c:pt>
              </c:strCache>
            </c:strRef>
          </c:tx>
          <c:spPr>
            <a:solidFill>
              <a:schemeClr val="accent1"/>
            </a:solidFill>
            <a:ln>
              <a:noFill/>
            </a:ln>
            <a:effectLst/>
          </c:spPr>
          <c:invertIfNegative val="0"/>
          <c:cat>
            <c:strRef>
              <c:f>Sheet1!$A$2:$A$3</c:f>
              <c:strCache>
                <c:ptCount val="2"/>
                <c:pt idx="0">
                  <c:v>Volt</c:v>
                </c:pt>
                <c:pt idx="1">
                  <c:v>PTv3</c:v>
                </c:pt>
              </c:strCache>
            </c:strRef>
          </c:cat>
          <c:val>
            <c:numRef>
              <c:f>Sheet1!$B$2:$B$3</c:f>
              <c:numCache>
                <c:formatCode>General</c:formatCode>
                <c:ptCount val="2"/>
                <c:pt idx="0">
                  <c:v>31</c:v>
                </c:pt>
                <c:pt idx="1">
                  <c:v>35.200000000000003</c:v>
                </c:pt>
              </c:numCache>
            </c:numRef>
          </c:val>
          <c:extLst>
            <c:ext xmlns:c16="http://schemas.microsoft.com/office/drawing/2014/chart" uri="{C3380CC4-5D6E-409C-BE32-E72D297353CC}">
              <c16:uniqueId val="{00000000-6764-894C-8B4F-C03CA6650DA0}"/>
            </c:ext>
          </c:extLst>
        </c:ser>
        <c:ser>
          <c:idx val="1"/>
          <c:order val="1"/>
          <c:tx>
            <c:strRef>
              <c:f>Sheet1!$C$1</c:f>
              <c:strCache>
                <c:ptCount val="1"/>
                <c:pt idx="0">
                  <c:v>Stronger Aug.</c:v>
                </c:pt>
              </c:strCache>
            </c:strRef>
          </c:tx>
          <c:spPr>
            <a:solidFill>
              <a:schemeClr val="accent2"/>
            </a:solidFill>
            <a:ln>
              <a:noFill/>
            </a:ln>
            <a:effectLst/>
          </c:spPr>
          <c:invertIfNegative val="0"/>
          <c:cat>
            <c:strRef>
              <c:f>Sheet1!$A$2:$A$3</c:f>
              <c:strCache>
                <c:ptCount val="2"/>
                <c:pt idx="0">
                  <c:v>Volt</c:v>
                </c:pt>
                <c:pt idx="1">
                  <c:v>PTv3</c:v>
                </c:pt>
              </c:strCache>
            </c:strRef>
          </c:cat>
          <c:val>
            <c:numRef>
              <c:f>Sheet1!$C$2:$C$3</c:f>
              <c:numCache>
                <c:formatCode>General</c:formatCode>
                <c:ptCount val="2"/>
                <c:pt idx="0">
                  <c:v>1.9</c:v>
                </c:pt>
                <c:pt idx="1">
                  <c:v>0.3</c:v>
                </c:pt>
              </c:numCache>
            </c:numRef>
          </c:val>
          <c:extLst>
            <c:ext xmlns:c16="http://schemas.microsoft.com/office/drawing/2014/chart" uri="{C3380CC4-5D6E-409C-BE32-E72D297353CC}">
              <c16:uniqueId val="{00000001-6764-894C-8B4F-C03CA6650DA0}"/>
            </c:ext>
          </c:extLst>
        </c:ser>
        <c:ser>
          <c:idx val="2"/>
          <c:order val="2"/>
          <c:tx>
            <c:strRef>
              <c:f>Sheet1!$D$1</c:f>
              <c:strCache>
                <c:ptCount val="1"/>
                <c:pt idx="0">
                  <c:v>Stronger Reg.</c:v>
                </c:pt>
              </c:strCache>
            </c:strRef>
          </c:tx>
          <c:spPr>
            <a:solidFill>
              <a:schemeClr val="accent3"/>
            </a:solidFill>
            <a:ln>
              <a:noFill/>
            </a:ln>
            <a:effectLst/>
          </c:spPr>
          <c:invertIfNegative val="0"/>
          <c:cat>
            <c:strRef>
              <c:f>Sheet1!$A$2:$A$3</c:f>
              <c:strCache>
                <c:ptCount val="2"/>
                <c:pt idx="0">
                  <c:v>Volt</c:v>
                </c:pt>
                <c:pt idx="1">
                  <c:v>PTv3</c:v>
                </c:pt>
              </c:strCache>
            </c:strRef>
          </c:cat>
          <c:val>
            <c:numRef>
              <c:f>Sheet1!$D$2:$D$3</c:f>
              <c:numCache>
                <c:formatCode>General</c:formatCode>
                <c:ptCount val="2"/>
                <c:pt idx="0">
                  <c:v>1.2</c:v>
                </c:pt>
                <c:pt idx="1">
                  <c:v>0</c:v>
                </c:pt>
              </c:numCache>
            </c:numRef>
          </c:val>
          <c:extLst>
            <c:ext xmlns:c16="http://schemas.microsoft.com/office/drawing/2014/chart" uri="{C3380CC4-5D6E-409C-BE32-E72D297353CC}">
              <c16:uniqueId val="{00000002-6764-894C-8B4F-C03CA6650DA0}"/>
            </c:ext>
          </c:extLst>
        </c:ser>
        <c:ser>
          <c:idx val="3"/>
          <c:order val="3"/>
          <c:tx>
            <c:strRef>
              <c:f>Sheet1!$E$1</c:f>
              <c:strCache>
                <c:ptCount val="1"/>
                <c:pt idx="0">
                  <c:v>CNN distillation</c:v>
                </c:pt>
              </c:strCache>
            </c:strRef>
          </c:tx>
          <c:spPr>
            <a:solidFill>
              <a:schemeClr val="accent4"/>
            </a:solidFill>
            <a:ln>
              <a:noFill/>
            </a:ln>
            <a:effectLst/>
          </c:spPr>
          <c:invertIfNegative val="0"/>
          <c:cat>
            <c:strRef>
              <c:f>Sheet1!$A$2:$A$3</c:f>
              <c:strCache>
                <c:ptCount val="2"/>
                <c:pt idx="0">
                  <c:v>Volt</c:v>
                </c:pt>
                <c:pt idx="1">
                  <c:v>PTv3</c:v>
                </c:pt>
              </c:strCache>
            </c:strRef>
          </c:cat>
          <c:val>
            <c:numRef>
              <c:f>Sheet1!$E$2:$E$3</c:f>
              <c:numCache>
                <c:formatCode>General</c:formatCode>
                <c:ptCount val="2"/>
                <c:pt idx="0">
                  <c:v>2.1</c:v>
                </c:pt>
                <c:pt idx="1">
                  <c:v>0.3</c:v>
                </c:pt>
              </c:numCache>
            </c:numRef>
          </c:val>
          <c:extLst>
            <c:ext xmlns:c16="http://schemas.microsoft.com/office/drawing/2014/chart" uri="{C3380CC4-5D6E-409C-BE32-E72D297353CC}">
              <c16:uniqueId val="{00000003-6764-894C-8B4F-C03CA6650DA0}"/>
            </c:ext>
          </c:extLst>
        </c:ser>
        <c:dLbls>
          <c:showLegendKey val="0"/>
          <c:showVal val="0"/>
          <c:showCatName val="0"/>
          <c:showSerName val="0"/>
          <c:showPercent val="0"/>
          <c:showBubbleSize val="0"/>
        </c:dLbls>
        <c:gapWidth val="150"/>
        <c:overlap val="100"/>
        <c:axId val="2120640575"/>
        <c:axId val="3004544"/>
      </c:barChart>
      <c:catAx>
        <c:axId val="212064057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04544"/>
        <c:crosses val="autoZero"/>
        <c:auto val="1"/>
        <c:lblAlgn val="ctr"/>
        <c:lblOffset val="100"/>
        <c:noMultiLvlLbl val="0"/>
      </c:catAx>
      <c:valAx>
        <c:axId val="3004544"/>
        <c:scaling>
          <c:orientation val="minMax"/>
          <c:max val="43"/>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b="0" i="0" u="none" strike="noStrike" kern="1200" baseline="0" dirty="0" err="1">
                    <a:solidFill>
                      <a:prstClr val="black"/>
                    </a:solidFill>
                  </a:rPr>
                  <a:t>mIoU</a:t>
                </a:r>
                <a:r>
                  <a:rPr lang="en-US" sz="1800" b="0" i="0" u="none" strike="noStrike" kern="1200" baseline="0" dirty="0">
                    <a:solidFill>
                      <a:prstClr val="black"/>
                    </a:solidFill>
                  </a:rPr>
                  <a:t>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20640575"/>
        <c:crosses val="autoZero"/>
        <c:crossBetween val="between"/>
      </c:valAx>
      <c:spPr>
        <a:noFill/>
        <a:ln>
          <a:noFill/>
        </a:ln>
        <a:effectLst/>
      </c:spPr>
    </c:plotArea>
    <c:legend>
      <c:legendPos val="b"/>
      <c:layout>
        <c:manualLayout>
          <c:xMode val="edge"/>
          <c:yMode val="edge"/>
          <c:x val="0"/>
          <c:y val="0.89567309811464424"/>
          <c:w val="1"/>
          <c:h val="9.6693314099096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t>CNN Distillation</a:t>
            </a:r>
          </a:p>
        </c:rich>
      </c:tx>
      <c:layout>
        <c:manualLayout>
          <c:xMode val="edge"/>
          <c:yMode val="edge"/>
          <c:x val="0.4002203393054129"/>
          <c:y val="0"/>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stacked"/>
        <c:varyColors val="0"/>
        <c:ser>
          <c:idx val="0"/>
          <c:order val="0"/>
          <c:tx>
            <c:strRef>
              <c:f>Sheet1!$B$1</c:f>
              <c:strCache>
                <c:ptCount val="1"/>
                <c:pt idx="0">
                  <c:v>Baseline</c:v>
                </c:pt>
              </c:strCache>
            </c:strRef>
          </c:tx>
          <c:spPr>
            <a:solidFill>
              <a:schemeClr val="accent1"/>
            </a:solidFill>
            <a:ln>
              <a:noFill/>
            </a:ln>
            <a:effectLst/>
          </c:spPr>
          <c:invertIfNegative val="0"/>
          <c:cat>
            <c:strRef>
              <c:f>Sheet1!$A$2:$A$3</c:f>
              <c:strCache>
                <c:ptCount val="2"/>
                <c:pt idx="0">
                  <c:v>Volt</c:v>
                </c:pt>
                <c:pt idx="1">
                  <c:v>PTv3</c:v>
                </c:pt>
              </c:strCache>
            </c:strRef>
          </c:cat>
          <c:val>
            <c:numRef>
              <c:f>Sheet1!$B$2:$B$3</c:f>
              <c:numCache>
                <c:formatCode>General</c:formatCode>
                <c:ptCount val="2"/>
                <c:pt idx="0">
                  <c:v>31</c:v>
                </c:pt>
                <c:pt idx="1">
                  <c:v>35.200000000000003</c:v>
                </c:pt>
              </c:numCache>
            </c:numRef>
          </c:val>
          <c:extLst>
            <c:ext xmlns:c16="http://schemas.microsoft.com/office/drawing/2014/chart" uri="{C3380CC4-5D6E-409C-BE32-E72D297353CC}">
              <c16:uniqueId val="{00000000-6764-894C-8B4F-C03CA6650DA0}"/>
            </c:ext>
          </c:extLst>
        </c:ser>
        <c:ser>
          <c:idx val="1"/>
          <c:order val="1"/>
          <c:tx>
            <c:strRef>
              <c:f>Sheet1!$C$1</c:f>
              <c:strCache>
                <c:ptCount val="1"/>
                <c:pt idx="0">
                  <c:v>Stronger Aug.</c:v>
                </c:pt>
              </c:strCache>
            </c:strRef>
          </c:tx>
          <c:spPr>
            <a:solidFill>
              <a:schemeClr val="accent2"/>
            </a:solidFill>
            <a:ln>
              <a:noFill/>
            </a:ln>
            <a:effectLst/>
          </c:spPr>
          <c:invertIfNegative val="0"/>
          <c:cat>
            <c:strRef>
              <c:f>Sheet1!$A$2:$A$3</c:f>
              <c:strCache>
                <c:ptCount val="2"/>
                <c:pt idx="0">
                  <c:v>Volt</c:v>
                </c:pt>
                <c:pt idx="1">
                  <c:v>PTv3</c:v>
                </c:pt>
              </c:strCache>
            </c:strRef>
          </c:cat>
          <c:val>
            <c:numRef>
              <c:f>Sheet1!$C$2:$C$3</c:f>
              <c:numCache>
                <c:formatCode>General</c:formatCode>
                <c:ptCount val="2"/>
                <c:pt idx="0">
                  <c:v>1.9</c:v>
                </c:pt>
                <c:pt idx="1">
                  <c:v>0.3</c:v>
                </c:pt>
              </c:numCache>
            </c:numRef>
          </c:val>
          <c:extLst>
            <c:ext xmlns:c16="http://schemas.microsoft.com/office/drawing/2014/chart" uri="{C3380CC4-5D6E-409C-BE32-E72D297353CC}">
              <c16:uniqueId val="{00000001-6764-894C-8B4F-C03CA6650DA0}"/>
            </c:ext>
          </c:extLst>
        </c:ser>
        <c:ser>
          <c:idx val="2"/>
          <c:order val="2"/>
          <c:tx>
            <c:strRef>
              <c:f>Sheet1!$D$1</c:f>
              <c:strCache>
                <c:ptCount val="1"/>
                <c:pt idx="0">
                  <c:v>Stronger Reg.</c:v>
                </c:pt>
              </c:strCache>
            </c:strRef>
          </c:tx>
          <c:spPr>
            <a:solidFill>
              <a:schemeClr val="accent3"/>
            </a:solidFill>
            <a:ln>
              <a:noFill/>
            </a:ln>
            <a:effectLst/>
          </c:spPr>
          <c:invertIfNegative val="0"/>
          <c:cat>
            <c:strRef>
              <c:f>Sheet1!$A$2:$A$3</c:f>
              <c:strCache>
                <c:ptCount val="2"/>
                <c:pt idx="0">
                  <c:v>Volt</c:v>
                </c:pt>
                <c:pt idx="1">
                  <c:v>PTv3</c:v>
                </c:pt>
              </c:strCache>
            </c:strRef>
          </c:cat>
          <c:val>
            <c:numRef>
              <c:f>Sheet1!$D$2:$D$3</c:f>
              <c:numCache>
                <c:formatCode>General</c:formatCode>
                <c:ptCount val="2"/>
                <c:pt idx="0">
                  <c:v>1.2</c:v>
                </c:pt>
                <c:pt idx="1">
                  <c:v>0</c:v>
                </c:pt>
              </c:numCache>
            </c:numRef>
          </c:val>
          <c:extLst>
            <c:ext xmlns:c16="http://schemas.microsoft.com/office/drawing/2014/chart" uri="{C3380CC4-5D6E-409C-BE32-E72D297353CC}">
              <c16:uniqueId val="{00000002-6764-894C-8B4F-C03CA6650DA0}"/>
            </c:ext>
          </c:extLst>
        </c:ser>
        <c:ser>
          <c:idx val="3"/>
          <c:order val="3"/>
          <c:tx>
            <c:strRef>
              <c:f>Sheet1!$E$1</c:f>
              <c:strCache>
                <c:ptCount val="1"/>
                <c:pt idx="0">
                  <c:v>CNN distillation</c:v>
                </c:pt>
              </c:strCache>
            </c:strRef>
          </c:tx>
          <c:spPr>
            <a:solidFill>
              <a:schemeClr val="accent4"/>
            </a:solidFill>
            <a:ln>
              <a:noFill/>
            </a:ln>
            <a:effectLst/>
          </c:spPr>
          <c:invertIfNegative val="0"/>
          <c:cat>
            <c:strRef>
              <c:f>Sheet1!$A$2:$A$3</c:f>
              <c:strCache>
                <c:ptCount val="2"/>
                <c:pt idx="0">
                  <c:v>Volt</c:v>
                </c:pt>
                <c:pt idx="1">
                  <c:v>PTv3</c:v>
                </c:pt>
              </c:strCache>
            </c:strRef>
          </c:cat>
          <c:val>
            <c:numRef>
              <c:f>Sheet1!$E$2:$E$3</c:f>
              <c:numCache>
                <c:formatCode>General</c:formatCode>
                <c:ptCount val="2"/>
                <c:pt idx="0">
                  <c:v>2.1</c:v>
                </c:pt>
                <c:pt idx="1">
                  <c:v>0.3</c:v>
                </c:pt>
              </c:numCache>
            </c:numRef>
          </c:val>
          <c:extLst>
            <c:ext xmlns:c16="http://schemas.microsoft.com/office/drawing/2014/chart" uri="{C3380CC4-5D6E-409C-BE32-E72D297353CC}">
              <c16:uniqueId val="{00000003-6764-894C-8B4F-C03CA6650DA0}"/>
            </c:ext>
          </c:extLst>
        </c:ser>
        <c:dLbls>
          <c:showLegendKey val="0"/>
          <c:showVal val="0"/>
          <c:showCatName val="0"/>
          <c:showSerName val="0"/>
          <c:showPercent val="0"/>
          <c:showBubbleSize val="0"/>
        </c:dLbls>
        <c:gapWidth val="150"/>
        <c:overlap val="100"/>
        <c:axId val="2120640575"/>
        <c:axId val="3004544"/>
      </c:barChart>
      <c:catAx>
        <c:axId val="212064057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04544"/>
        <c:crosses val="autoZero"/>
        <c:auto val="1"/>
        <c:lblAlgn val="ctr"/>
        <c:lblOffset val="100"/>
        <c:noMultiLvlLbl val="0"/>
      </c:catAx>
      <c:valAx>
        <c:axId val="3004544"/>
        <c:scaling>
          <c:orientation val="minMax"/>
          <c:max val="43"/>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b="0" i="0" u="none" strike="noStrike" kern="1200" baseline="0" dirty="0" err="1">
                    <a:solidFill>
                      <a:prstClr val="black"/>
                    </a:solidFill>
                  </a:rPr>
                  <a:t>mIoU</a:t>
                </a:r>
                <a:r>
                  <a:rPr lang="en-US" sz="1800" b="0" i="0" u="none" strike="noStrike" kern="1200" baseline="0" dirty="0">
                    <a:solidFill>
                      <a:prstClr val="black"/>
                    </a:solidFill>
                  </a:rPr>
                  <a:t>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20640575"/>
        <c:crosses val="autoZero"/>
        <c:crossBetween val="between"/>
      </c:valAx>
      <c:spPr>
        <a:noFill/>
        <a:ln>
          <a:noFill/>
        </a:ln>
        <a:effectLst/>
      </c:spPr>
    </c:plotArea>
    <c:legend>
      <c:legendPos val="b"/>
      <c:layout>
        <c:manualLayout>
          <c:xMode val="edge"/>
          <c:yMode val="edge"/>
          <c:x val="0"/>
          <c:y val="0.89567309811464424"/>
          <c:w val="1"/>
          <c:h val="9.6693314099096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0.64922</cdr:x>
      <cdr:y>0.18784</cdr:y>
    </cdr:from>
    <cdr:to>
      <cdr:x>0.72759</cdr:x>
      <cdr:y>0.25363</cdr:y>
    </cdr:to>
    <cdr:sp macro="" textlink="">
      <cdr:nvSpPr>
        <cdr:cNvPr id="2" name="TextBox 1">
          <a:extLst xmlns:a="http://schemas.openxmlformats.org/drawingml/2006/main">
            <a:ext uri="{FF2B5EF4-FFF2-40B4-BE49-F238E27FC236}">
              <a16:creationId xmlns:a16="http://schemas.microsoft.com/office/drawing/2014/main" id="{98234ADA-8A66-8207-4E96-5A5541BDD265}"/>
            </a:ext>
          </a:extLst>
        </cdr:cNvPr>
        <cdr:cNvSpPr txBox="1"/>
      </cdr:nvSpPr>
      <cdr:spPr>
        <a:xfrm xmlns:a="http://schemas.openxmlformats.org/drawingml/2006/main">
          <a:off x="6826970" y="937504"/>
          <a:ext cx="824060" cy="32837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500" kern="1200" dirty="0">
              <a:latin typeface="Arial" panose="020B0604020202020204" pitchFamily="34" charset="0"/>
              <a:cs typeface="Arial" panose="020B0604020202020204" pitchFamily="34" charset="0"/>
            </a:rPr>
            <a:t>Sweet!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B6B497-8AE3-6AF8-12D5-BF219521EB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C5CEAC6-1B92-2F00-FF27-64F199C7E6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C1DAC3-3840-5B48-B17D-7254560E2D78}" type="datetimeFigureOut">
              <a:rPr lang="en-US" smtClean="0"/>
              <a:t>6/10/26</a:t>
            </a:fld>
            <a:endParaRPr lang="en-US"/>
          </a:p>
        </p:txBody>
      </p:sp>
      <p:sp>
        <p:nvSpPr>
          <p:cNvPr id="4" name="Footer Placeholder 3">
            <a:extLst>
              <a:ext uri="{FF2B5EF4-FFF2-40B4-BE49-F238E27FC236}">
                <a16:creationId xmlns:a16="http://schemas.microsoft.com/office/drawing/2014/main" id="{1C1956DF-0CFF-87E0-1B46-FA15749042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897A09A-4C76-7B15-C599-B2C04DCFFC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A05A92-2954-3442-A79E-85C40E7CF5E3}" type="slidenum">
              <a:rPr lang="en-US" smtClean="0"/>
              <a:t>‹#›</a:t>
            </a:fld>
            <a:endParaRPr lang="en-US"/>
          </a:p>
        </p:txBody>
      </p:sp>
    </p:spTree>
    <p:extLst>
      <p:ext uri="{BB962C8B-B14F-4D97-AF65-F5344CB8AC3E}">
        <p14:creationId xmlns:p14="http://schemas.microsoft.com/office/powerpoint/2010/main" val="41744159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180350-56B8-B742-8533-CCA9B4EC409D}" type="datetimeFigureOut">
              <a:rPr lang="en-GB" smtClean="0"/>
              <a:t>10/06/2026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B5B64-DC17-D24A-A631-59BC01D42BCE}" type="slidenum">
              <a:rPr lang="en-GB" smtClean="0"/>
              <a:t>‹#›</a:t>
            </a:fld>
            <a:endParaRPr lang="en-GB"/>
          </a:p>
        </p:txBody>
      </p:sp>
    </p:spTree>
    <p:extLst>
      <p:ext uri="{BB962C8B-B14F-4D97-AF65-F5344CB8AC3E}">
        <p14:creationId xmlns:p14="http://schemas.microsoft.com/office/powerpoint/2010/main" val="66175614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C4C83-B519-FD98-14A9-40C94C2996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B4C5D-0E19-0B5A-A629-8F8FC5B012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BBBB5-B9FB-7161-3066-FD5B4992C5D7}"/>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Hello everyone. I will present our new 3D backbone, Volume Transformer, with which, we won 3 challenges at this CVPR one of which is the Scenefun3D.</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p>
        </p:txBody>
      </p:sp>
      <p:sp>
        <p:nvSpPr>
          <p:cNvPr id="4" name="Slide Number Placeholder 3">
            <a:extLst>
              <a:ext uri="{FF2B5EF4-FFF2-40B4-BE49-F238E27FC236}">
                <a16:creationId xmlns:a16="http://schemas.microsoft.com/office/drawing/2014/main" id="{5964DE00-129B-DCB5-6361-85391349815A}"/>
              </a:ext>
            </a:extLst>
          </p:cNvPr>
          <p:cNvSpPr>
            <a:spLocks noGrp="1"/>
          </p:cNvSpPr>
          <p:nvPr>
            <p:ph type="sldNum" sz="quarter" idx="5"/>
          </p:nvPr>
        </p:nvSpPr>
        <p:spPr/>
        <p:txBody>
          <a:bodyPr/>
          <a:lstStyle/>
          <a:p>
            <a:fld id="{EA4B5B64-DC17-D24A-A631-59BC01D42BCE}" type="slidenum">
              <a:rPr lang="en-GB" smtClean="0"/>
              <a:t>1</a:t>
            </a:fld>
            <a:endParaRPr lang="en-GB"/>
          </a:p>
        </p:txBody>
      </p:sp>
    </p:spTree>
    <p:extLst>
      <p:ext uri="{BB962C8B-B14F-4D97-AF65-F5344CB8AC3E}">
        <p14:creationId xmlns:p14="http://schemas.microsoft.com/office/powerpoint/2010/main" val="1019854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33929-58FE-B064-67C9-9D75843D94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8BE0EA-8C2F-0719-9908-D37F45B02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B5DAB-C012-48D0-9A4C-8864250DD88C}"/>
              </a:ext>
            </a:extLst>
          </p:cNvPr>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These tokens are then processed by a Transformer encoder with full global self-attention and for positional encoding we use 3D Rope. I want to highlight that this is a standard Transformer encoder. So, one could literally load the weights of a </a:t>
            </a:r>
            <a:r>
              <a:rPr lang="en-US" sz="1800" b="0" i="0" u="none" strike="noStrike" dirty="0" err="1">
                <a:solidFill>
                  <a:srgbClr val="000000"/>
                </a:solidFill>
                <a:effectLst/>
                <a:latin typeface="Arial" panose="020B0604020202020204" pitchFamily="34" charset="0"/>
              </a:rPr>
              <a:t>ViT</a:t>
            </a:r>
            <a:r>
              <a:rPr lang="en-US" sz="1800" b="0" i="0" u="none" strike="noStrike" dirty="0">
                <a:solidFill>
                  <a:srgbClr val="000000"/>
                </a:solidFill>
                <a:effectLst/>
                <a:latin typeface="Arial" panose="020B0604020202020204" pitchFamily="34" charset="0"/>
              </a:rPr>
              <a:t> encoder.</a:t>
            </a:r>
          </a:p>
        </p:txBody>
      </p:sp>
      <p:sp>
        <p:nvSpPr>
          <p:cNvPr id="4" name="Slide Number Placeholder 3">
            <a:extLst>
              <a:ext uri="{FF2B5EF4-FFF2-40B4-BE49-F238E27FC236}">
                <a16:creationId xmlns:a16="http://schemas.microsoft.com/office/drawing/2014/main" id="{4F11F840-9143-5470-B189-56791E2561A0}"/>
              </a:ext>
            </a:extLst>
          </p:cNvPr>
          <p:cNvSpPr>
            <a:spLocks noGrp="1"/>
          </p:cNvSpPr>
          <p:nvPr>
            <p:ph type="sldNum" sz="quarter" idx="5"/>
          </p:nvPr>
        </p:nvSpPr>
        <p:spPr/>
        <p:txBody>
          <a:bodyPr/>
          <a:lstStyle/>
          <a:p>
            <a:fld id="{EB5D700B-120E-D244-9661-649703E29351}" type="slidenum">
              <a:rPr lang="en-GB" smtClean="0"/>
              <a:t>10</a:t>
            </a:fld>
            <a:endParaRPr lang="en-GB"/>
          </a:p>
        </p:txBody>
      </p:sp>
    </p:spTree>
    <p:extLst>
      <p:ext uri="{BB962C8B-B14F-4D97-AF65-F5344CB8AC3E}">
        <p14:creationId xmlns:p14="http://schemas.microsoft.com/office/powerpoint/2010/main" val="3257961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94323-B5B8-AD5C-E900-D5A6ED2837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24D6E-45DB-CF13-5EEA-933835311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61B693-574E-5633-5226-D23191B67CDC}"/>
              </a:ext>
            </a:extLst>
          </p:cNvPr>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We call the resulting architecture the Volume Transformer. It is as you can see quite similar to a </a:t>
            </a:r>
            <a:r>
              <a:rPr lang="en-US" sz="1800" b="0" i="0" u="none" strike="noStrike" dirty="0" err="1">
                <a:solidFill>
                  <a:srgbClr val="000000"/>
                </a:solidFill>
                <a:effectLst/>
                <a:latin typeface="Arial" panose="020B0604020202020204" pitchFamily="34" charset="0"/>
              </a:rPr>
              <a:t>ViT</a:t>
            </a:r>
            <a:r>
              <a:rPr lang="en-US" sz="1800" b="0" i="0" u="none" strike="noStrike" dirty="0">
                <a:solidFill>
                  <a:srgbClr val="000000"/>
                </a:solidFill>
                <a:effectLst/>
                <a:latin typeface="Arial" panose="020B0604020202020204" pitchFamily="34" charset="0"/>
              </a:rPr>
              <a:t>,.</a:t>
            </a:r>
          </a:p>
        </p:txBody>
      </p:sp>
      <p:sp>
        <p:nvSpPr>
          <p:cNvPr id="4" name="Slide Number Placeholder 3">
            <a:extLst>
              <a:ext uri="{FF2B5EF4-FFF2-40B4-BE49-F238E27FC236}">
                <a16:creationId xmlns:a16="http://schemas.microsoft.com/office/drawing/2014/main" id="{DBB8DA4A-23B2-7779-3DFC-71785316F0E1}"/>
              </a:ext>
            </a:extLst>
          </p:cNvPr>
          <p:cNvSpPr>
            <a:spLocks noGrp="1"/>
          </p:cNvSpPr>
          <p:nvPr>
            <p:ph type="sldNum" sz="quarter" idx="5"/>
          </p:nvPr>
        </p:nvSpPr>
        <p:spPr/>
        <p:txBody>
          <a:bodyPr/>
          <a:lstStyle/>
          <a:p>
            <a:fld id="{EB5D700B-120E-D244-9661-649703E29351}" type="slidenum">
              <a:rPr lang="en-GB" smtClean="0"/>
              <a:t>11</a:t>
            </a:fld>
            <a:endParaRPr lang="en-GB"/>
          </a:p>
        </p:txBody>
      </p:sp>
    </p:spTree>
    <p:extLst>
      <p:ext uri="{BB962C8B-B14F-4D97-AF65-F5344CB8AC3E}">
        <p14:creationId xmlns:p14="http://schemas.microsoft.com/office/powerpoint/2010/main" val="1671015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E1779-7CCD-7188-1BA9-EFCC32201D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7CAE0-7BFD-74D0-A12B-D3139DEDF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3B1D6-4E43-45CF-9435-031030CB9467}"/>
              </a:ext>
            </a:extLst>
          </p:cNvPr>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Since the task is segmentation, we need to go back to the original voxel resolution. We do this with a single transposed convolution.</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BF7FE974-3A8A-ED8E-49AD-27CDCB9C6D86}"/>
              </a:ext>
            </a:extLst>
          </p:cNvPr>
          <p:cNvSpPr>
            <a:spLocks noGrp="1"/>
          </p:cNvSpPr>
          <p:nvPr>
            <p:ph type="sldNum" sz="quarter" idx="5"/>
          </p:nvPr>
        </p:nvSpPr>
        <p:spPr/>
        <p:txBody>
          <a:bodyPr/>
          <a:lstStyle/>
          <a:p>
            <a:fld id="{EB5D700B-120E-D244-9661-649703E29351}" type="slidenum">
              <a:rPr lang="en-GB" smtClean="0"/>
              <a:t>12</a:t>
            </a:fld>
            <a:endParaRPr lang="en-GB"/>
          </a:p>
        </p:txBody>
      </p:sp>
    </p:spTree>
    <p:extLst>
      <p:ext uri="{BB962C8B-B14F-4D97-AF65-F5344CB8AC3E}">
        <p14:creationId xmlns:p14="http://schemas.microsoft.com/office/powerpoint/2010/main" val="176497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DA34E-8FAF-BF9B-A50E-9191834E19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5F76A-4C34-AF47-E905-62065FAB5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81145-FFD7-7FF0-D961-D2CF57D03644}"/>
              </a:ext>
            </a:extLst>
          </p:cNvPr>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Finally, a linear classification head predicts the segmentation logits. So, this is the architecture. STOP One common question that I get after explaining Volt to someone is that: isn't full global attention expensive?</a:t>
            </a:r>
          </a:p>
        </p:txBody>
      </p:sp>
      <p:sp>
        <p:nvSpPr>
          <p:cNvPr id="4" name="Slide Number Placeholder 3">
            <a:extLst>
              <a:ext uri="{FF2B5EF4-FFF2-40B4-BE49-F238E27FC236}">
                <a16:creationId xmlns:a16="http://schemas.microsoft.com/office/drawing/2014/main" id="{4650069C-0D44-3F33-210D-DD6755693819}"/>
              </a:ext>
            </a:extLst>
          </p:cNvPr>
          <p:cNvSpPr>
            <a:spLocks noGrp="1"/>
          </p:cNvSpPr>
          <p:nvPr>
            <p:ph type="sldNum" sz="quarter" idx="5"/>
          </p:nvPr>
        </p:nvSpPr>
        <p:spPr/>
        <p:txBody>
          <a:bodyPr/>
          <a:lstStyle/>
          <a:p>
            <a:fld id="{EB5D700B-120E-D244-9661-649703E29351}" type="slidenum">
              <a:rPr lang="en-GB" smtClean="0"/>
              <a:t>13</a:t>
            </a:fld>
            <a:endParaRPr lang="en-GB"/>
          </a:p>
        </p:txBody>
      </p:sp>
    </p:spTree>
    <p:extLst>
      <p:ext uri="{BB962C8B-B14F-4D97-AF65-F5344CB8AC3E}">
        <p14:creationId xmlns:p14="http://schemas.microsoft.com/office/powerpoint/2010/main" val="3986760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4CBAC-47F3-8305-4A05-F5E73BA783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6D897-08F3-A9A7-8608-E657B820C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EE619-C5BA-1966-02F6-D3BEBAB9528F}"/>
              </a:ext>
            </a:extLst>
          </p:cNvPr>
          <p:cNvSpPr>
            <a:spLocks noGrp="1"/>
          </p:cNvSpPr>
          <p:nvPr>
            <p:ph type="body" idx="1"/>
          </p:nvPr>
        </p:nvSpPr>
        <p:spPr/>
        <p:txBody>
          <a:bodyPr/>
          <a:lstStyle/>
          <a:p>
            <a:pPr rtl="0">
              <a:spcBef>
                <a:spcPts val="0"/>
              </a:spcBef>
              <a:spcAft>
                <a:spcPts val="0"/>
              </a:spcAft>
            </a:pPr>
            <a:r>
              <a:rPr lang="en-US" dirty="0">
                <a:effectLst/>
              </a:rPr>
              <a:t>Not really. Typical 3D scenes contain around five to ten thousand tokens. At this scale, global attention is quite fast with </a:t>
            </a:r>
            <a:r>
              <a:rPr lang="en-US" dirty="0" err="1">
                <a:effectLst/>
              </a:rPr>
              <a:t>FlashAttention</a:t>
            </a:r>
            <a:r>
              <a:rPr lang="en-US" dirty="0">
                <a:effectLst/>
              </a:rPr>
              <a:t>. For example, our larger model, Volt-B, uses the same Transformer encoder configuration as </a:t>
            </a:r>
            <a:r>
              <a:rPr lang="en-US" dirty="0" err="1">
                <a:effectLst/>
              </a:rPr>
              <a:t>ViT</a:t>
            </a:r>
            <a:r>
              <a:rPr lang="en-US" dirty="0">
                <a:effectLst/>
              </a:rPr>
              <a:t>-B and, it is about two times faster than the small PTv3 model and requires half the memory. So, Volt is simple and fast. The next question is: how well does it segment?</a:t>
            </a:r>
          </a:p>
          <a:p>
            <a:pPr rtl="0">
              <a:spcBef>
                <a:spcPts val="0"/>
              </a:spcBef>
              <a:spcAft>
                <a:spcPts val="0"/>
              </a:spcAft>
            </a:pPr>
            <a:endParaRPr lang="en-US" dirty="0">
              <a:effectLst/>
            </a:endParaRPr>
          </a:p>
        </p:txBody>
      </p:sp>
      <p:sp>
        <p:nvSpPr>
          <p:cNvPr id="4" name="Slide Number Placeholder 3">
            <a:extLst>
              <a:ext uri="{FF2B5EF4-FFF2-40B4-BE49-F238E27FC236}">
                <a16:creationId xmlns:a16="http://schemas.microsoft.com/office/drawing/2014/main" id="{17EB9464-15E2-21CB-08EA-690EE0D7B10F}"/>
              </a:ext>
            </a:extLst>
          </p:cNvPr>
          <p:cNvSpPr>
            <a:spLocks noGrp="1"/>
          </p:cNvSpPr>
          <p:nvPr>
            <p:ph type="sldNum" sz="quarter" idx="5"/>
          </p:nvPr>
        </p:nvSpPr>
        <p:spPr/>
        <p:txBody>
          <a:bodyPr/>
          <a:lstStyle/>
          <a:p>
            <a:fld id="{EB5D700B-120E-D244-9661-649703E29351}" type="slidenum">
              <a:rPr lang="en-GB" smtClean="0"/>
              <a:t>14</a:t>
            </a:fld>
            <a:endParaRPr lang="en-GB"/>
          </a:p>
        </p:txBody>
      </p:sp>
    </p:spTree>
    <p:extLst>
      <p:ext uri="{BB962C8B-B14F-4D97-AF65-F5344CB8AC3E}">
        <p14:creationId xmlns:p14="http://schemas.microsoft.com/office/powerpoint/2010/main" val="2562017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BBC1A-6B69-6CE2-171E-EB87563D0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F55F5-EAD1-0753-32E3-C5C4EEE3E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C89856-3F52-B978-78B7-0000D720FB4F}"/>
              </a:ext>
            </a:extLst>
          </p:cNvPr>
          <p:cNvSpPr>
            <a:spLocks noGrp="1"/>
          </p:cNvSpPr>
          <p:nvPr>
            <p:ph type="body" idx="1"/>
          </p:nvPr>
        </p:nvSpPr>
        <p:spPr/>
        <p:txBody>
          <a:bodyPr/>
          <a:lstStyle/>
          <a:p>
            <a:pPr rtl="0">
              <a:spcBef>
                <a:spcPts val="0"/>
              </a:spcBef>
              <a:spcAft>
                <a:spcPts val="0"/>
              </a:spcAft>
            </a:pPr>
            <a:r>
              <a:rPr lang="en-US" dirty="0">
                <a:effectLst/>
              </a:rPr>
              <a:t>To test this, we trained </a:t>
            </a:r>
            <a:r>
              <a:rPr lang="en-US" dirty="0" err="1">
                <a:effectLst/>
              </a:rPr>
              <a:t>PointTransformer</a:t>
            </a:r>
            <a:r>
              <a:rPr lang="en-US" dirty="0">
                <a:effectLst/>
              </a:rPr>
              <a:t> models, </a:t>
            </a:r>
            <a:r>
              <a:rPr lang="en-US" dirty="0" err="1">
                <a:effectLst/>
              </a:rPr>
              <a:t>MinkUNet</a:t>
            </a:r>
            <a:r>
              <a:rPr lang="en-US" dirty="0">
                <a:effectLst/>
              </a:rPr>
              <a:t>, and Volt-S using the PTv3 training configuration. The results are discouraging at first. PTv3 performs well, </a:t>
            </a:r>
            <a:r>
              <a:rPr lang="en-US" dirty="0" err="1">
                <a:effectLst/>
              </a:rPr>
              <a:t>MinkUNet</a:t>
            </a:r>
            <a:r>
              <a:rPr lang="en-US" dirty="0">
                <a:effectLst/>
              </a:rPr>
              <a:t> is weaker, and Volt is the worst. But this is somewhat expected. Because, Volt is a Transformer with minimal inductive bias, so it needs a lot of data to learn patterns. Otherwise, it tends to overfit. </a:t>
            </a:r>
          </a:p>
        </p:txBody>
      </p:sp>
      <p:sp>
        <p:nvSpPr>
          <p:cNvPr id="4" name="Slide Number Placeholder 3">
            <a:extLst>
              <a:ext uri="{FF2B5EF4-FFF2-40B4-BE49-F238E27FC236}">
                <a16:creationId xmlns:a16="http://schemas.microsoft.com/office/drawing/2014/main" id="{3D7CB415-92C6-11A9-3C53-87CD4920D14C}"/>
              </a:ext>
            </a:extLst>
          </p:cNvPr>
          <p:cNvSpPr>
            <a:spLocks noGrp="1"/>
          </p:cNvSpPr>
          <p:nvPr>
            <p:ph type="sldNum" sz="quarter" idx="5"/>
          </p:nvPr>
        </p:nvSpPr>
        <p:spPr/>
        <p:txBody>
          <a:bodyPr/>
          <a:lstStyle/>
          <a:p>
            <a:fld id="{EB5D700B-120E-D244-9661-649703E29351}" type="slidenum">
              <a:rPr lang="en-GB" smtClean="0"/>
              <a:t>15</a:t>
            </a:fld>
            <a:endParaRPr lang="en-GB"/>
          </a:p>
        </p:txBody>
      </p:sp>
    </p:spTree>
    <p:extLst>
      <p:ext uri="{BB962C8B-B14F-4D97-AF65-F5344CB8AC3E}">
        <p14:creationId xmlns:p14="http://schemas.microsoft.com/office/powerpoint/2010/main" val="3973576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E9E7A-64EF-B88D-A659-3DD7EC18D0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9F1EC-CF96-D304-8CF4-93C99BBA9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8E5A65-AA39-45BE-8565-057203F7CD32}"/>
              </a:ext>
            </a:extLst>
          </p:cNvPr>
          <p:cNvSpPr>
            <a:spLocks noGrp="1"/>
          </p:cNvSpPr>
          <p:nvPr>
            <p:ph type="body" idx="1"/>
          </p:nvPr>
        </p:nvSpPr>
        <p:spPr/>
        <p:txBody>
          <a:bodyPr/>
          <a:lstStyle/>
          <a:p>
            <a:pPr rtl="0">
              <a:spcBef>
                <a:spcPts val="0"/>
              </a:spcBef>
              <a:spcAft>
                <a:spcPts val="0"/>
              </a:spcAft>
            </a:pPr>
            <a:r>
              <a:rPr lang="en-US" dirty="0">
                <a:effectLst/>
              </a:rPr>
              <a:t>We then scale up the training data and see that Volt kind of catches up, but there is still not enough annotated 3D data to completely close the gap. Then, we looked at the 2D vision literature to see how people train Transformers when data is limited? In particular, the papers How to Train Your </a:t>
            </a:r>
            <a:r>
              <a:rPr lang="en-US" dirty="0" err="1">
                <a:effectLst/>
              </a:rPr>
              <a:t>ViT</a:t>
            </a:r>
            <a:r>
              <a:rPr lang="en-US" dirty="0">
                <a:effectLst/>
              </a:rPr>
              <a:t> and Data-Efficient Image Transformers were very useful.</a:t>
            </a:r>
          </a:p>
        </p:txBody>
      </p:sp>
      <p:sp>
        <p:nvSpPr>
          <p:cNvPr id="4" name="Slide Number Placeholder 3">
            <a:extLst>
              <a:ext uri="{FF2B5EF4-FFF2-40B4-BE49-F238E27FC236}">
                <a16:creationId xmlns:a16="http://schemas.microsoft.com/office/drawing/2014/main" id="{2BAF450A-2BA1-BACF-5875-020D3D928DB1}"/>
              </a:ext>
            </a:extLst>
          </p:cNvPr>
          <p:cNvSpPr>
            <a:spLocks noGrp="1"/>
          </p:cNvSpPr>
          <p:nvPr>
            <p:ph type="sldNum" sz="quarter" idx="5"/>
          </p:nvPr>
        </p:nvSpPr>
        <p:spPr/>
        <p:txBody>
          <a:bodyPr/>
          <a:lstStyle/>
          <a:p>
            <a:fld id="{EB5D700B-120E-D244-9661-649703E29351}" type="slidenum">
              <a:rPr lang="en-GB" smtClean="0"/>
              <a:t>16</a:t>
            </a:fld>
            <a:endParaRPr lang="en-GB"/>
          </a:p>
        </p:txBody>
      </p:sp>
    </p:spTree>
    <p:extLst>
      <p:ext uri="{BB962C8B-B14F-4D97-AF65-F5344CB8AC3E}">
        <p14:creationId xmlns:p14="http://schemas.microsoft.com/office/powerpoint/2010/main" val="1133637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E3748-6473-C457-8AB8-014931A87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8670D-5687-E554-F7DF-2E240336D6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0A64E-9CEF-B867-891E-4F4BB3839EC4}"/>
              </a:ext>
            </a:extLst>
          </p:cNvPr>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Inspired by these, we designed a training recipe for Volt. Let’s start from the baseline experiment on ScanNet200. As we just saw, Volt is clearly behind PTv3 under the standard training setup.</a:t>
            </a:r>
          </a:p>
        </p:txBody>
      </p:sp>
      <p:sp>
        <p:nvSpPr>
          <p:cNvPr id="4" name="Slide Number Placeholder 3">
            <a:extLst>
              <a:ext uri="{FF2B5EF4-FFF2-40B4-BE49-F238E27FC236}">
                <a16:creationId xmlns:a16="http://schemas.microsoft.com/office/drawing/2014/main" id="{1EA4CE33-501F-6406-6D4A-F9B77977F6FA}"/>
              </a:ext>
            </a:extLst>
          </p:cNvPr>
          <p:cNvSpPr>
            <a:spLocks noGrp="1"/>
          </p:cNvSpPr>
          <p:nvPr>
            <p:ph type="sldNum" sz="quarter" idx="5"/>
          </p:nvPr>
        </p:nvSpPr>
        <p:spPr/>
        <p:txBody>
          <a:bodyPr/>
          <a:lstStyle/>
          <a:p>
            <a:fld id="{EB5D700B-120E-D244-9661-649703E29351}" type="slidenum">
              <a:rPr lang="en-GB" smtClean="0"/>
              <a:t>17</a:t>
            </a:fld>
            <a:endParaRPr lang="en-GB"/>
          </a:p>
        </p:txBody>
      </p:sp>
    </p:spTree>
    <p:extLst>
      <p:ext uri="{BB962C8B-B14F-4D97-AF65-F5344CB8AC3E}">
        <p14:creationId xmlns:p14="http://schemas.microsoft.com/office/powerpoint/2010/main" val="1709225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12E1D-0528-2EE1-7161-678477099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D1DBBE-E37B-DA3C-F4A1-E3A56F712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3C3F1-5991-439D-F785-5D03938AE977}"/>
              </a:ext>
            </a:extLst>
          </p:cNvPr>
          <p:cNvSpPr>
            <a:spLocks noGrp="1"/>
          </p:cNvSpPr>
          <p:nvPr>
            <p:ph type="body" idx="1"/>
          </p:nvPr>
        </p:nvSpPr>
        <p:spPr/>
        <p:txBody>
          <a:bodyPr/>
          <a:lstStyle/>
          <a:p>
            <a:pPr rtl="0">
              <a:spcBef>
                <a:spcPts val="0"/>
              </a:spcBef>
              <a:spcAft>
                <a:spcPts val="0"/>
              </a:spcAft>
            </a:pPr>
            <a:r>
              <a:rPr lang="en-US" dirty="0">
                <a:effectLst/>
              </a:rPr>
              <a:t>Then we do strong data augmentation including randomly mixing scenes, random crop, and randomly shifting rotating scaling objects. With this, Volt improves substantially, while PTv3 only improves slightly.</a:t>
            </a:r>
          </a:p>
        </p:txBody>
      </p:sp>
      <p:sp>
        <p:nvSpPr>
          <p:cNvPr id="4" name="Slide Number Placeholder 3">
            <a:extLst>
              <a:ext uri="{FF2B5EF4-FFF2-40B4-BE49-F238E27FC236}">
                <a16:creationId xmlns:a16="http://schemas.microsoft.com/office/drawing/2014/main" id="{1960FEC9-B044-A843-35E5-9A11C6EF9944}"/>
              </a:ext>
            </a:extLst>
          </p:cNvPr>
          <p:cNvSpPr>
            <a:spLocks noGrp="1"/>
          </p:cNvSpPr>
          <p:nvPr>
            <p:ph type="sldNum" sz="quarter" idx="5"/>
          </p:nvPr>
        </p:nvSpPr>
        <p:spPr/>
        <p:txBody>
          <a:bodyPr/>
          <a:lstStyle/>
          <a:p>
            <a:fld id="{EB5D700B-120E-D244-9661-649703E29351}" type="slidenum">
              <a:rPr lang="en-GB" smtClean="0"/>
              <a:t>18</a:t>
            </a:fld>
            <a:endParaRPr lang="en-GB"/>
          </a:p>
        </p:txBody>
      </p:sp>
    </p:spTree>
    <p:extLst>
      <p:ext uri="{BB962C8B-B14F-4D97-AF65-F5344CB8AC3E}">
        <p14:creationId xmlns:p14="http://schemas.microsoft.com/office/powerpoint/2010/main" val="3187667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10F07-9058-9575-CB32-7E2FDD008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67B07-B5AE-24EB-B765-C4178C1CE4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295FC2-EC0D-8C2B-17CC-96150E904B08}"/>
              </a:ext>
            </a:extLst>
          </p:cNvPr>
          <p:cNvSpPr>
            <a:spLocks noGrp="1"/>
          </p:cNvSpPr>
          <p:nvPr>
            <p:ph type="body" idx="1"/>
          </p:nvPr>
        </p:nvSpPr>
        <p:spPr/>
        <p:txBody>
          <a:bodyPr/>
          <a:lstStyle/>
          <a:p>
            <a:pPr rtl="0">
              <a:spcBef>
                <a:spcPts val="0"/>
              </a:spcBef>
              <a:spcAft>
                <a:spcPts val="0"/>
              </a:spcAft>
            </a:pPr>
            <a:r>
              <a:rPr lang="en-US" dirty="0">
                <a:effectLst/>
              </a:rPr>
              <a:t>The second component is strong regularization including high </a:t>
            </a:r>
            <a:r>
              <a:rPr lang="en-US" dirty="0" err="1">
                <a:effectLst/>
              </a:rPr>
              <a:t>droppath</a:t>
            </a:r>
            <a:r>
              <a:rPr lang="en-US" dirty="0">
                <a:effectLst/>
              </a:rPr>
              <a:t>, weight </a:t>
            </a:r>
            <a:r>
              <a:rPr lang="en-US" dirty="0" err="1">
                <a:effectLst/>
              </a:rPr>
              <a:t>decayin</a:t>
            </a:r>
            <a:r>
              <a:rPr lang="en-US" dirty="0">
                <a:effectLst/>
              </a:rPr>
              <a:t> Adam and label smoothing. Again, Volt benefits a lot from this, while PTv3 does not gain anything.</a:t>
            </a:r>
          </a:p>
        </p:txBody>
      </p:sp>
      <p:sp>
        <p:nvSpPr>
          <p:cNvPr id="4" name="Slide Number Placeholder 3">
            <a:extLst>
              <a:ext uri="{FF2B5EF4-FFF2-40B4-BE49-F238E27FC236}">
                <a16:creationId xmlns:a16="http://schemas.microsoft.com/office/drawing/2014/main" id="{977FBF1A-006A-D1F6-5DF5-F882411FAE56}"/>
              </a:ext>
            </a:extLst>
          </p:cNvPr>
          <p:cNvSpPr>
            <a:spLocks noGrp="1"/>
          </p:cNvSpPr>
          <p:nvPr>
            <p:ph type="sldNum" sz="quarter" idx="5"/>
          </p:nvPr>
        </p:nvSpPr>
        <p:spPr/>
        <p:txBody>
          <a:bodyPr/>
          <a:lstStyle/>
          <a:p>
            <a:fld id="{EB5D700B-120E-D244-9661-649703E29351}" type="slidenum">
              <a:rPr lang="en-GB" smtClean="0"/>
              <a:t>19</a:t>
            </a:fld>
            <a:endParaRPr lang="en-GB"/>
          </a:p>
        </p:txBody>
      </p:sp>
    </p:spTree>
    <p:extLst>
      <p:ext uri="{BB962C8B-B14F-4D97-AF65-F5344CB8AC3E}">
        <p14:creationId xmlns:p14="http://schemas.microsoft.com/office/powerpoint/2010/main" val="1416247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C20B5-858F-24B8-666D-C1F2B61BA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1071C6-76A2-702C-445D-6B7FFFA275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42CBDC-AC28-BB5F-C097-1ACA20E7AFC6}"/>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Let me first define the task. The input is a 3D scene which could be an RGB-D point cloud or a Lidar point cloud we basically want to segment the point cloud. It is a quite fundamental task.</a:t>
            </a:r>
          </a:p>
        </p:txBody>
      </p:sp>
      <p:sp>
        <p:nvSpPr>
          <p:cNvPr id="4" name="Slide Number Placeholder 3">
            <a:extLst>
              <a:ext uri="{FF2B5EF4-FFF2-40B4-BE49-F238E27FC236}">
                <a16:creationId xmlns:a16="http://schemas.microsoft.com/office/drawing/2014/main" id="{E32C9E96-A190-153F-E722-C52A6958F7FA}"/>
              </a:ext>
            </a:extLst>
          </p:cNvPr>
          <p:cNvSpPr>
            <a:spLocks noGrp="1"/>
          </p:cNvSpPr>
          <p:nvPr>
            <p:ph type="sldNum" sz="quarter" idx="5"/>
          </p:nvPr>
        </p:nvSpPr>
        <p:spPr/>
        <p:txBody>
          <a:bodyPr/>
          <a:lstStyle/>
          <a:p>
            <a:fld id="{EB5D700B-120E-D244-9661-649703E29351}" type="slidenum">
              <a:rPr lang="en-GB" smtClean="0"/>
              <a:t>2</a:t>
            </a:fld>
            <a:endParaRPr lang="en-GB"/>
          </a:p>
        </p:txBody>
      </p:sp>
    </p:spTree>
    <p:extLst>
      <p:ext uri="{BB962C8B-B14F-4D97-AF65-F5344CB8AC3E}">
        <p14:creationId xmlns:p14="http://schemas.microsoft.com/office/powerpoint/2010/main" val="886042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9BF8B-17C2-7D39-83AA-E3F6734EB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877734-908B-9518-A181-A061C610E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E423BC-62B5-9155-6F03-2AE4B861F955}"/>
              </a:ext>
            </a:extLst>
          </p:cNvPr>
          <p:cNvSpPr>
            <a:spLocks noGrp="1"/>
          </p:cNvSpPr>
          <p:nvPr>
            <p:ph type="body" idx="1"/>
          </p:nvPr>
        </p:nvSpPr>
        <p:spPr/>
        <p:txBody>
          <a:bodyPr/>
          <a:lstStyle/>
          <a:p>
            <a:pPr rtl="0">
              <a:spcBef>
                <a:spcPts val="0"/>
              </a:spcBef>
              <a:spcAft>
                <a:spcPts val="0"/>
              </a:spcAft>
            </a:pPr>
            <a:r>
              <a:rPr lang="en-US" dirty="0">
                <a:effectLst/>
              </a:rPr>
              <a:t>Finally, we add an auxiliary distillation objective. When training Volt, we use segmentation predictions of a pretrained </a:t>
            </a:r>
            <a:r>
              <a:rPr lang="en-US" dirty="0" err="1">
                <a:effectLst/>
              </a:rPr>
              <a:t>MinkUNet</a:t>
            </a:r>
            <a:r>
              <a:rPr lang="en-US" dirty="0">
                <a:effectLst/>
              </a:rPr>
              <a:t> as auxiliary targets. The last layer of Volt normally has one linear head that predicts ground-truth segmentation labels. We add a second linear head in parallel that predicts the distillation targets.</a:t>
            </a:r>
          </a:p>
        </p:txBody>
      </p:sp>
      <p:sp>
        <p:nvSpPr>
          <p:cNvPr id="4" name="Slide Number Placeholder 3">
            <a:extLst>
              <a:ext uri="{FF2B5EF4-FFF2-40B4-BE49-F238E27FC236}">
                <a16:creationId xmlns:a16="http://schemas.microsoft.com/office/drawing/2014/main" id="{649B53A3-36F1-03E9-2277-0640E918D5F2}"/>
              </a:ext>
            </a:extLst>
          </p:cNvPr>
          <p:cNvSpPr>
            <a:spLocks noGrp="1"/>
          </p:cNvSpPr>
          <p:nvPr>
            <p:ph type="sldNum" sz="quarter" idx="5"/>
          </p:nvPr>
        </p:nvSpPr>
        <p:spPr/>
        <p:txBody>
          <a:bodyPr/>
          <a:lstStyle/>
          <a:p>
            <a:fld id="{EB5D700B-120E-D244-9661-649703E29351}" type="slidenum">
              <a:rPr lang="en-GB" smtClean="0"/>
              <a:t>20</a:t>
            </a:fld>
            <a:endParaRPr lang="en-GB"/>
          </a:p>
        </p:txBody>
      </p:sp>
    </p:spTree>
    <p:extLst>
      <p:ext uri="{BB962C8B-B14F-4D97-AF65-F5344CB8AC3E}">
        <p14:creationId xmlns:p14="http://schemas.microsoft.com/office/powerpoint/2010/main" val="280966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A94C5-2DC2-75AA-8A11-2042A2F99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1D5511-1656-8BE6-85D6-30D78902CB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2ABEC-FD12-E8CD-68A2-87068FC88F63}"/>
              </a:ext>
            </a:extLst>
          </p:cNvPr>
          <p:cNvSpPr>
            <a:spLocks noGrp="1"/>
          </p:cNvSpPr>
          <p:nvPr>
            <p:ph type="body" idx="1"/>
          </p:nvPr>
        </p:nvSpPr>
        <p:spPr/>
        <p:txBody>
          <a:bodyPr/>
          <a:lstStyle/>
          <a:p>
            <a:r>
              <a:rPr lang="en-US" sz="1800" dirty="0">
                <a:latin typeface="Arial" panose="020B0604020202020204" pitchFamily="34" charset="0"/>
                <a:cs typeface="Arial" panose="020B0604020202020204" pitchFamily="34" charset="0"/>
              </a:rPr>
              <a:t>This is not a typical distillation setup, because the </a:t>
            </a:r>
            <a:r>
              <a:rPr lang="en-US" sz="1800" dirty="0" err="1">
                <a:latin typeface="Arial" panose="020B0604020202020204" pitchFamily="34" charset="0"/>
                <a:cs typeface="Arial" panose="020B0604020202020204" pitchFamily="34" charset="0"/>
              </a:rPr>
              <a:t>MinkUNet</a:t>
            </a:r>
            <a:r>
              <a:rPr lang="en-US" sz="1800" dirty="0">
                <a:latin typeface="Arial" panose="020B0604020202020204" pitchFamily="34" charset="0"/>
                <a:cs typeface="Arial" panose="020B0604020202020204" pitchFamily="34" charset="0"/>
              </a:rPr>
              <a:t> teacher is actually weaker than the Volt student. STOP So why does it help? Our interpretation is that distillation acts more like a </a:t>
            </a:r>
            <a:r>
              <a:rPr lang="en-US" sz="1800" dirty="0" err="1">
                <a:latin typeface="Arial" panose="020B0604020202020204" pitchFamily="34" charset="0"/>
                <a:cs typeface="Arial" panose="020B0604020202020204" pitchFamily="34" charset="0"/>
              </a:rPr>
              <a:t>regularizer</a:t>
            </a:r>
            <a:r>
              <a:rPr lang="en-US" sz="1800" dirty="0">
                <a:latin typeface="Arial" panose="020B0604020202020204" pitchFamily="34" charset="0"/>
                <a:cs typeface="Arial" panose="020B0604020202020204" pitchFamily="34" charset="0"/>
              </a:rPr>
              <a:t>. The ground-truth labels stay fixed during training, but the </a:t>
            </a:r>
            <a:r>
              <a:rPr lang="en-US" sz="1800" dirty="0" err="1">
                <a:latin typeface="Arial" panose="020B0604020202020204" pitchFamily="34" charset="0"/>
                <a:cs typeface="Arial" panose="020B0604020202020204" pitchFamily="34" charset="0"/>
              </a:rPr>
              <a:t>MinkUNet</a:t>
            </a:r>
            <a:r>
              <a:rPr lang="en-US" sz="1800" dirty="0">
                <a:latin typeface="Arial" panose="020B0604020202020204" pitchFamily="34" charset="0"/>
                <a:cs typeface="Arial" panose="020B0604020202020204" pitchFamily="34" charset="0"/>
              </a:rPr>
              <a:t> predictions change under data augmentations. We think this gives Volt an additional training signal and prevents overfitting.</a:t>
            </a:r>
          </a:p>
        </p:txBody>
      </p:sp>
      <p:sp>
        <p:nvSpPr>
          <p:cNvPr id="4" name="Slide Number Placeholder 3">
            <a:extLst>
              <a:ext uri="{FF2B5EF4-FFF2-40B4-BE49-F238E27FC236}">
                <a16:creationId xmlns:a16="http://schemas.microsoft.com/office/drawing/2014/main" id="{D8336CE5-2074-3B2F-43FB-9A29BF330627}"/>
              </a:ext>
            </a:extLst>
          </p:cNvPr>
          <p:cNvSpPr>
            <a:spLocks noGrp="1"/>
          </p:cNvSpPr>
          <p:nvPr>
            <p:ph type="sldNum" sz="quarter" idx="5"/>
          </p:nvPr>
        </p:nvSpPr>
        <p:spPr/>
        <p:txBody>
          <a:bodyPr/>
          <a:lstStyle/>
          <a:p>
            <a:fld id="{EB5D700B-120E-D244-9661-649703E29351}" type="slidenum">
              <a:rPr lang="en-GB" smtClean="0"/>
              <a:t>21</a:t>
            </a:fld>
            <a:endParaRPr lang="en-GB"/>
          </a:p>
        </p:txBody>
      </p:sp>
    </p:spTree>
    <p:extLst>
      <p:ext uri="{BB962C8B-B14F-4D97-AF65-F5344CB8AC3E}">
        <p14:creationId xmlns:p14="http://schemas.microsoft.com/office/powerpoint/2010/main" val="2718184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36274-2B63-2D7A-68D0-89962F5EF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8B6CE-2606-1CD7-0DF0-51BE367E58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6C2488-700B-094C-320B-C0AC658B4F75}"/>
              </a:ext>
            </a:extLst>
          </p:cNvPr>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After applying this recipe, scaling the data again gives us a large improvement.</a:t>
            </a:r>
          </a:p>
        </p:txBody>
      </p:sp>
      <p:sp>
        <p:nvSpPr>
          <p:cNvPr id="4" name="Slide Number Placeholder 3">
            <a:extLst>
              <a:ext uri="{FF2B5EF4-FFF2-40B4-BE49-F238E27FC236}">
                <a16:creationId xmlns:a16="http://schemas.microsoft.com/office/drawing/2014/main" id="{AAE4C406-5517-AAC7-0DC9-8F448C030981}"/>
              </a:ext>
            </a:extLst>
          </p:cNvPr>
          <p:cNvSpPr>
            <a:spLocks noGrp="1"/>
          </p:cNvSpPr>
          <p:nvPr>
            <p:ph type="sldNum" sz="quarter" idx="5"/>
          </p:nvPr>
        </p:nvSpPr>
        <p:spPr/>
        <p:txBody>
          <a:bodyPr/>
          <a:lstStyle/>
          <a:p>
            <a:fld id="{EB5D700B-120E-D244-9661-649703E29351}" type="slidenum">
              <a:rPr lang="en-GB" smtClean="0"/>
              <a:t>22</a:t>
            </a:fld>
            <a:endParaRPr lang="en-GB"/>
          </a:p>
        </p:txBody>
      </p:sp>
    </p:spTree>
    <p:extLst>
      <p:ext uri="{BB962C8B-B14F-4D97-AF65-F5344CB8AC3E}">
        <p14:creationId xmlns:p14="http://schemas.microsoft.com/office/powerpoint/2010/main" val="1243273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DA8FF-ECD2-4E5A-06DB-2E9A304D2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F66AC-6E3F-E10F-70D8-8BFCC2C01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B0A36-43C3-9D07-D899-7CF3E6351E34}"/>
              </a:ext>
            </a:extLst>
          </p:cNvPr>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Scaling the model size also gives another clear improvement.</a:t>
            </a:r>
          </a:p>
        </p:txBody>
      </p:sp>
      <p:sp>
        <p:nvSpPr>
          <p:cNvPr id="4" name="Slide Number Placeholder 3">
            <a:extLst>
              <a:ext uri="{FF2B5EF4-FFF2-40B4-BE49-F238E27FC236}">
                <a16:creationId xmlns:a16="http://schemas.microsoft.com/office/drawing/2014/main" id="{68AB7833-BFC1-D446-303C-06E1890B476C}"/>
              </a:ext>
            </a:extLst>
          </p:cNvPr>
          <p:cNvSpPr>
            <a:spLocks noGrp="1"/>
          </p:cNvSpPr>
          <p:nvPr>
            <p:ph type="sldNum" sz="quarter" idx="5"/>
          </p:nvPr>
        </p:nvSpPr>
        <p:spPr/>
        <p:txBody>
          <a:bodyPr/>
          <a:lstStyle/>
          <a:p>
            <a:fld id="{EB5D700B-120E-D244-9661-649703E29351}" type="slidenum">
              <a:rPr lang="en-GB" smtClean="0"/>
              <a:t>23</a:t>
            </a:fld>
            <a:endParaRPr lang="en-GB"/>
          </a:p>
        </p:txBody>
      </p:sp>
    </p:spTree>
    <p:extLst>
      <p:ext uri="{BB962C8B-B14F-4D97-AF65-F5344CB8AC3E}">
        <p14:creationId xmlns:p14="http://schemas.microsoft.com/office/powerpoint/2010/main" val="1241803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D34DC-CD93-3386-D847-C29CDFF11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3F700-94D8-A31F-17CC-5573D759F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55B083-957B-BA60-58EF-91202D855708}"/>
              </a:ext>
            </a:extLst>
          </p:cNvPr>
          <p:cNvSpPr>
            <a:spLocks noGrp="1"/>
          </p:cNvSpPr>
          <p:nvPr>
            <p:ph type="body" idx="1"/>
          </p:nvPr>
        </p:nvSpPr>
        <p:spPr/>
        <p:txBody>
          <a:bodyPr/>
          <a:lstStyle/>
          <a:p>
            <a:pPr rtl="0">
              <a:spcBef>
                <a:spcPts val="0"/>
              </a:spcBef>
              <a:spcAft>
                <a:spcPts val="0"/>
              </a:spcAft>
            </a:pPr>
            <a:r>
              <a:rPr lang="en-US" dirty="0">
                <a:effectLst/>
              </a:rPr>
              <a:t>Here is the same plot, but now with the full training recipe. The picture changes completely. Even Volt-S, which is one fifth of the PTv3-B in terms of parameters, surpasses it across the board. At the largest scale, Volt-B leaves the other models behind.</a:t>
            </a:r>
          </a:p>
          <a:p>
            <a:pPr rtl="0">
              <a:spcBef>
                <a:spcPts val="0"/>
              </a:spcBef>
              <a:spcAft>
                <a:spcPts val="0"/>
              </a:spcAft>
            </a:pPr>
            <a:endParaRPr lang="en-US" dirty="0">
              <a:effectLst/>
            </a:endParaRPr>
          </a:p>
        </p:txBody>
      </p:sp>
      <p:sp>
        <p:nvSpPr>
          <p:cNvPr id="4" name="Slide Number Placeholder 3">
            <a:extLst>
              <a:ext uri="{FF2B5EF4-FFF2-40B4-BE49-F238E27FC236}">
                <a16:creationId xmlns:a16="http://schemas.microsoft.com/office/drawing/2014/main" id="{570F6A9F-8F1F-2FCF-D810-559B4090731A}"/>
              </a:ext>
            </a:extLst>
          </p:cNvPr>
          <p:cNvSpPr>
            <a:spLocks noGrp="1"/>
          </p:cNvSpPr>
          <p:nvPr>
            <p:ph type="sldNum" sz="quarter" idx="5"/>
          </p:nvPr>
        </p:nvSpPr>
        <p:spPr/>
        <p:txBody>
          <a:bodyPr/>
          <a:lstStyle/>
          <a:p>
            <a:fld id="{EB5D700B-120E-D244-9661-649703E29351}" type="slidenum">
              <a:rPr lang="en-GB" smtClean="0"/>
              <a:t>24</a:t>
            </a:fld>
            <a:endParaRPr lang="en-GB"/>
          </a:p>
        </p:txBody>
      </p:sp>
    </p:spTree>
    <p:extLst>
      <p:ext uri="{BB962C8B-B14F-4D97-AF65-F5344CB8AC3E}">
        <p14:creationId xmlns:p14="http://schemas.microsoft.com/office/powerpoint/2010/main" val="1794467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EF319-144C-96FC-E465-47C481C45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565DF6-99C4-B6FD-BD5C-F2C8BE001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F056C-E6C0-C0D7-AFB1-4902FA254CEA}"/>
              </a:ext>
            </a:extLst>
          </p:cNvPr>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With this training recipe, Volt sets new best results across the board on </a:t>
            </a:r>
            <a:r>
              <a:rPr lang="en-US" sz="1800" b="0" i="0" u="none" strike="noStrike" dirty="0" err="1">
                <a:solidFill>
                  <a:srgbClr val="000000"/>
                </a:solidFill>
                <a:effectLst/>
                <a:latin typeface="Arial" panose="020B0604020202020204" pitchFamily="34" charset="0"/>
              </a:rPr>
              <a:t>ScanNet</a:t>
            </a:r>
            <a:r>
              <a:rPr lang="en-US" sz="1800" b="0" i="0" u="none" strike="noStrike" dirty="0">
                <a:solidFill>
                  <a:srgbClr val="000000"/>
                </a:solidFill>
                <a:effectLst/>
                <a:latin typeface="Arial" panose="020B0604020202020204" pitchFamily="34" charset="0"/>
              </a:rPr>
              <a:t>, ScanNet200 and </a:t>
            </a:r>
            <a:r>
              <a:rPr lang="en-US" sz="1800" b="0" i="0" u="none" strike="noStrike" dirty="0" err="1">
                <a:solidFill>
                  <a:srgbClr val="000000"/>
                </a:solidFill>
                <a:effectLst/>
                <a:latin typeface="Arial" panose="020B0604020202020204" pitchFamily="34" charset="0"/>
              </a:rPr>
              <a:t>ScanNet</a:t>
            </a:r>
            <a:r>
              <a:rPr lang="en-US" sz="1800" b="0" i="0" u="none" strike="noStrike" dirty="0">
                <a:solidFill>
                  <a:srgbClr val="000000"/>
                </a:solidFill>
                <a:effectLst/>
                <a:latin typeface="Arial" panose="020B0604020202020204" pitchFamily="34" charset="0"/>
              </a:rPr>
              <a:t>++ validation and test sets.</a:t>
            </a:r>
          </a:p>
        </p:txBody>
      </p:sp>
      <p:sp>
        <p:nvSpPr>
          <p:cNvPr id="4" name="Slide Number Placeholder 3">
            <a:extLst>
              <a:ext uri="{FF2B5EF4-FFF2-40B4-BE49-F238E27FC236}">
                <a16:creationId xmlns:a16="http://schemas.microsoft.com/office/drawing/2014/main" id="{1F50317B-9A44-1318-36C0-C642E4E8A5BC}"/>
              </a:ext>
            </a:extLst>
          </p:cNvPr>
          <p:cNvSpPr>
            <a:spLocks noGrp="1"/>
          </p:cNvSpPr>
          <p:nvPr>
            <p:ph type="sldNum" sz="quarter" idx="5"/>
          </p:nvPr>
        </p:nvSpPr>
        <p:spPr/>
        <p:txBody>
          <a:bodyPr/>
          <a:lstStyle/>
          <a:p>
            <a:fld id="{EB5D700B-120E-D244-9661-649703E29351}" type="slidenum">
              <a:rPr lang="en-GB" smtClean="0"/>
              <a:t>25</a:t>
            </a:fld>
            <a:endParaRPr lang="en-GB"/>
          </a:p>
        </p:txBody>
      </p:sp>
    </p:spTree>
    <p:extLst>
      <p:ext uri="{BB962C8B-B14F-4D97-AF65-F5344CB8AC3E}">
        <p14:creationId xmlns:p14="http://schemas.microsoft.com/office/powerpoint/2010/main" val="962937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7D458-52D1-3091-60EF-8BB6B4565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4A672-1B36-BA95-8839-8A06BE0F17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7E297-B03A-3D5D-8258-5E60C859C572}"/>
              </a:ext>
            </a:extLst>
          </p:cNvPr>
          <p:cNvSpPr>
            <a:spLocks noGrp="1"/>
          </p:cNvSpPr>
          <p:nvPr>
            <p:ph type="body" idx="1"/>
          </p:nvPr>
        </p:nvSpPr>
        <p:spPr/>
        <p:txBody>
          <a:bodyPr/>
          <a:lstStyle/>
          <a:p>
            <a:pPr rtl="0">
              <a:spcBef>
                <a:spcPts val="0"/>
              </a:spcBef>
              <a:spcAft>
                <a:spcPts val="0"/>
              </a:spcAft>
            </a:pPr>
            <a:r>
              <a:rPr lang="en-US" dirty="0">
                <a:effectLst/>
              </a:rPr>
              <a:t>Next, we apply Volt to instance segmentation. For this, we start from an established 3D instance segmentation pipeline </a:t>
            </a:r>
            <a:r>
              <a:rPr lang="en-US" dirty="0" err="1">
                <a:effectLst/>
              </a:rPr>
              <a:t>SPFormer</a:t>
            </a:r>
            <a:r>
              <a:rPr lang="en-US" dirty="0">
                <a:effectLst/>
              </a:rPr>
              <a:t> which uses </a:t>
            </a:r>
            <a:r>
              <a:rPr lang="en-US" dirty="0" err="1">
                <a:effectLst/>
              </a:rPr>
              <a:t>MinkUNet</a:t>
            </a:r>
            <a:r>
              <a:rPr lang="en-US" dirty="0">
                <a:effectLst/>
              </a:rPr>
              <a:t> as its backbone.</a:t>
            </a:r>
          </a:p>
        </p:txBody>
      </p:sp>
      <p:sp>
        <p:nvSpPr>
          <p:cNvPr id="4" name="Slide Number Placeholder 3">
            <a:extLst>
              <a:ext uri="{FF2B5EF4-FFF2-40B4-BE49-F238E27FC236}">
                <a16:creationId xmlns:a16="http://schemas.microsoft.com/office/drawing/2014/main" id="{3CC60C95-7C79-78D0-4083-4AACB10ACF29}"/>
              </a:ext>
            </a:extLst>
          </p:cNvPr>
          <p:cNvSpPr>
            <a:spLocks noGrp="1"/>
          </p:cNvSpPr>
          <p:nvPr>
            <p:ph type="sldNum" sz="quarter" idx="5"/>
          </p:nvPr>
        </p:nvSpPr>
        <p:spPr/>
        <p:txBody>
          <a:bodyPr/>
          <a:lstStyle/>
          <a:p>
            <a:fld id="{EB5D700B-120E-D244-9661-649703E29351}" type="slidenum">
              <a:rPr lang="en-GB" smtClean="0"/>
              <a:t>26</a:t>
            </a:fld>
            <a:endParaRPr lang="en-GB"/>
          </a:p>
        </p:txBody>
      </p:sp>
    </p:spTree>
    <p:extLst>
      <p:ext uri="{BB962C8B-B14F-4D97-AF65-F5344CB8AC3E}">
        <p14:creationId xmlns:p14="http://schemas.microsoft.com/office/powerpoint/2010/main" val="162428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33E65-91BF-CE7F-81D2-5B3A8D899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C113EB-49B0-4203-6330-0B7727541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61FB6F-A0EE-15BA-CDFB-31A23E5B6A59}"/>
              </a:ext>
            </a:extLst>
          </p:cNvPr>
          <p:cNvSpPr>
            <a:spLocks noGrp="1"/>
          </p:cNvSpPr>
          <p:nvPr>
            <p:ph type="body" idx="1"/>
          </p:nvPr>
        </p:nvSpPr>
        <p:spPr/>
        <p:txBody>
          <a:bodyPr/>
          <a:lstStyle/>
          <a:p>
            <a:pPr rtl="0">
              <a:spcBef>
                <a:spcPts val="0"/>
              </a:spcBef>
              <a:spcAft>
                <a:spcPts val="0"/>
              </a:spcAft>
            </a:pPr>
            <a:r>
              <a:rPr lang="en-US" dirty="0">
                <a:effectLst/>
              </a:rPr>
              <a:t>We simply replace the </a:t>
            </a:r>
            <a:r>
              <a:rPr lang="en-US" dirty="0" err="1">
                <a:effectLst/>
              </a:rPr>
              <a:t>MinkUNet</a:t>
            </a:r>
            <a:r>
              <a:rPr lang="en-US" dirty="0">
                <a:effectLst/>
              </a:rPr>
              <a:t> backbone with Volt and train the model with the instance segmentation objective.</a:t>
            </a:r>
          </a:p>
        </p:txBody>
      </p:sp>
      <p:sp>
        <p:nvSpPr>
          <p:cNvPr id="4" name="Slide Number Placeholder 3">
            <a:extLst>
              <a:ext uri="{FF2B5EF4-FFF2-40B4-BE49-F238E27FC236}">
                <a16:creationId xmlns:a16="http://schemas.microsoft.com/office/drawing/2014/main" id="{DF3FBBB8-7D8C-B8B9-6298-A299D0DC15F7}"/>
              </a:ext>
            </a:extLst>
          </p:cNvPr>
          <p:cNvSpPr>
            <a:spLocks noGrp="1"/>
          </p:cNvSpPr>
          <p:nvPr>
            <p:ph type="sldNum" sz="quarter" idx="5"/>
          </p:nvPr>
        </p:nvSpPr>
        <p:spPr/>
        <p:txBody>
          <a:bodyPr/>
          <a:lstStyle/>
          <a:p>
            <a:fld id="{EB5D700B-120E-D244-9661-649703E29351}" type="slidenum">
              <a:rPr lang="en-GB" smtClean="0"/>
              <a:t>27</a:t>
            </a:fld>
            <a:endParaRPr lang="en-GB"/>
          </a:p>
        </p:txBody>
      </p:sp>
    </p:spTree>
    <p:extLst>
      <p:ext uri="{BB962C8B-B14F-4D97-AF65-F5344CB8AC3E}">
        <p14:creationId xmlns:p14="http://schemas.microsoft.com/office/powerpoint/2010/main" val="397736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65E80-2883-B7C0-C6A8-943E788AA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D496E5-93DB-F19C-4118-A9413607D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54D23E-ABA4-A9B5-BAC1-5E58026C05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Here are the results. Replacing the backbone with Volt gives strong improvements across datasets and sets new best results on the </a:t>
            </a:r>
            <a:r>
              <a:rPr lang="en-US" dirty="0" err="1">
                <a:effectLst/>
              </a:rPr>
              <a:t>ScanNet</a:t>
            </a:r>
            <a:r>
              <a:rPr lang="en-US" dirty="0">
                <a:effectLst/>
              </a:rPr>
              <a:t>, ScanNet200, and </a:t>
            </a:r>
            <a:r>
              <a:rPr lang="en-US" dirty="0" err="1">
                <a:effectLst/>
              </a:rPr>
              <a:t>ScanNet</a:t>
            </a:r>
            <a:r>
              <a:rPr lang="en-US" dirty="0">
                <a:effectLst/>
              </a:rPr>
              <a:t>++ test sets. This shows the power of Volt as a feature extractor.</a:t>
            </a:r>
          </a:p>
        </p:txBody>
      </p:sp>
      <p:sp>
        <p:nvSpPr>
          <p:cNvPr id="4" name="Slide Number Placeholder 3">
            <a:extLst>
              <a:ext uri="{FF2B5EF4-FFF2-40B4-BE49-F238E27FC236}">
                <a16:creationId xmlns:a16="http://schemas.microsoft.com/office/drawing/2014/main" id="{ABDC988F-EABC-72FF-37DC-18E32F7CA6B4}"/>
              </a:ext>
            </a:extLst>
          </p:cNvPr>
          <p:cNvSpPr>
            <a:spLocks noGrp="1"/>
          </p:cNvSpPr>
          <p:nvPr>
            <p:ph type="sldNum" sz="quarter" idx="5"/>
          </p:nvPr>
        </p:nvSpPr>
        <p:spPr/>
        <p:txBody>
          <a:bodyPr/>
          <a:lstStyle/>
          <a:p>
            <a:fld id="{EB5D700B-120E-D244-9661-649703E29351}" type="slidenum">
              <a:rPr lang="en-GB" smtClean="0"/>
              <a:t>28</a:t>
            </a:fld>
            <a:endParaRPr lang="en-GB"/>
          </a:p>
        </p:txBody>
      </p:sp>
    </p:spTree>
    <p:extLst>
      <p:ext uri="{BB962C8B-B14F-4D97-AF65-F5344CB8AC3E}">
        <p14:creationId xmlns:p14="http://schemas.microsoft.com/office/powerpoint/2010/main" val="2772337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AC5D0-0D8A-3233-6298-A097893C5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3B6DD4-DC9E-BC96-D490-8EDE12D95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62FA60-B4CE-826F-D645-0825916F16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SceneFUN3D challenge is a bit different in the sense that you need to segment the scene in terms of affordances not object categories. So, you have to segment these tiny object like light switch, power outlets or door handles. It is a really hard task. What we did is basically take a Volt checkpoint and fine tune on this data.</a:t>
            </a:r>
          </a:p>
        </p:txBody>
      </p:sp>
      <p:sp>
        <p:nvSpPr>
          <p:cNvPr id="4" name="Slide Number Placeholder 3">
            <a:extLst>
              <a:ext uri="{FF2B5EF4-FFF2-40B4-BE49-F238E27FC236}">
                <a16:creationId xmlns:a16="http://schemas.microsoft.com/office/drawing/2014/main" id="{B7866EC8-BFC9-9580-9EF3-C07FD8F61A1E}"/>
              </a:ext>
            </a:extLst>
          </p:cNvPr>
          <p:cNvSpPr>
            <a:spLocks noGrp="1"/>
          </p:cNvSpPr>
          <p:nvPr>
            <p:ph type="sldNum" sz="quarter" idx="5"/>
          </p:nvPr>
        </p:nvSpPr>
        <p:spPr/>
        <p:txBody>
          <a:bodyPr/>
          <a:lstStyle/>
          <a:p>
            <a:fld id="{EB5D700B-120E-D244-9661-649703E29351}" type="slidenum">
              <a:rPr lang="en-GB" smtClean="0"/>
              <a:t>29</a:t>
            </a:fld>
            <a:endParaRPr lang="en-GB"/>
          </a:p>
        </p:txBody>
      </p:sp>
    </p:spTree>
    <p:extLst>
      <p:ext uri="{BB962C8B-B14F-4D97-AF65-F5344CB8AC3E}">
        <p14:creationId xmlns:p14="http://schemas.microsoft.com/office/powerpoint/2010/main" val="1756338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57183-0FC2-6243-4A65-80E803512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7F340-6C71-8773-8F32-30F85CDC1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E4953D-568F-98F9-4605-4A1A5056D915}"/>
              </a:ext>
            </a:extLst>
          </p:cNvPr>
          <p:cNvSpPr>
            <a:spLocks noGrp="1"/>
          </p:cNvSpPr>
          <p:nvPr>
            <p:ph type="body" idx="1"/>
          </p:nvPr>
        </p:nvSpPr>
        <p:spPr/>
        <p:txBody>
          <a:bodyPr/>
          <a:lstStyle/>
          <a:p>
            <a:pPr marL="171450" indent="-171450">
              <a:buFontTx/>
              <a:buChar char="-"/>
            </a:pPr>
            <a:r>
              <a:rPr lang="en-US" dirty="0"/>
              <a:t>Okay, lets briefly look at the 3D semantic segmentation literature. For quite some time, </a:t>
            </a:r>
            <a:r>
              <a:rPr lang="en-US" dirty="0" err="1"/>
              <a:t>MinkowskiNet</a:t>
            </a:r>
            <a:r>
              <a:rPr lang="en-US" dirty="0"/>
              <a:t> was quite popular. If you don’t know it, it is basically a fully convolutional 3D U-Net and it is still commonly used as a backbone in many 3D pipelines.</a:t>
            </a:r>
          </a:p>
        </p:txBody>
      </p:sp>
      <p:sp>
        <p:nvSpPr>
          <p:cNvPr id="4" name="Slide Number Placeholder 3">
            <a:extLst>
              <a:ext uri="{FF2B5EF4-FFF2-40B4-BE49-F238E27FC236}">
                <a16:creationId xmlns:a16="http://schemas.microsoft.com/office/drawing/2014/main" id="{ED25962B-634E-387C-8342-EAE78836BCCB}"/>
              </a:ext>
            </a:extLst>
          </p:cNvPr>
          <p:cNvSpPr>
            <a:spLocks noGrp="1"/>
          </p:cNvSpPr>
          <p:nvPr>
            <p:ph type="sldNum" sz="quarter" idx="5"/>
          </p:nvPr>
        </p:nvSpPr>
        <p:spPr/>
        <p:txBody>
          <a:bodyPr/>
          <a:lstStyle/>
          <a:p>
            <a:fld id="{EB5D700B-120E-D244-9661-649703E29351}" type="slidenum">
              <a:rPr lang="en-GB" smtClean="0"/>
              <a:t>3</a:t>
            </a:fld>
            <a:endParaRPr lang="en-GB"/>
          </a:p>
        </p:txBody>
      </p:sp>
    </p:spTree>
    <p:extLst>
      <p:ext uri="{BB962C8B-B14F-4D97-AF65-F5344CB8AC3E}">
        <p14:creationId xmlns:p14="http://schemas.microsoft.com/office/powerpoint/2010/main" val="2532805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AC5D0-0D8A-3233-6298-A097893C5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3B6DD4-DC9E-BC96-D490-8EDE12D95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62FA60-B4CE-826F-D645-0825916F16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Here are the results. Replacing the backbone with Volt gives strong improvements across datasets and sets new best results on the </a:t>
            </a:r>
            <a:r>
              <a:rPr lang="en-US" dirty="0" err="1">
                <a:effectLst/>
              </a:rPr>
              <a:t>ScanNet</a:t>
            </a:r>
            <a:r>
              <a:rPr lang="en-US" dirty="0">
                <a:effectLst/>
              </a:rPr>
              <a:t>, ScanNet200, and </a:t>
            </a:r>
            <a:r>
              <a:rPr lang="en-US" dirty="0" err="1">
                <a:effectLst/>
              </a:rPr>
              <a:t>ScanNet</a:t>
            </a:r>
            <a:r>
              <a:rPr lang="en-US" dirty="0">
                <a:effectLst/>
              </a:rPr>
              <a:t>++ test sets. </a:t>
            </a:r>
          </a:p>
        </p:txBody>
      </p:sp>
      <p:sp>
        <p:nvSpPr>
          <p:cNvPr id="4" name="Slide Number Placeholder 3">
            <a:extLst>
              <a:ext uri="{FF2B5EF4-FFF2-40B4-BE49-F238E27FC236}">
                <a16:creationId xmlns:a16="http://schemas.microsoft.com/office/drawing/2014/main" id="{B7866EC8-BFC9-9580-9EF3-C07FD8F61A1E}"/>
              </a:ext>
            </a:extLst>
          </p:cNvPr>
          <p:cNvSpPr>
            <a:spLocks noGrp="1"/>
          </p:cNvSpPr>
          <p:nvPr>
            <p:ph type="sldNum" sz="quarter" idx="5"/>
          </p:nvPr>
        </p:nvSpPr>
        <p:spPr/>
        <p:txBody>
          <a:bodyPr/>
          <a:lstStyle/>
          <a:p>
            <a:fld id="{EB5D700B-120E-D244-9661-649703E29351}" type="slidenum">
              <a:rPr lang="en-GB" smtClean="0"/>
              <a:t>30</a:t>
            </a:fld>
            <a:endParaRPr lang="en-GB"/>
          </a:p>
        </p:txBody>
      </p:sp>
    </p:spTree>
    <p:extLst>
      <p:ext uri="{BB962C8B-B14F-4D97-AF65-F5344CB8AC3E}">
        <p14:creationId xmlns:p14="http://schemas.microsoft.com/office/powerpoint/2010/main" val="1756338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B2919-A12C-9BF7-63B1-69E9C9C3BE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58FCB-146A-F302-72D3-85B5E85967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60AE04-EC92-5D2F-A03E-6249B19B4D09}"/>
              </a:ext>
            </a:extLst>
          </p:cNvPr>
          <p:cNvSpPr>
            <a:spLocks noGrp="1"/>
          </p:cNvSpPr>
          <p:nvPr>
            <p:ph type="body" idx="1"/>
          </p:nvPr>
        </p:nvSpPr>
        <p:spPr/>
        <p:txBody>
          <a:bodyPr/>
          <a:lstStyle/>
          <a:p>
            <a:pPr marL="171450" indent="-171450">
              <a:buFontTx/>
              <a:buChar char="-"/>
            </a:pPr>
            <a:r>
              <a:rPr lang="en-GB" dirty="0"/>
              <a:t>To wrap up, we believe this could be a </a:t>
            </a:r>
            <a:r>
              <a:rPr lang="en-GB" dirty="0" err="1"/>
              <a:t>ViT</a:t>
            </a:r>
            <a:r>
              <a:rPr lang="en-GB" dirty="0"/>
              <a:t> moment for 3D scene understanding. We showed that Volt is a simple </a:t>
            </a:r>
            <a:r>
              <a:rPr lang="en-GB" dirty="0" err="1"/>
              <a:t>ViT</a:t>
            </a:r>
            <a:r>
              <a:rPr lang="en-GB" dirty="0"/>
              <a:t>-style 3D backbone. It is fast, and with the right training recipe it achieves very strong results. It scales well with more data, larger models, and new hardware and software. Most importantly, we hope it will make it easier to transfer ideas from the broader deep learning community into 3D scene understanding. Thank you.</a:t>
            </a:r>
          </a:p>
          <a:p>
            <a:pPr marL="171450" indent="-171450">
              <a:buFontTx/>
              <a:buChar char="-"/>
            </a:pPr>
            <a:endParaRPr lang="en-GB" dirty="0"/>
          </a:p>
        </p:txBody>
      </p:sp>
      <p:sp>
        <p:nvSpPr>
          <p:cNvPr id="4" name="Slide Number Placeholder 3">
            <a:extLst>
              <a:ext uri="{FF2B5EF4-FFF2-40B4-BE49-F238E27FC236}">
                <a16:creationId xmlns:a16="http://schemas.microsoft.com/office/drawing/2014/main" id="{B057B18A-0D11-C183-B029-9C975E822901}"/>
              </a:ext>
            </a:extLst>
          </p:cNvPr>
          <p:cNvSpPr>
            <a:spLocks noGrp="1"/>
          </p:cNvSpPr>
          <p:nvPr>
            <p:ph type="sldNum" sz="quarter" idx="5"/>
          </p:nvPr>
        </p:nvSpPr>
        <p:spPr/>
        <p:txBody>
          <a:bodyPr/>
          <a:lstStyle/>
          <a:p>
            <a:fld id="{EB5D700B-120E-D244-9661-649703E29351}" type="slidenum">
              <a:rPr lang="en-GB" smtClean="0"/>
              <a:t>31</a:t>
            </a:fld>
            <a:endParaRPr lang="en-GB"/>
          </a:p>
        </p:txBody>
      </p:sp>
    </p:spTree>
    <p:extLst>
      <p:ext uri="{BB962C8B-B14F-4D97-AF65-F5344CB8AC3E}">
        <p14:creationId xmlns:p14="http://schemas.microsoft.com/office/powerpoint/2010/main" val="250175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13405-636E-9C4E-DF8A-59DAF33A0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B66A9-15FC-5894-50B9-50BFB6F00A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75345-FC5B-30F7-F152-6C550021146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The current best performing model is Point "Transformer" v3, but it is not really a transformer but more of a </a:t>
            </a:r>
            <a:r>
              <a:rPr lang="en-GB" dirty="0" err="1"/>
              <a:t>Unet</a:t>
            </a:r>
            <a:r>
              <a:rPr lang="en-GB" dirty="0"/>
              <a:t> with hybrid convolution and local attention blocks. So, I think it is fair to say that 3D </a:t>
            </a:r>
            <a:r>
              <a:rPr lang="en-GB" dirty="0" err="1"/>
              <a:t>UNets</a:t>
            </a:r>
            <a:r>
              <a:rPr lang="en-GB" dirty="0"/>
              <a:t> are still the dominant paradigm.</a:t>
            </a:r>
          </a:p>
        </p:txBody>
      </p:sp>
      <p:sp>
        <p:nvSpPr>
          <p:cNvPr id="4" name="Slide Number Placeholder 3">
            <a:extLst>
              <a:ext uri="{FF2B5EF4-FFF2-40B4-BE49-F238E27FC236}">
                <a16:creationId xmlns:a16="http://schemas.microsoft.com/office/drawing/2014/main" id="{6346D207-F7E9-7300-919D-CF30FD713B8B}"/>
              </a:ext>
            </a:extLst>
          </p:cNvPr>
          <p:cNvSpPr>
            <a:spLocks noGrp="1"/>
          </p:cNvSpPr>
          <p:nvPr>
            <p:ph type="sldNum" sz="quarter" idx="5"/>
          </p:nvPr>
        </p:nvSpPr>
        <p:spPr/>
        <p:txBody>
          <a:bodyPr/>
          <a:lstStyle/>
          <a:p>
            <a:fld id="{EB5D700B-120E-D244-9661-649703E29351}" type="slidenum">
              <a:rPr lang="en-GB" smtClean="0"/>
              <a:t>4</a:t>
            </a:fld>
            <a:endParaRPr lang="en-GB"/>
          </a:p>
        </p:txBody>
      </p:sp>
    </p:spTree>
    <p:extLst>
      <p:ext uri="{BB962C8B-B14F-4D97-AF65-F5344CB8AC3E}">
        <p14:creationId xmlns:p14="http://schemas.microsoft.com/office/powerpoint/2010/main" val="518175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D204B-5F9E-E7B1-A35A-7D2037E92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984A6-C5C1-4AF8-0C8D-A8A207E42F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A7039-2AB5-3D35-24B5-76332C3D8620}"/>
              </a:ext>
            </a:extLst>
          </p:cNvPr>
          <p:cNvSpPr>
            <a:spLocks noGrp="1"/>
          </p:cNvSpPr>
          <p:nvPr>
            <p:ph type="body" idx="1"/>
          </p:nvPr>
        </p:nvSpPr>
        <p:spPr/>
        <p:txBody>
          <a:bodyPr/>
          <a:lstStyle/>
          <a:p>
            <a:r>
              <a:rPr lang="en-US" dirty="0"/>
              <a:t>On the other hand, as you all know, all other deep learning fields converged to Transformers. All these fields use transformers</a:t>
            </a:r>
          </a:p>
        </p:txBody>
      </p:sp>
      <p:sp>
        <p:nvSpPr>
          <p:cNvPr id="4" name="Slide Number Placeholder 3">
            <a:extLst>
              <a:ext uri="{FF2B5EF4-FFF2-40B4-BE49-F238E27FC236}">
                <a16:creationId xmlns:a16="http://schemas.microsoft.com/office/drawing/2014/main" id="{CD6A0A02-1028-6D5E-4BE1-EADFF48F3D3E}"/>
              </a:ext>
            </a:extLst>
          </p:cNvPr>
          <p:cNvSpPr>
            <a:spLocks noGrp="1"/>
          </p:cNvSpPr>
          <p:nvPr>
            <p:ph type="sldNum" sz="quarter" idx="5"/>
          </p:nvPr>
        </p:nvSpPr>
        <p:spPr/>
        <p:txBody>
          <a:bodyPr/>
          <a:lstStyle/>
          <a:p>
            <a:fld id="{EA4B5B64-DC17-D24A-A631-59BC01D42BCE}" type="slidenum">
              <a:rPr lang="en-GB" smtClean="0"/>
              <a:t>5</a:t>
            </a:fld>
            <a:endParaRPr lang="en-GB"/>
          </a:p>
        </p:txBody>
      </p:sp>
    </p:spTree>
    <p:extLst>
      <p:ext uri="{BB962C8B-B14F-4D97-AF65-F5344CB8AC3E}">
        <p14:creationId xmlns:p14="http://schemas.microsoft.com/office/powerpoint/2010/main" val="1982657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Except 3D vision which remains the outlier and continue to use 3D specific architectures.</a:t>
            </a:r>
          </a:p>
        </p:txBody>
      </p:sp>
      <p:sp>
        <p:nvSpPr>
          <p:cNvPr id="4" name="Slide Number Placeholder 3"/>
          <p:cNvSpPr>
            <a:spLocks noGrp="1"/>
          </p:cNvSpPr>
          <p:nvPr>
            <p:ph type="sldNum" sz="quarter" idx="5"/>
          </p:nvPr>
        </p:nvSpPr>
        <p:spPr/>
        <p:txBody>
          <a:bodyPr/>
          <a:lstStyle/>
          <a:p>
            <a:fld id="{EA4B5B64-DC17-D24A-A631-59BC01D42BCE}" type="slidenum">
              <a:rPr lang="en-GB" smtClean="0"/>
              <a:t>6</a:t>
            </a:fld>
            <a:endParaRPr lang="en-GB"/>
          </a:p>
        </p:txBody>
      </p:sp>
    </p:spTree>
    <p:extLst>
      <p:ext uri="{BB962C8B-B14F-4D97-AF65-F5344CB8AC3E}">
        <p14:creationId xmlns:p14="http://schemas.microsoft.com/office/powerpoint/2010/main" val="3991573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is this a problem? First, the inductive bias argument. Convolutions and these hand-designed attention layers are helpful when data is limited, but as the data and compute increase, they can limit the model’s ability to learn complex patterns. Secondly, task-specific architectures isolate 3D research from the broader deep learning community. Most of the research happens around Transformers. Also, new GPUs and software implementations are optimized for Transformer workloads. But 3D community cannot fully benefit from all these advancements.</a:t>
            </a:r>
          </a:p>
        </p:txBody>
      </p:sp>
      <p:sp>
        <p:nvSpPr>
          <p:cNvPr id="4" name="Slide Number Placeholder 3"/>
          <p:cNvSpPr>
            <a:spLocks noGrp="1"/>
          </p:cNvSpPr>
          <p:nvPr>
            <p:ph type="sldNum" sz="quarter" idx="5"/>
          </p:nvPr>
        </p:nvSpPr>
        <p:spPr/>
        <p:txBody>
          <a:bodyPr/>
          <a:lstStyle/>
          <a:p>
            <a:fld id="{EA4B5B64-DC17-D24A-A631-59BC01D42BCE}" type="slidenum">
              <a:rPr lang="en-GB" smtClean="0"/>
              <a:t>7</a:t>
            </a:fld>
            <a:endParaRPr lang="en-GB"/>
          </a:p>
        </p:txBody>
      </p:sp>
    </p:spTree>
    <p:extLst>
      <p:ext uri="{BB962C8B-B14F-4D97-AF65-F5344CB8AC3E}">
        <p14:creationId xmlns:p14="http://schemas.microsoft.com/office/powerpoint/2010/main" val="2196604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1C0BD-D19F-E5DB-A79E-35747F65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4450D-941B-4F65-38F4-19FE9E07E1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1CF922-584E-B649-FC5E-34C195A960D7}"/>
              </a:ext>
            </a:extLst>
          </p:cNvPr>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To bridge the gap, we propose a new backbone Volume Transformer. First, we </a:t>
            </a:r>
            <a:r>
              <a:rPr lang="en-US" sz="1800" b="0" i="0" u="none" strike="noStrike" dirty="0" err="1">
                <a:solidFill>
                  <a:srgbClr val="000000"/>
                </a:solidFill>
                <a:effectLst/>
                <a:latin typeface="Arial" panose="020B0604020202020204" pitchFamily="34" charset="0"/>
              </a:rPr>
              <a:t>voxelize</a:t>
            </a:r>
            <a:r>
              <a:rPr lang="en-US" sz="1800" b="0" i="0" u="none" strike="noStrike" dirty="0">
                <a:solidFill>
                  <a:srgbClr val="000000"/>
                </a:solidFill>
                <a:effectLst/>
                <a:latin typeface="Arial" panose="020B0604020202020204" pitchFamily="34" charset="0"/>
              </a:rPr>
              <a:t> the point cloud and for indoor scenes we use a voxel size of 2 </a:t>
            </a:r>
            <a:r>
              <a:rPr lang="en-US" sz="1800" b="0" i="0" u="none" strike="noStrike" dirty="0" err="1">
                <a:solidFill>
                  <a:srgbClr val="000000"/>
                </a:solidFill>
                <a:effectLst/>
                <a:latin typeface="Arial" panose="020B0604020202020204" pitchFamily="34" charset="0"/>
              </a:rPr>
              <a:t>cms</a:t>
            </a:r>
            <a:r>
              <a:rPr lang="en-US" sz="1800" b="0" i="0" u="none" strike="noStrike" dirty="0">
                <a:solidFill>
                  <a:srgbClr val="000000"/>
                </a:solidFill>
                <a:effectLst/>
                <a:latin typeface="Arial" panose="020B0604020202020204" pitchFamily="34" charset="0"/>
              </a:rPr>
              <a:t>. Then, we partition this </a:t>
            </a:r>
            <a:r>
              <a:rPr lang="en-US" sz="1800" b="0" i="0" u="none" strike="noStrike" dirty="0" err="1">
                <a:solidFill>
                  <a:srgbClr val="000000"/>
                </a:solidFill>
                <a:effectLst/>
                <a:latin typeface="Arial" panose="020B0604020202020204" pitchFamily="34" charset="0"/>
              </a:rPr>
              <a:t>voxelized</a:t>
            </a:r>
            <a:r>
              <a:rPr lang="en-US" sz="1800" b="0" i="0" u="none" strike="noStrike" dirty="0">
                <a:solidFill>
                  <a:srgbClr val="000000"/>
                </a:solidFill>
                <a:effectLst/>
                <a:latin typeface="Arial" panose="020B0604020202020204" pitchFamily="34" charset="0"/>
              </a:rPr>
              <a:t> 3D scene into cubic patches of 5x5x5 voxels. So, each patch is a cube of 10 </a:t>
            </a:r>
            <a:r>
              <a:rPr lang="en-US" sz="1800" b="0" i="0" u="none" strike="noStrike" dirty="0" err="1">
                <a:solidFill>
                  <a:srgbClr val="000000"/>
                </a:solidFill>
                <a:effectLst/>
                <a:latin typeface="Arial" panose="020B0604020202020204" pitchFamily="34" charset="0"/>
              </a:rPr>
              <a:t>cms</a:t>
            </a:r>
            <a:r>
              <a:rPr lang="en-US" sz="1800" b="0" i="0" u="none" strike="noStrike" dirty="0">
                <a:solidFill>
                  <a:srgbClr val="000000"/>
                </a:solidFill>
                <a:effectLst/>
                <a:latin typeface="Arial" panose="020B0604020202020204" pitchFamily="34" charset="0"/>
              </a:rPr>
              <a:t>.</a:t>
            </a:r>
          </a:p>
        </p:txBody>
      </p:sp>
      <p:sp>
        <p:nvSpPr>
          <p:cNvPr id="4" name="Slide Number Placeholder 3">
            <a:extLst>
              <a:ext uri="{FF2B5EF4-FFF2-40B4-BE49-F238E27FC236}">
                <a16:creationId xmlns:a16="http://schemas.microsoft.com/office/drawing/2014/main" id="{D4103A10-61FD-A474-E39A-AE1E0FE39E0C}"/>
              </a:ext>
            </a:extLst>
          </p:cNvPr>
          <p:cNvSpPr>
            <a:spLocks noGrp="1"/>
          </p:cNvSpPr>
          <p:nvPr>
            <p:ph type="sldNum" sz="quarter" idx="5"/>
          </p:nvPr>
        </p:nvSpPr>
        <p:spPr/>
        <p:txBody>
          <a:bodyPr/>
          <a:lstStyle/>
          <a:p>
            <a:fld id="{EB5D700B-120E-D244-9661-649703E29351}" type="slidenum">
              <a:rPr lang="en-GB" smtClean="0"/>
              <a:t>8</a:t>
            </a:fld>
            <a:endParaRPr lang="en-GB"/>
          </a:p>
        </p:txBody>
      </p:sp>
    </p:spTree>
    <p:extLst>
      <p:ext uri="{BB962C8B-B14F-4D97-AF65-F5344CB8AC3E}">
        <p14:creationId xmlns:p14="http://schemas.microsoft.com/office/powerpoint/2010/main" val="1612162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0ACA3-359A-1281-0BA8-CFBC94032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63030-0FE8-C06C-52FE-DEE66F0B44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89177F-6759-651B-BC20-934C2D66EA5A}"/>
              </a:ext>
            </a:extLst>
          </p:cNvPr>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Next, we flatten each patch and linearly project it into a token.</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B39E7732-F876-2FB6-3B80-7E651689DFFB}"/>
              </a:ext>
            </a:extLst>
          </p:cNvPr>
          <p:cNvSpPr>
            <a:spLocks noGrp="1"/>
          </p:cNvSpPr>
          <p:nvPr>
            <p:ph type="sldNum" sz="quarter" idx="5"/>
          </p:nvPr>
        </p:nvSpPr>
        <p:spPr/>
        <p:txBody>
          <a:bodyPr/>
          <a:lstStyle/>
          <a:p>
            <a:fld id="{EB5D700B-120E-D244-9661-649703E29351}" type="slidenum">
              <a:rPr lang="en-GB" smtClean="0"/>
              <a:t>9</a:t>
            </a:fld>
            <a:endParaRPr lang="en-GB"/>
          </a:p>
        </p:txBody>
      </p:sp>
    </p:spTree>
    <p:extLst>
      <p:ext uri="{BB962C8B-B14F-4D97-AF65-F5344CB8AC3E}">
        <p14:creationId xmlns:p14="http://schemas.microsoft.com/office/powerpoint/2010/main" val="2544760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AD910-6D78-0C70-907F-672C14D31AB0}"/>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51545AF-D823-E590-DCCD-9B647F83CF26}"/>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C121A-6400-3EF7-FDB3-D3C68EF1C48D}"/>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dirty="0"/>
              <a:t>June 3, 2026</a:t>
            </a:r>
            <a:endParaRPr lang="en-US"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C76DD4E2-FD20-0789-ED4A-63BB67D3B4B4}"/>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Volume Transformer (Volt)</a:t>
            </a:r>
            <a:endParaRPr lang="en-US">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77FEF3CC-B4E8-8B84-337D-D3ADAFD624A5}"/>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2B4F6D82-CD72-F34E-B7DE-8B6ACE9B0198}" type="slidenum">
              <a:rPr lang="en-US" smtClean="0"/>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004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60C7-162F-A94F-64E2-F98D6EC5B2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E7E4CD-E893-332F-A72C-4117DCB143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4E9E0-0A0F-CF99-4C17-5EF8F1AEC3C7}"/>
              </a:ext>
            </a:extLst>
          </p:cNvPr>
          <p:cNvSpPr>
            <a:spLocks noGrp="1"/>
          </p:cNvSpPr>
          <p:nvPr>
            <p:ph type="dt" sz="half" idx="10"/>
          </p:nvPr>
        </p:nvSpPr>
        <p:spPr/>
        <p:txBody>
          <a:bodyPr/>
          <a:lstStyle/>
          <a:p>
            <a:r>
              <a:rPr lang="en-US"/>
              <a:t>June 3, 2026</a:t>
            </a:r>
          </a:p>
        </p:txBody>
      </p:sp>
      <p:sp>
        <p:nvSpPr>
          <p:cNvPr id="5" name="Footer Placeholder 4">
            <a:extLst>
              <a:ext uri="{FF2B5EF4-FFF2-40B4-BE49-F238E27FC236}">
                <a16:creationId xmlns:a16="http://schemas.microsoft.com/office/drawing/2014/main" id="{B7175D91-EC56-8EAF-C3C4-BE6E35DDF626}"/>
              </a:ext>
            </a:extLst>
          </p:cNvPr>
          <p:cNvSpPr>
            <a:spLocks noGrp="1"/>
          </p:cNvSpPr>
          <p:nvPr>
            <p:ph type="ftr" sz="quarter" idx="11"/>
          </p:nvPr>
        </p:nvSpPr>
        <p:spPr/>
        <p:txBody>
          <a:bodyPr/>
          <a:lstStyle/>
          <a:p>
            <a:r>
              <a:rPr lang="en-US"/>
              <a:t>Volume Transformer (Volt)</a:t>
            </a:r>
          </a:p>
        </p:txBody>
      </p:sp>
      <p:sp>
        <p:nvSpPr>
          <p:cNvPr id="6" name="Slide Number Placeholder 5">
            <a:extLst>
              <a:ext uri="{FF2B5EF4-FFF2-40B4-BE49-F238E27FC236}">
                <a16:creationId xmlns:a16="http://schemas.microsoft.com/office/drawing/2014/main" id="{0848DAEB-F269-41F3-89C0-F1602AA937C6}"/>
              </a:ext>
            </a:extLst>
          </p:cNvPr>
          <p:cNvSpPr>
            <a:spLocks noGrp="1"/>
          </p:cNvSpPr>
          <p:nvPr>
            <p:ph type="sldNum" sz="quarter" idx="12"/>
          </p:nvPr>
        </p:nvSpPr>
        <p:spPr/>
        <p:txBody>
          <a:bodyPr/>
          <a:lstStyle/>
          <a:p>
            <a:fld id="{2B4F6D82-CD72-F34E-B7DE-8B6ACE9B0198}" type="slidenum">
              <a:rPr lang="en-US" smtClean="0"/>
              <a:t>‹#›</a:t>
            </a:fld>
            <a:endParaRPr lang="en-US"/>
          </a:p>
        </p:txBody>
      </p:sp>
    </p:spTree>
    <p:extLst>
      <p:ext uri="{BB962C8B-B14F-4D97-AF65-F5344CB8AC3E}">
        <p14:creationId xmlns:p14="http://schemas.microsoft.com/office/powerpoint/2010/main" val="2702672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A08B31-5B1D-6005-4C9D-BE095B26C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548479-2000-32ED-9F34-7F7F07EA95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71FAD-A0DF-D354-E962-07B665ACDFDA}"/>
              </a:ext>
            </a:extLst>
          </p:cNvPr>
          <p:cNvSpPr>
            <a:spLocks noGrp="1"/>
          </p:cNvSpPr>
          <p:nvPr>
            <p:ph type="dt" sz="half" idx="10"/>
          </p:nvPr>
        </p:nvSpPr>
        <p:spPr/>
        <p:txBody>
          <a:bodyPr/>
          <a:lstStyle/>
          <a:p>
            <a:r>
              <a:rPr lang="en-US"/>
              <a:t>June 3, 2026</a:t>
            </a:r>
          </a:p>
        </p:txBody>
      </p:sp>
      <p:sp>
        <p:nvSpPr>
          <p:cNvPr id="5" name="Footer Placeholder 4">
            <a:extLst>
              <a:ext uri="{FF2B5EF4-FFF2-40B4-BE49-F238E27FC236}">
                <a16:creationId xmlns:a16="http://schemas.microsoft.com/office/drawing/2014/main" id="{40397798-7912-1898-9E14-25E897BEA3E7}"/>
              </a:ext>
            </a:extLst>
          </p:cNvPr>
          <p:cNvSpPr>
            <a:spLocks noGrp="1"/>
          </p:cNvSpPr>
          <p:nvPr>
            <p:ph type="ftr" sz="quarter" idx="11"/>
          </p:nvPr>
        </p:nvSpPr>
        <p:spPr/>
        <p:txBody>
          <a:bodyPr/>
          <a:lstStyle/>
          <a:p>
            <a:r>
              <a:rPr lang="en-US"/>
              <a:t>Volume Transformer (Volt)</a:t>
            </a:r>
          </a:p>
        </p:txBody>
      </p:sp>
      <p:sp>
        <p:nvSpPr>
          <p:cNvPr id="6" name="Slide Number Placeholder 5">
            <a:extLst>
              <a:ext uri="{FF2B5EF4-FFF2-40B4-BE49-F238E27FC236}">
                <a16:creationId xmlns:a16="http://schemas.microsoft.com/office/drawing/2014/main" id="{F357FC4F-E5E2-CA08-FFF0-210362A00E2F}"/>
              </a:ext>
            </a:extLst>
          </p:cNvPr>
          <p:cNvSpPr>
            <a:spLocks noGrp="1"/>
          </p:cNvSpPr>
          <p:nvPr>
            <p:ph type="sldNum" sz="quarter" idx="12"/>
          </p:nvPr>
        </p:nvSpPr>
        <p:spPr/>
        <p:txBody>
          <a:bodyPr/>
          <a:lstStyle/>
          <a:p>
            <a:fld id="{2B4F6D82-CD72-F34E-B7DE-8B6ACE9B0198}" type="slidenum">
              <a:rPr lang="en-US" smtClean="0"/>
              <a:t>‹#›</a:t>
            </a:fld>
            <a:endParaRPr lang="en-US"/>
          </a:p>
        </p:txBody>
      </p:sp>
    </p:spTree>
    <p:extLst>
      <p:ext uri="{BB962C8B-B14F-4D97-AF65-F5344CB8AC3E}">
        <p14:creationId xmlns:p14="http://schemas.microsoft.com/office/powerpoint/2010/main" val="2995567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A6D7EA1-DD13-F3EF-E187-27236C0A2A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6ABC57-BD46-AB58-33B9-BDC97898A2DC}"/>
              </a:ext>
            </a:extLst>
          </p:cNvPr>
          <p:cNvSpPr>
            <a:spLocks noGrp="1"/>
          </p:cNvSpPr>
          <p:nvPr>
            <p:ph type="dt" sz="half" idx="10"/>
          </p:nvPr>
        </p:nvSpPr>
        <p:spPr>
          <a:xfrm>
            <a:off x="838200" y="6356350"/>
            <a:ext cx="2743200" cy="365125"/>
          </a:xfrm>
          <a:prstGeom prst="rect">
            <a:avLst/>
          </a:prstGeom>
        </p:spPr>
        <p:txBody>
          <a:bodyPr/>
          <a:lstStyle/>
          <a:p>
            <a:r>
              <a:rPr lang="en-US"/>
              <a:t>June 3, 2026</a:t>
            </a:r>
            <a:endParaRPr lang="en-GB"/>
          </a:p>
        </p:txBody>
      </p:sp>
      <p:sp>
        <p:nvSpPr>
          <p:cNvPr id="5" name="Footer Placeholder 4">
            <a:extLst>
              <a:ext uri="{FF2B5EF4-FFF2-40B4-BE49-F238E27FC236}">
                <a16:creationId xmlns:a16="http://schemas.microsoft.com/office/drawing/2014/main" id="{2B403895-D179-DE9E-ABFB-62171C52BEDA}"/>
              </a:ext>
            </a:extLst>
          </p:cNvPr>
          <p:cNvSpPr>
            <a:spLocks noGrp="1"/>
          </p:cNvSpPr>
          <p:nvPr>
            <p:ph type="ftr" sz="quarter" idx="11"/>
          </p:nvPr>
        </p:nvSpPr>
        <p:spPr/>
        <p:txBody>
          <a:bodyPr/>
          <a:lstStyle/>
          <a:p>
            <a:r>
              <a:rPr lang="en-GB"/>
              <a:t>Volume Transformer (Volt)</a:t>
            </a:r>
            <a:endParaRPr lang="en-GB" dirty="0"/>
          </a:p>
        </p:txBody>
      </p:sp>
      <p:sp>
        <p:nvSpPr>
          <p:cNvPr id="6" name="Slide Number Placeholder 5">
            <a:extLst>
              <a:ext uri="{FF2B5EF4-FFF2-40B4-BE49-F238E27FC236}">
                <a16:creationId xmlns:a16="http://schemas.microsoft.com/office/drawing/2014/main" id="{DF4DC65A-F7A4-64E2-F121-105E7260B55B}"/>
              </a:ext>
            </a:extLst>
          </p:cNvPr>
          <p:cNvSpPr>
            <a:spLocks noGrp="1"/>
          </p:cNvSpPr>
          <p:nvPr>
            <p:ph type="sldNum" sz="quarter" idx="12"/>
          </p:nvPr>
        </p:nvSpPr>
        <p:spPr/>
        <p:txBody>
          <a:bodyPr/>
          <a:lstStyle/>
          <a:p>
            <a:r>
              <a:rPr lang="en-GB" dirty="0"/>
              <a:t>Slide </a:t>
            </a:r>
            <a:fld id="{3413D750-4B96-DC4F-A525-4A73064F26DD}" type="slidenum">
              <a:rPr lang="en-GB" smtClean="0"/>
              <a:t>‹#›</a:t>
            </a:fld>
            <a:endParaRPr lang="en-GB" dirty="0"/>
          </a:p>
        </p:txBody>
      </p:sp>
      <p:sp>
        <p:nvSpPr>
          <p:cNvPr id="7" name="Title 6">
            <a:extLst>
              <a:ext uri="{FF2B5EF4-FFF2-40B4-BE49-F238E27FC236}">
                <a16:creationId xmlns:a16="http://schemas.microsoft.com/office/drawing/2014/main" id="{D30A5EEF-193A-F126-E85D-6CE19DE255B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089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8A81E-7461-76A9-1D54-877A8D45AD03}"/>
              </a:ext>
            </a:extLst>
          </p:cNvPr>
          <p:cNvSpPr>
            <a:spLocks noGrp="1"/>
          </p:cNvSpPr>
          <p:nvPr>
            <p:ph type="title"/>
          </p:nvPr>
        </p:nvSpPr>
        <p:spPr>
          <a:xfrm>
            <a:off x="838200" y="178045"/>
            <a:ext cx="10515600" cy="581932"/>
          </a:xfrm>
        </p:spPr>
        <p:txBody>
          <a:bodyPr/>
          <a:lstStyle>
            <a:lvl1pPr>
              <a:defRPr sz="28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28BE544-3205-397C-61BB-DE8BE853FCDC}"/>
              </a:ext>
            </a:extLst>
          </p:cNvPr>
          <p:cNvSpPr>
            <a:spLocks noGrp="1"/>
          </p:cNvSpPr>
          <p:nvPr>
            <p:ph idx="1"/>
          </p:nvPr>
        </p:nvSpPr>
        <p:spPr>
          <a:xfrm>
            <a:off x="838200" y="1139825"/>
            <a:ext cx="10515600" cy="4991554"/>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688CC2-0D1E-8564-C7E8-1E7714572C4F}"/>
              </a:ext>
            </a:extLst>
          </p:cNvPr>
          <p:cNvSpPr>
            <a:spLocks noGrp="1"/>
          </p:cNvSpPr>
          <p:nvPr>
            <p:ph type="dt" sz="half" idx="10"/>
          </p:nvPr>
        </p:nvSpPr>
        <p:spPr>
          <a:xfrm>
            <a:off x="838200" y="6495138"/>
            <a:ext cx="2743200" cy="365125"/>
          </a:xfrm>
        </p:spPr>
        <p:txBody>
          <a:bodyPr/>
          <a:lstStyle>
            <a:lvl1pPr>
              <a:defRPr>
                <a:solidFill>
                  <a:schemeClr val="tx1"/>
                </a:solidFill>
                <a:latin typeface="Arial" panose="020B0604020202020204" pitchFamily="34" charset="0"/>
                <a:cs typeface="Arial" panose="020B0604020202020204" pitchFamily="34" charset="0"/>
              </a:defRPr>
            </a:lvl1pPr>
          </a:lstStyle>
          <a:p>
            <a:r>
              <a:rPr lang="en-US"/>
              <a:t>June 3, 2026</a:t>
            </a:r>
          </a:p>
        </p:txBody>
      </p:sp>
      <p:sp>
        <p:nvSpPr>
          <p:cNvPr id="5" name="Footer Placeholder 4">
            <a:extLst>
              <a:ext uri="{FF2B5EF4-FFF2-40B4-BE49-F238E27FC236}">
                <a16:creationId xmlns:a16="http://schemas.microsoft.com/office/drawing/2014/main" id="{6B29751F-FA6F-5911-7F1C-2E7D129DCF9E}"/>
              </a:ext>
            </a:extLst>
          </p:cNvPr>
          <p:cNvSpPr>
            <a:spLocks noGrp="1"/>
          </p:cNvSpPr>
          <p:nvPr>
            <p:ph type="ftr" sz="quarter" idx="11"/>
          </p:nvPr>
        </p:nvSpPr>
        <p:spPr>
          <a:xfrm>
            <a:off x="4038600" y="6495138"/>
            <a:ext cx="4114800" cy="365125"/>
          </a:xfrm>
        </p:spPr>
        <p:txBody>
          <a:bodyPr/>
          <a:lstStyle>
            <a:lvl1pPr>
              <a:defRPr>
                <a:solidFill>
                  <a:schemeClr val="tx1"/>
                </a:solidFill>
                <a:latin typeface="Arial" panose="020B0604020202020204" pitchFamily="34" charset="0"/>
                <a:cs typeface="Arial" panose="020B0604020202020204" pitchFamily="34" charset="0"/>
              </a:defRPr>
            </a:lvl1pPr>
          </a:lstStyle>
          <a:p>
            <a:r>
              <a:rPr lang="en-US"/>
              <a:t>Volume Transformer (Volt)</a:t>
            </a:r>
          </a:p>
        </p:txBody>
      </p:sp>
      <p:sp>
        <p:nvSpPr>
          <p:cNvPr id="6" name="Slide Number Placeholder 5">
            <a:extLst>
              <a:ext uri="{FF2B5EF4-FFF2-40B4-BE49-F238E27FC236}">
                <a16:creationId xmlns:a16="http://schemas.microsoft.com/office/drawing/2014/main" id="{424B9E7F-A50A-7D5A-254F-5C84CC73E5C0}"/>
              </a:ext>
            </a:extLst>
          </p:cNvPr>
          <p:cNvSpPr>
            <a:spLocks noGrp="1"/>
          </p:cNvSpPr>
          <p:nvPr>
            <p:ph type="sldNum" sz="quarter" idx="12"/>
          </p:nvPr>
        </p:nvSpPr>
        <p:spPr>
          <a:xfrm>
            <a:off x="8610600" y="6495138"/>
            <a:ext cx="2743200" cy="365125"/>
          </a:xfrm>
        </p:spPr>
        <p:txBody>
          <a:bodyPr/>
          <a:lstStyle>
            <a:lvl1pPr>
              <a:defRPr>
                <a:solidFill>
                  <a:schemeClr val="tx1"/>
                </a:solidFill>
                <a:latin typeface="Arial" panose="020B0604020202020204" pitchFamily="34" charset="0"/>
                <a:cs typeface="Arial" panose="020B0604020202020204" pitchFamily="34" charset="0"/>
              </a:defRPr>
            </a:lvl1pPr>
          </a:lstStyle>
          <a:p>
            <a:fld id="{2B4F6D82-CD72-F34E-B7DE-8B6ACE9B0198}" type="slidenum">
              <a:rPr lang="en-US" smtClean="0"/>
              <a:pPr/>
              <a:t>‹#›</a:t>
            </a:fld>
            <a:endParaRPr lang="en-US"/>
          </a:p>
        </p:txBody>
      </p:sp>
      <p:sp>
        <p:nvSpPr>
          <p:cNvPr id="7" name="Rectangle 6">
            <a:extLst>
              <a:ext uri="{FF2B5EF4-FFF2-40B4-BE49-F238E27FC236}">
                <a16:creationId xmlns:a16="http://schemas.microsoft.com/office/drawing/2014/main" id="{C45A81D2-C40E-6E36-07E3-4B81BEEB987F}"/>
              </a:ext>
            </a:extLst>
          </p:cNvPr>
          <p:cNvSpPr/>
          <p:nvPr userDrawn="1"/>
        </p:nvSpPr>
        <p:spPr>
          <a:xfrm>
            <a:off x="568920" y="178045"/>
            <a:ext cx="155121" cy="58193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6146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A1AD3-880B-6821-1B9B-5C538DF5EC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C448B7-5E52-41EE-15B4-5D9E6D3D71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03ED0C-7DCC-95D1-2115-291DE93C2FE2}"/>
              </a:ext>
            </a:extLst>
          </p:cNvPr>
          <p:cNvSpPr>
            <a:spLocks noGrp="1"/>
          </p:cNvSpPr>
          <p:nvPr>
            <p:ph type="dt" sz="half" idx="10"/>
          </p:nvPr>
        </p:nvSpPr>
        <p:spPr/>
        <p:txBody>
          <a:bodyPr/>
          <a:lstStyle/>
          <a:p>
            <a:r>
              <a:rPr lang="en-US"/>
              <a:t>June 3, 2026</a:t>
            </a:r>
          </a:p>
        </p:txBody>
      </p:sp>
      <p:sp>
        <p:nvSpPr>
          <p:cNvPr id="5" name="Footer Placeholder 4">
            <a:extLst>
              <a:ext uri="{FF2B5EF4-FFF2-40B4-BE49-F238E27FC236}">
                <a16:creationId xmlns:a16="http://schemas.microsoft.com/office/drawing/2014/main" id="{13AF19B3-41B9-2412-860E-49008343E0FB}"/>
              </a:ext>
            </a:extLst>
          </p:cNvPr>
          <p:cNvSpPr>
            <a:spLocks noGrp="1"/>
          </p:cNvSpPr>
          <p:nvPr>
            <p:ph type="ftr" sz="quarter" idx="11"/>
          </p:nvPr>
        </p:nvSpPr>
        <p:spPr/>
        <p:txBody>
          <a:bodyPr/>
          <a:lstStyle/>
          <a:p>
            <a:r>
              <a:rPr lang="en-US"/>
              <a:t>Volume Transformer (Volt)</a:t>
            </a:r>
          </a:p>
        </p:txBody>
      </p:sp>
      <p:sp>
        <p:nvSpPr>
          <p:cNvPr id="6" name="Slide Number Placeholder 5">
            <a:extLst>
              <a:ext uri="{FF2B5EF4-FFF2-40B4-BE49-F238E27FC236}">
                <a16:creationId xmlns:a16="http://schemas.microsoft.com/office/drawing/2014/main" id="{DB687173-A36E-70BA-5D12-140795C65D9B}"/>
              </a:ext>
            </a:extLst>
          </p:cNvPr>
          <p:cNvSpPr>
            <a:spLocks noGrp="1"/>
          </p:cNvSpPr>
          <p:nvPr>
            <p:ph type="sldNum" sz="quarter" idx="12"/>
          </p:nvPr>
        </p:nvSpPr>
        <p:spPr/>
        <p:txBody>
          <a:bodyPr/>
          <a:lstStyle/>
          <a:p>
            <a:fld id="{2B4F6D82-CD72-F34E-B7DE-8B6ACE9B0198}" type="slidenum">
              <a:rPr lang="en-US" smtClean="0"/>
              <a:t>‹#›</a:t>
            </a:fld>
            <a:endParaRPr lang="en-US"/>
          </a:p>
        </p:txBody>
      </p:sp>
    </p:spTree>
    <p:extLst>
      <p:ext uri="{BB962C8B-B14F-4D97-AF65-F5344CB8AC3E}">
        <p14:creationId xmlns:p14="http://schemas.microsoft.com/office/powerpoint/2010/main" val="3498109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C0FC9-B6AA-088C-6D6B-1486B8DE76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F59AAB-964A-EA10-3F92-7FCC02157F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830EB4-9791-443E-0393-ABFB9E1796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427205-3B42-2CC2-FADD-F5D7571AD130}"/>
              </a:ext>
            </a:extLst>
          </p:cNvPr>
          <p:cNvSpPr>
            <a:spLocks noGrp="1"/>
          </p:cNvSpPr>
          <p:nvPr>
            <p:ph type="dt" sz="half" idx="10"/>
          </p:nvPr>
        </p:nvSpPr>
        <p:spPr/>
        <p:txBody>
          <a:bodyPr/>
          <a:lstStyle/>
          <a:p>
            <a:r>
              <a:rPr lang="en-US"/>
              <a:t>June 3, 2026</a:t>
            </a:r>
          </a:p>
        </p:txBody>
      </p:sp>
      <p:sp>
        <p:nvSpPr>
          <p:cNvPr id="6" name="Footer Placeholder 5">
            <a:extLst>
              <a:ext uri="{FF2B5EF4-FFF2-40B4-BE49-F238E27FC236}">
                <a16:creationId xmlns:a16="http://schemas.microsoft.com/office/drawing/2014/main" id="{EB056417-8844-DD0E-D3BA-F81CCF966DBB}"/>
              </a:ext>
            </a:extLst>
          </p:cNvPr>
          <p:cNvSpPr>
            <a:spLocks noGrp="1"/>
          </p:cNvSpPr>
          <p:nvPr>
            <p:ph type="ftr" sz="quarter" idx="11"/>
          </p:nvPr>
        </p:nvSpPr>
        <p:spPr/>
        <p:txBody>
          <a:bodyPr/>
          <a:lstStyle/>
          <a:p>
            <a:r>
              <a:rPr lang="en-US"/>
              <a:t>Volume Transformer (Volt)</a:t>
            </a:r>
          </a:p>
        </p:txBody>
      </p:sp>
      <p:sp>
        <p:nvSpPr>
          <p:cNvPr id="7" name="Slide Number Placeholder 6">
            <a:extLst>
              <a:ext uri="{FF2B5EF4-FFF2-40B4-BE49-F238E27FC236}">
                <a16:creationId xmlns:a16="http://schemas.microsoft.com/office/drawing/2014/main" id="{587C48ED-0646-3DF2-4109-8A3BC6346BFB}"/>
              </a:ext>
            </a:extLst>
          </p:cNvPr>
          <p:cNvSpPr>
            <a:spLocks noGrp="1"/>
          </p:cNvSpPr>
          <p:nvPr>
            <p:ph type="sldNum" sz="quarter" idx="12"/>
          </p:nvPr>
        </p:nvSpPr>
        <p:spPr/>
        <p:txBody>
          <a:bodyPr/>
          <a:lstStyle/>
          <a:p>
            <a:fld id="{2B4F6D82-CD72-F34E-B7DE-8B6ACE9B0198}" type="slidenum">
              <a:rPr lang="en-US" smtClean="0"/>
              <a:t>‹#›</a:t>
            </a:fld>
            <a:endParaRPr lang="en-US"/>
          </a:p>
        </p:txBody>
      </p:sp>
    </p:spTree>
    <p:extLst>
      <p:ext uri="{BB962C8B-B14F-4D97-AF65-F5344CB8AC3E}">
        <p14:creationId xmlns:p14="http://schemas.microsoft.com/office/powerpoint/2010/main" val="3408348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B789-8172-1662-BE06-94ADBF1066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EB21D5-CBBD-3DD3-140D-9A00B5F58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915434-02AF-AD0C-E9A0-C91BB9F474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01331D-20C0-405D-F9CF-409E62A8A0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E7E286-797D-4801-640E-04CC55B4FE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601157-DA30-61F5-4D61-F9F221CCB395}"/>
              </a:ext>
            </a:extLst>
          </p:cNvPr>
          <p:cNvSpPr>
            <a:spLocks noGrp="1"/>
          </p:cNvSpPr>
          <p:nvPr>
            <p:ph type="dt" sz="half" idx="10"/>
          </p:nvPr>
        </p:nvSpPr>
        <p:spPr/>
        <p:txBody>
          <a:bodyPr/>
          <a:lstStyle/>
          <a:p>
            <a:r>
              <a:rPr lang="en-US"/>
              <a:t>June 3, 2026</a:t>
            </a:r>
          </a:p>
        </p:txBody>
      </p:sp>
      <p:sp>
        <p:nvSpPr>
          <p:cNvPr id="8" name="Footer Placeholder 7">
            <a:extLst>
              <a:ext uri="{FF2B5EF4-FFF2-40B4-BE49-F238E27FC236}">
                <a16:creationId xmlns:a16="http://schemas.microsoft.com/office/drawing/2014/main" id="{20D8CD9A-D539-8FE6-83EB-FFAC1B72A0F2}"/>
              </a:ext>
            </a:extLst>
          </p:cNvPr>
          <p:cNvSpPr>
            <a:spLocks noGrp="1"/>
          </p:cNvSpPr>
          <p:nvPr>
            <p:ph type="ftr" sz="quarter" idx="11"/>
          </p:nvPr>
        </p:nvSpPr>
        <p:spPr/>
        <p:txBody>
          <a:bodyPr/>
          <a:lstStyle/>
          <a:p>
            <a:r>
              <a:rPr lang="en-US"/>
              <a:t>Volume Transformer (Volt)</a:t>
            </a:r>
          </a:p>
        </p:txBody>
      </p:sp>
      <p:sp>
        <p:nvSpPr>
          <p:cNvPr id="9" name="Slide Number Placeholder 8">
            <a:extLst>
              <a:ext uri="{FF2B5EF4-FFF2-40B4-BE49-F238E27FC236}">
                <a16:creationId xmlns:a16="http://schemas.microsoft.com/office/drawing/2014/main" id="{B72D7B8F-BE1C-4F51-1BDD-142EE651C834}"/>
              </a:ext>
            </a:extLst>
          </p:cNvPr>
          <p:cNvSpPr>
            <a:spLocks noGrp="1"/>
          </p:cNvSpPr>
          <p:nvPr>
            <p:ph type="sldNum" sz="quarter" idx="12"/>
          </p:nvPr>
        </p:nvSpPr>
        <p:spPr/>
        <p:txBody>
          <a:bodyPr/>
          <a:lstStyle/>
          <a:p>
            <a:fld id="{2B4F6D82-CD72-F34E-B7DE-8B6ACE9B0198}" type="slidenum">
              <a:rPr lang="en-US" smtClean="0"/>
              <a:t>‹#›</a:t>
            </a:fld>
            <a:endParaRPr lang="en-US"/>
          </a:p>
        </p:txBody>
      </p:sp>
    </p:spTree>
    <p:extLst>
      <p:ext uri="{BB962C8B-B14F-4D97-AF65-F5344CB8AC3E}">
        <p14:creationId xmlns:p14="http://schemas.microsoft.com/office/powerpoint/2010/main" val="3931180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48A69-CDB0-87EE-7D04-AF93A8A008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E7902E-8795-E251-1D9D-154235B9BFE4}"/>
              </a:ext>
            </a:extLst>
          </p:cNvPr>
          <p:cNvSpPr>
            <a:spLocks noGrp="1"/>
          </p:cNvSpPr>
          <p:nvPr>
            <p:ph type="dt" sz="half" idx="10"/>
          </p:nvPr>
        </p:nvSpPr>
        <p:spPr/>
        <p:txBody>
          <a:bodyPr/>
          <a:lstStyle/>
          <a:p>
            <a:r>
              <a:rPr lang="en-US"/>
              <a:t>June 3, 2026</a:t>
            </a:r>
          </a:p>
        </p:txBody>
      </p:sp>
      <p:sp>
        <p:nvSpPr>
          <p:cNvPr id="4" name="Footer Placeholder 3">
            <a:extLst>
              <a:ext uri="{FF2B5EF4-FFF2-40B4-BE49-F238E27FC236}">
                <a16:creationId xmlns:a16="http://schemas.microsoft.com/office/drawing/2014/main" id="{414BED07-93E9-1A58-6DCA-14BBF9BA4D97}"/>
              </a:ext>
            </a:extLst>
          </p:cNvPr>
          <p:cNvSpPr>
            <a:spLocks noGrp="1"/>
          </p:cNvSpPr>
          <p:nvPr>
            <p:ph type="ftr" sz="quarter" idx="11"/>
          </p:nvPr>
        </p:nvSpPr>
        <p:spPr/>
        <p:txBody>
          <a:bodyPr/>
          <a:lstStyle/>
          <a:p>
            <a:r>
              <a:rPr lang="en-US"/>
              <a:t>Volume Transformer (Volt)</a:t>
            </a:r>
          </a:p>
        </p:txBody>
      </p:sp>
      <p:sp>
        <p:nvSpPr>
          <p:cNvPr id="5" name="Slide Number Placeholder 4">
            <a:extLst>
              <a:ext uri="{FF2B5EF4-FFF2-40B4-BE49-F238E27FC236}">
                <a16:creationId xmlns:a16="http://schemas.microsoft.com/office/drawing/2014/main" id="{DD8F5FE4-3DD7-6A18-F204-1BA2B309B9EB}"/>
              </a:ext>
            </a:extLst>
          </p:cNvPr>
          <p:cNvSpPr>
            <a:spLocks noGrp="1"/>
          </p:cNvSpPr>
          <p:nvPr>
            <p:ph type="sldNum" sz="quarter" idx="12"/>
          </p:nvPr>
        </p:nvSpPr>
        <p:spPr/>
        <p:txBody>
          <a:bodyPr/>
          <a:lstStyle/>
          <a:p>
            <a:fld id="{2B4F6D82-CD72-F34E-B7DE-8B6ACE9B0198}" type="slidenum">
              <a:rPr lang="en-US" smtClean="0"/>
              <a:t>‹#›</a:t>
            </a:fld>
            <a:endParaRPr lang="en-US"/>
          </a:p>
        </p:txBody>
      </p:sp>
    </p:spTree>
    <p:extLst>
      <p:ext uri="{BB962C8B-B14F-4D97-AF65-F5344CB8AC3E}">
        <p14:creationId xmlns:p14="http://schemas.microsoft.com/office/powerpoint/2010/main" val="954301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8B1DDB-7E6B-5C24-250E-F3869CE4A1BF}"/>
              </a:ext>
            </a:extLst>
          </p:cNvPr>
          <p:cNvSpPr>
            <a:spLocks noGrp="1"/>
          </p:cNvSpPr>
          <p:nvPr>
            <p:ph type="dt" sz="half" idx="10"/>
          </p:nvPr>
        </p:nvSpPr>
        <p:spPr/>
        <p:txBody>
          <a:bodyPr/>
          <a:lstStyle/>
          <a:p>
            <a:r>
              <a:rPr lang="en-US"/>
              <a:t>June 3, 2026</a:t>
            </a:r>
          </a:p>
        </p:txBody>
      </p:sp>
      <p:sp>
        <p:nvSpPr>
          <p:cNvPr id="3" name="Footer Placeholder 2">
            <a:extLst>
              <a:ext uri="{FF2B5EF4-FFF2-40B4-BE49-F238E27FC236}">
                <a16:creationId xmlns:a16="http://schemas.microsoft.com/office/drawing/2014/main" id="{4F655EA8-0143-DFE4-8746-F8208BAD4BA5}"/>
              </a:ext>
            </a:extLst>
          </p:cNvPr>
          <p:cNvSpPr>
            <a:spLocks noGrp="1"/>
          </p:cNvSpPr>
          <p:nvPr>
            <p:ph type="ftr" sz="quarter" idx="11"/>
          </p:nvPr>
        </p:nvSpPr>
        <p:spPr/>
        <p:txBody>
          <a:bodyPr/>
          <a:lstStyle/>
          <a:p>
            <a:r>
              <a:rPr lang="en-US"/>
              <a:t>Volume Transformer (Volt)</a:t>
            </a:r>
          </a:p>
        </p:txBody>
      </p:sp>
      <p:sp>
        <p:nvSpPr>
          <p:cNvPr id="4" name="Slide Number Placeholder 3">
            <a:extLst>
              <a:ext uri="{FF2B5EF4-FFF2-40B4-BE49-F238E27FC236}">
                <a16:creationId xmlns:a16="http://schemas.microsoft.com/office/drawing/2014/main" id="{E5197DCF-1536-6F10-575A-B540C11BE498}"/>
              </a:ext>
            </a:extLst>
          </p:cNvPr>
          <p:cNvSpPr>
            <a:spLocks noGrp="1"/>
          </p:cNvSpPr>
          <p:nvPr>
            <p:ph type="sldNum" sz="quarter" idx="12"/>
          </p:nvPr>
        </p:nvSpPr>
        <p:spPr/>
        <p:txBody>
          <a:bodyPr/>
          <a:lstStyle/>
          <a:p>
            <a:fld id="{2B4F6D82-CD72-F34E-B7DE-8B6ACE9B0198}" type="slidenum">
              <a:rPr lang="en-US" smtClean="0"/>
              <a:t>‹#›</a:t>
            </a:fld>
            <a:endParaRPr lang="en-US"/>
          </a:p>
        </p:txBody>
      </p:sp>
    </p:spTree>
    <p:extLst>
      <p:ext uri="{BB962C8B-B14F-4D97-AF65-F5344CB8AC3E}">
        <p14:creationId xmlns:p14="http://schemas.microsoft.com/office/powerpoint/2010/main" val="2722735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3A905-C167-515A-27E3-5EAA7B90C0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2879B6-3B01-F9E9-887C-483C511326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DBC695-5650-0415-783B-0B5202114D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69755-382A-D6C9-4465-48E19046199C}"/>
              </a:ext>
            </a:extLst>
          </p:cNvPr>
          <p:cNvSpPr>
            <a:spLocks noGrp="1"/>
          </p:cNvSpPr>
          <p:nvPr>
            <p:ph type="dt" sz="half" idx="10"/>
          </p:nvPr>
        </p:nvSpPr>
        <p:spPr/>
        <p:txBody>
          <a:bodyPr/>
          <a:lstStyle/>
          <a:p>
            <a:r>
              <a:rPr lang="en-US"/>
              <a:t>June 3, 2026</a:t>
            </a:r>
          </a:p>
        </p:txBody>
      </p:sp>
      <p:sp>
        <p:nvSpPr>
          <p:cNvPr id="6" name="Footer Placeholder 5">
            <a:extLst>
              <a:ext uri="{FF2B5EF4-FFF2-40B4-BE49-F238E27FC236}">
                <a16:creationId xmlns:a16="http://schemas.microsoft.com/office/drawing/2014/main" id="{1196F6C6-B3DC-4522-BDA5-3ED3FFF68A7E}"/>
              </a:ext>
            </a:extLst>
          </p:cNvPr>
          <p:cNvSpPr>
            <a:spLocks noGrp="1"/>
          </p:cNvSpPr>
          <p:nvPr>
            <p:ph type="ftr" sz="quarter" idx="11"/>
          </p:nvPr>
        </p:nvSpPr>
        <p:spPr/>
        <p:txBody>
          <a:bodyPr/>
          <a:lstStyle/>
          <a:p>
            <a:r>
              <a:rPr lang="en-US"/>
              <a:t>Volume Transformer (Volt)</a:t>
            </a:r>
          </a:p>
        </p:txBody>
      </p:sp>
      <p:sp>
        <p:nvSpPr>
          <p:cNvPr id="7" name="Slide Number Placeholder 6">
            <a:extLst>
              <a:ext uri="{FF2B5EF4-FFF2-40B4-BE49-F238E27FC236}">
                <a16:creationId xmlns:a16="http://schemas.microsoft.com/office/drawing/2014/main" id="{9B339175-0B6B-3FBD-E846-1ECC2781D2D2}"/>
              </a:ext>
            </a:extLst>
          </p:cNvPr>
          <p:cNvSpPr>
            <a:spLocks noGrp="1"/>
          </p:cNvSpPr>
          <p:nvPr>
            <p:ph type="sldNum" sz="quarter" idx="12"/>
          </p:nvPr>
        </p:nvSpPr>
        <p:spPr/>
        <p:txBody>
          <a:bodyPr/>
          <a:lstStyle/>
          <a:p>
            <a:fld id="{2B4F6D82-CD72-F34E-B7DE-8B6ACE9B0198}" type="slidenum">
              <a:rPr lang="en-US" smtClean="0"/>
              <a:t>‹#›</a:t>
            </a:fld>
            <a:endParaRPr lang="en-US"/>
          </a:p>
        </p:txBody>
      </p:sp>
    </p:spTree>
    <p:extLst>
      <p:ext uri="{BB962C8B-B14F-4D97-AF65-F5344CB8AC3E}">
        <p14:creationId xmlns:p14="http://schemas.microsoft.com/office/powerpoint/2010/main" val="589343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C461D-778E-5230-FFE3-EBFD1D695E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260864-1305-E72A-793F-B2D41C375A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DAB214-8125-E8EB-3CDC-F48AF35D9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F61F88-EF4E-1CE5-79B5-0D7792E070AA}"/>
              </a:ext>
            </a:extLst>
          </p:cNvPr>
          <p:cNvSpPr>
            <a:spLocks noGrp="1"/>
          </p:cNvSpPr>
          <p:nvPr>
            <p:ph type="dt" sz="half" idx="10"/>
          </p:nvPr>
        </p:nvSpPr>
        <p:spPr/>
        <p:txBody>
          <a:bodyPr/>
          <a:lstStyle/>
          <a:p>
            <a:r>
              <a:rPr lang="en-US"/>
              <a:t>June 3, 2026</a:t>
            </a:r>
          </a:p>
        </p:txBody>
      </p:sp>
      <p:sp>
        <p:nvSpPr>
          <p:cNvPr id="6" name="Footer Placeholder 5">
            <a:extLst>
              <a:ext uri="{FF2B5EF4-FFF2-40B4-BE49-F238E27FC236}">
                <a16:creationId xmlns:a16="http://schemas.microsoft.com/office/drawing/2014/main" id="{AE8A4BDF-76EF-99E4-9E4F-175A7998311D}"/>
              </a:ext>
            </a:extLst>
          </p:cNvPr>
          <p:cNvSpPr>
            <a:spLocks noGrp="1"/>
          </p:cNvSpPr>
          <p:nvPr>
            <p:ph type="ftr" sz="quarter" idx="11"/>
          </p:nvPr>
        </p:nvSpPr>
        <p:spPr/>
        <p:txBody>
          <a:bodyPr/>
          <a:lstStyle/>
          <a:p>
            <a:r>
              <a:rPr lang="en-US"/>
              <a:t>Volume Transformer (Volt)</a:t>
            </a:r>
          </a:p>
        </p:txBody>
      </p:sp>
      <p:sp>
        <p:nvSpPr>
          <p:cNvPr id="7" name="Slide Number Placeholder 6">
            <a:extLst>
              <a:ext uri="{FF2B5EF4-FFF2-40B4-BE49-F238E27FC236}">
                <a16:creationId xmlns:a16="http://schemas.microsoft.com/office/drawing/2014/main" id="{746FC91E-B11B-F9AE-D365-43AE49CE1245}"/>
              </a:ext>
            </a:extLst>
          </p:cNvPr>
          <p:cNvSpPr>
            <a:spLocks noGrp="1"/>
          </p:cNvSpPr>
          <p:nvPr>
            <p:ph type="sldNum" sz="quarter" idx="12"/>
          </p:nvPr>
        </p:nvSpPr>
        <p:spPr/>
        <p:txBody>
          <a:bodyPr/>
          <a:lstStyle/>
          <a:p>
            <a:fld id="{2B4F6D82-CD72-F34E-B7DE-8B6ACE9B0198}" type="slidenum">
              <a:rPr lang="en-US" smtClean="0"/>
              <a:t>‹#›</a:t>
            </a:fld>
            <a:endParaRPr lang="en-US"/>
          </a:p>
        </p:txBody>
      </p:sp>
    </p:spTree>
    <p:extLst>
      <p:ext uri="{BB962C8B-B14F-4D97-AF65-F5344CB8AC3E}">
        <p14:creationId xmlns:p14="http://schemas.microsoft.com/office/powerpoint/2010/main" val="292222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4F464C-C6F6-8526-6A34-8BB7A6CCC6CE}"/>
              </a:ext>
            </a:extLst>
          </p:cNvPr>
          <p:cNvSpPr>
            <a:spLocks noGrp="1"/>
          </p:cNvSpPr>
          <p:nvPr>
            <p:ph type="title"/>
          </p:nvPr>
        </p:nvSpPr>
        <p:spPr>
          <a:xfrm>
            <a:off x="838200" y="365126"/>
            <a:ext cx="10515600" cy="58193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E35904C-1999-5BB7-5279-E0D09E08AA8F}"/>
              </a:ext>
            </a:extLst>
          </p:cNvPr>
          <p:cNvSpPr>
            <a:spLocks noGrp="1"/>
          </p:cNvSpPr>
          <p:nvPr>
            <p:ph type="body" idx="1"/>
          </p:nvPr>
        </p:nvSpPr>
        <p:spPr>
          <a:xfrm>
            <a:off x="838200" y="11398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293EA-204E-EFB8-92FA-EB6A003DC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June 3, 2026</a:t>
            </a:r>
            <a:endParaRPr lang="en-US" dirty="0"/>
          </a:p>
        </p:txBody>
      </p:sp>
      <p:sp>
        <p:nvSpPr>
          <p:cNvPr id="5" name="Footer Placeholder 4">
            <a:extLst>
              <a:ext uri="{FF2B5EF4-FFF2-40B4-BE49-F238E27FC236}">
                <a16:creationId xmlns:a16="http://schemas.microsoft.com/office/drawing/2014/main" id="{8BBC62D7-8178-1B6C-30E1-50BFA73455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Volume Transformer (Volt)</a:t>
            </a:r>
            <a:endParaRPr lang="en-US" dirty="0"/>
          </a:p>
        </p:txBody>
      </p:sp>
      <p:sp>
        <p:nvSpPr>
          <p:cNvPr id="6" name="Slide Number Placeholder 5">
            <a:extLst>
              <a:ext uri="{FF2B5EF4-FFF2-40B4-BE49-F238E27FC236}">
                <a16:creationId xmlns:a16="http://schemas.microsoft.com/office/drawing/2014/main" id="{770581FF-3143-5292-F99C-242BB52133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4F6D82-CD72-F34E-B7DE-8B6ACE9B0198}" type="slidenum">
              <a:rPr lang="en-US" smtClean="0"/>
              <a:t>‹#›</a:t>
            </a:fld>
            <a:endParaRPr lang="en-US"/>
          </a:p>
        </p:txBody>
      </p:sp>
    </p:spTree>
    <p:extLst>
      <p:ext uri="{BB962C8B-B14F-4D97-AF65-F5344CB8AC3E}">
        <p14:creationId xmlns:p14="http://schemas.microsoft.com/office/powerpoint/2010/main" val="2819143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49"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3.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8.png"/><Relationship Id="rId10" Type="http://schemas.openxmlformats.org/officeDocument/2006/relationships/image" Target="../media/image32.png"/><Relationship Id="rId4" Type="http://schemas.openxmlformats.org/officeDocument/2006/relationships/image" Target="../media/image35.png"/><Relationship Id="rId9" Type="http://schemas.openxmlformats.org/officeDocument/2006/relationships/image" Target="../media/image31.png"/><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10.pn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7.png"/><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8025F-EF12-27BE-6B8B-A7A3732198EF}"/>
            </a:ext>
          </a:extLst>
        </p:cNvPr>
        <p:cNvGrpSpPr/>
        <p:nvPr/>
      </p:nvGrpSpPr>
      <p:grpSpPr>
        <a:xfrm>
          <a:off x="0" y="0"/>
          <a:ext cx="0" cy="0"/>
          <a:chOff x="0" y="0"/>
          <a:chExt cx="0" cy="0"/>
        </a:xfrm>
      </p:grpSpPr>
      <p:sp>
        <p:nvSpPr>
          <p:cNvPr id="32" name="Title 1">
            <a:extLst>
              <a:ext uri="{FF2B5EF4-FFF2-40B4-BE49-F238E27FC236}">
                <a16:creationId xmlns:a16="http://schemas.microsoft.com/office/drawing/2014/main" id="{AF02399A-3F58-8F3B-A5E9-C03F11B4A6A5}"/>
              </a:ext>
            </a:extLst>
          </p:cNvPr>
          <p:cNvSpPr txBox="1">
            <a:spLocks/>
          </p:cNvSpPr>
          <p:nvPr/>
        </p:nvSpPr>
        <p:spPr>
          <a:xfrm>
            <a:off x="0" y="200245"/>
            <a:ext cx="12192000" cy="1155845"/>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8000" kern="1200">
                <a:solidFill>
                  <a:schemeClr val="tx1"/>
                </a:solidFill>
                <a:latin typeface="+mj-lt"/>
                <a:ea typeface="+mj-ea"/>
                <a:cs typeface="+mj-cs"/>
              </a:defRPr>
            </a:lvl1pPr>
          </a:lstStyle>
          <a:p>
            <a:pPr algn="ctr"/>
            <a:r>
              <a:rPr lang="en-GB" sz="3200" b="1" dirty="0">
                <a:latin typeface="Arial" panose="020B0604020202020204" pitchFamily="34" charset="0"/>
                <a:cs typeface="Arial" panose="020B0604020202020204" pitchFamily="34" charset="0"/>
              </a:rPr>
              <a:t>Volume Transformer:</a:t>
            </a:r>
          </a:p>
          <a:p>
            <a:pPr algn="ctr"/>
            <a:r>
              <a:rPr lang="en-GB" sz="3200" b="1" dirty="0">
                <a:latin typeface="Arial" panose="020B0604020202020204" pitchFamily="34" charset="0"/>
                <a:cs typeface="Arial" panose="020B0604020202020204" pitchFamily="34" charset="0"/>
              </a:rPr>
              <a:t>Revisiting Vanilla Transformers for 3D Scene Understanding</a:t>
            </a:r>
          </a:p>
        </p:txBody>
      </p:sp>
      <p:pic>
        <p:nvPicPr>
          <p:cNvPr id="36" name="Picture 35">
            <a:extLst>
              <a:ext uri="{FF2B5EF4-FFF2-40B4-BE49-F238E27FC236}">
                <a16:creationId xmlns:a16="http://schemas.microsoft.com/office/drawing/2014/main" id="{0A73BAE6-B365-1913-7D74-2B6F5BB82126}"/>
              </a:ext>
            </a:extLst>
          </p:cNvPr>
          <p:cNvPicPr>
            <a:picLocks noChangeAspect="1"/>
          </p:cNvPicPr>
          <p:nvPr/>
        </p:nvPicPr>
        <p:blipFill>
          <a:blip r:embed="rId3"/>
          <a:stretch>
            <a:fillRect/>
          </a:stretch>
        </p:blipFill>
        <p:spPr>
          <a:xfrm>
            <a:off x="-98880" y="5943486"/>
            <a:ext cx="3716177" cy="905735"/>
          </a:xfrm>
          <a:prstGeom prst="rect">
            <a:avLst/>
          </a:prstGeom>
        </p:spPr>
      </p:pic>
      <p:sp>
        <p:nvSpPr>
          <p:cNvPr id="8" name="TextBox 7">
            <a:extLst>
              <a:ext uri="{FF2B5EF4-FFF2-40B4-BE49-F238E27FC236}">
                <a16:creationId xmlns:a16="http://schemas.microsoft.com/office/drawing/2014/main" id="{B4B629BD-46F5-910F-1DD7-93608B160ACB}"/>
              </a:ext>
            </a:extLst>
          </p:cNvPr>
          <p:cNvSpPr txBox="1"/>
          <p:nvPr/>
        </p:nvSpPr>
        <p:spPr>
          <a:xfrm>
            <a:off x="9105541" y="4263573"/>
            <a:ext cx="1431822" cy="908864"/>
          </a:xfrm>
          <a:prstGeom prst="ellipse">
            <a:avLst/>
          </a:prstGeom>
          <a:noFill/>
        </p:spPr>
        <p:txBody>
          <a:bodyPr wrap="none" rtlCol="0">
            <a:spAutoFit/>
          </a:bodyPr>
          <a:lstStyle/>
          <a:p>
            <a:pPr algn="ctr" rtl="0"/>
            <a:r>
              <a:rPr lang="en-US" i="0" u="none" strike="noStrike" dirty="0">
                <a:solidFill>
                  <a:srgbClr val="000000"/>
                </a:solidFill>
                <a:effectLst/>
                <a:latin typeface="Arial" panose="020B0604020202020204" pitchFamily="34" charset="0"/>
                <a:cs typeface="Arial" panose="020B0604020202020204" pitchFamily="34" charset="0"/>
              </a:rPr>
              <a:t>Bastian </a:t>
            </a:r>
          </a:p>
          <a:p>
            <a:pPr algn="ctr" rtl="0"/>
            <a:r>
              <a:rPr lang="en-US" i="0" u="none" strike="noStrike" dirty="0">
                <a:solidFill>
                  <a:srgbClr val="000000"/>
                </a:solidFill>
                <a:effectLst/>
                <a:latin typeface="Arial" panose="020B0604020202020204" pitchFamily="34" charset="0"/>
                <a:cs typeface="Arial" panose="020B0604020202020204" pitchFamily="34" charset="0"/>
              </a:rPr>
              <a:t>Leibe</a:t>
            </a:r>
            <a:endParaRPr lang="en-GB" dirty="0">
              <a:latin typeface="Arial" panose="020B0604020202020204" pitchFamily="34" charset="0"/>
              <a:cs typeface="Arial" panose="020B0604020202020204" pitchFamily="34" charset="0"/>
            </a:endParaRPr>
          </a:p>
        </p:txBody>
      </p:sp>
      <p:pic>
        <p:nvPicPr>
          <p:cNvPr id="1032" name="Picture 8" descr="photo">
            <a:extLst>
              <a:ext uri="{FF2B5EF4-FFF2-40B4-BE49-F238E27FC236}">
                <a16:creationId xmlns:a16="http://schemas.microsoft.com/office/drawing/2014/main" id="{04387686-D9AB-F482-49F9-90242C0592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25" b="18525"/>
          <a:stretch/>
        </p:blipFill>
        <p:spPr bwMode="auto">
          <a:xfrm>
            <a:off x="8998492" y="2626554"/>
            <a:ext cx="1645920" cy="1645920"/>
          </a:xfrm>
          <a:prstGeom prst="ellipse">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18C1422-DBB9-C619-8FA4-DD42F03F4554}"/>
              </a:ext>
            </a:extLst>
          </p:cNvPr>
          <p:cNvSpPr txBox="1"/>
          <p:nvPr/>
        </p:nvSpPr>
        <p:spPr>
          <a:xfrm>
            <a:off x="1719618" y="-259307"/>
            <a:ext cx="184731" cy="369332"/>
          </a:xfrm>
          <a:prstGeom prst="rect">
            <a:avLst/>
          </a:prstGeom>
          <a:noFill/>
        </p:spPr>
        <p:txBody>
          <a:bodyPr wrap="none" rtlCol="0">
            <a:spAutoFit/>
          </a:bodyPr>
          <a:lstStyle/>
          <a:p>
            <a:endParaRPr lang="en-GB" dirty="0">
              <a:latin typeface="Arial" panose="020B0604020202020204" pitchFamily="34" charset="0"/>
              <a:cs typeface="Arial" panose="020B0604020202020204" pitchFamily="34" charset="0"/>
            </a:endParaRPr>
          </a:p>
        </p:txBody>
      </p:sp>
      <p:pic>
        <p:nvPicPr>
          <p:cNvPr id="12" name="Picture 6" descr="Dr. Daan de Geus - Computer Vision">
            <a:extLst>
              <a:ext uri="{FF2B5EF4-FFF2-40B4-BE49-F238E27FC236}">
                <a16:creationId xmlns:a16="http://schemas.microsoft.com/office/drawing/2014/main" id="{9F7CF6F9-F026-ACC4-C515-ED006A15B3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16" t="4977" r="8627" b="28356"/>
          <a:stretch/>
        </p:blipFill>
        <p:spPr bwMode="auto">
          <a:xfrm>
            <a:off x="7103242" y="2713899"/>
            <a:ext cx="1645920" cy="1645920"/>
          </a:xfrm>
          <a:prstGeom prst="ellipse">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FD5F1E-2030-AD70-9065-FBBB29734F85}"/>
              </a:ext>
            </a:extLst>
          </p:cNvPr>
          <p:cNvSpPr txBox="1"/>
          <p:nvPr/>
        </p:nvSpPr>
        <p:spPr>
          <a:xfrm>
            <a:off x="7156192" y="4235227"/>
            <a:ext cx="1540020" cy="908864"/>
          </a:xfrm>
          <a:prstGeom prst="ellipse">
            <a:avLst/>
          </a:prstGeom>
          <a:noFill/>
        </p:spPr>
        <p:txBody>
          <a:bodyPr wrap="none" rtlCol="0">
            <a:spAutoFit/>
          </a:bodyPr>
          <a:lstStyle/>
          <a:p>
            <a:pPr algn="ctr" rtl="0"/>
            <a:r>
              <a:rPr lang="en-US" dirty="0" err="1">
                <a:solidFill>
                  <a:srgbClr val="000000"/>
                </a:solidFill>
                <a:latin typeface="Arial" panose="020B0604020202020204" pitchFamily="34" charset="0"/>
                <a:cs typeface="Arial" panose="020B0604020202020204" pitchFamily="34" charset="0"/>
              </a:rPr>
              <a:t>Daan</a:t>
            </a:r>
            <a:r>
              <a:rPr lang="en-US" i="0" u="none" strike="noStrike" dirty="0">
                <a:solidFill>
                  <a:srgbClr val="000000"/>
                </a:solidFill>
                <a:effectLst/>
                <a:latin typeface="Arial" panose="020B0604020202020204" pitchFamily="34" charset="0"/>
                <a:cs typeface="Arial" panose="020B0604020202020204" pitchFamily="34" charset="0"/>
              </a:rPr>
              <a:t> </a:t>
            </a:r>
          </a:p>
          <a:p>
            <a:pPr algn="ctr" rtl="0"/>
            <a:r>
              <a:rPr lang="en-US" i="0" u="none" strike="noStrike" dirty="0">
                <a:solidFill>
                  <a:srgbClr val="000000"/>
                </a:solidFill>
                <a:effectLst/>
                <a:latin typeface="Arial" panose="020B0604020202020204" pitchFamily="34" charset="0"/>
                <a:cs typeface="Arial" panose="020B0604020202020204" pitchFamily="34" charset="0"/>
              </a:rPr>
              <a:t>De </a:t>
            </a:r>
            <a:r>
              <a:rPr lang="en-US" i="0" u="none" strike="noStrike" dirty="0" err="1">
                <a:solidFill>
                  <a:srgbClr val="000000"/>
                </a:solidFill>
                <a:effectLst/>
                <a:latin typeface="Arial" panose="020B0604020202020204" pitchFamily="34" charset="0"/>
                <a:cs typeface="Arial" panose="020B0604020202020204" pitchFamily="34" charset="0"/>
              </a:rPr>
              <a:t>Geus</a:t>
            </a:r>
            <a:endParaRPr lang="en-GB"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C8DD649-46FA-D098-85B2-31B7200FD520}"/>
              </a:ext>
            </a:extLst>
          </p:cNvPr>
          <p:cNvSpPr txBox="1"/>
          <p:nvPr/>
        </p:nvSpPr>
        <p:spPr>
          <a:xfrm>
            <a:off x="9212094" y="-963038"/>
            <a:ext cx="184731" cy="369332"/>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FD55B4B-1B1F-1D20-0F6B-81561C03E577}"/>
              </a:ext>
            </a:extLst>
          </p:cNvPr>
          <p:cNvSpPr txBox="1">
            <a:spLocks/>
          </p:cNvSpPr>
          <p:nvPr/>
        </p:nvSpPr>
        <p:spPr>
          <a:xfrm>
            <a:off x="0" y="1592833"/>
            <a:ext cx="12192000" cy="698300"/>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8000" kern="1200">
                <a:solidFill>
                  <a:schemeClr val="tx1"/>
                </a:solidFill>
                <a:latin typeface="+mj-lt"/>
                <a:ea typeface="+mj-ea"/>
                <a:cs typeface="+mj-cs"/>
              </a:defRPr>
            </a:lvl1pPr>
          </a:lstStyle>
          <a:p>
            <a:pPr algn="ctr"/>
            <a:r>
              <a:rPr lang="en-GB" sz="2400" b="1" dirty="0">
                <a:latin typeface="Arial" panose="020B0604020202020204" pitchFamily="34" charset="0"/>
                <a:cs typeface="Arial" panose="020B0604020202020204" pitchFamily="34" charset="0"/>
              </a:rPr>
              <a:t>SceneFUN3D Functionality Segmentation Challenge Winner</a:t>
            </a:r>
          </a:p>
          <a:p>
            <a:pPr algn="ctr"/>
            <a:r>
              <a:rPr lang="en-GB" sz="2400" b="1" dirty="0" err="1">
                <a:latin typeface="Arial" panose="020B0604020202020204" pitchFamily="34" charset="0"/>
                <a:cs typeface="Arial" panose="020B0604020202020204" pitchFamily="34" charset="0"/>
              </a:rPr>
              <a:t>ScanNet</a:t>
            </a:r>
            <a:r>
              <a:rPr lang="en-GB" sz="2400" b="1" dirty="0">
                <a:latin typeface="Arial" panose="020B0604020202020204" pitchFamily="34" charset="0"/>
                <a:cs typeface="Arial" panose="020B0604020202020204" pitchFamily="34" charset="0"/>
              </a:rPr>
              <a:t>++ Semantic and Instance Segmentation Challenge Winner</a:t>
            </a:r>
          </a:p>
        </p:txBody>
      </p:sp>
      <p:sp>
        <p:nvSpPr>
          <p:cNvPr id="11" name="TextBox 10">
            <a:extLst>
              <a:ext uri="{FF2B5EF4-FFF2-40B4-BE49-F238E27FC236}">
                <a16:creationId xmlns:a16="http://schemas.microsoft.com/office/drawing/2014/main" id="{D59A5EA3-A8A9-938A-4806-7312A2A749C7}"/>
              </a:ext>
            </a:extLst>
          </p:cNvPr>
          <p:cNvSpPr txBox="1"/>
          <p:nvPr/>
        </p:nvSpPr>
        <p:spPr>
          <a:xfrm>
            <a:off x="1447799" y="4275083"/>
            <a:ext cx="1468454" cy="908864"/>
          </a:xfrm>
          <a:prstGeom prst="ellipse">
            <a:avLst/>
          </a:prstGeom>
          <a:noFill/>
        </p:spPr>
        <p:txBody>
          <a:bodyPr wrap="square" rtlCol="0">
            <a:spAutoFit/>
          </a:bodyPr>
          <a:lstStyle/>
          <a:p>
            <a:pPr algn="ctr" rtl="0"/>
            <a:r>
              <a:rPr lang="en-US" i="0" u="none" strike="noStrike" dirty="0">
                <a:solidFill>
                  <a:srgbClr val="000000"/>
                </a:solidFill>
                <a:effectLst/>
                <a:latin typeface="Arial" panose="020B0604020202020204" pitchFamily="34" charset="0"/>
                <a:cs typeface="Arial" panose="020B0604020202020204" pitchFamily="34" charset="0"/>
              </a:rPr>
              <a:t>Kadir </a:t>
            </a:r>
          </a:p>
          <a:p>
            <a:pPr algn="ctr" rtl="0"/>
            <a:r>
              <a:rPr lang="en-US" i="0" u="none" strike="noStrike" dirty="0">
                <a:solidFill>
                  <a:srgbClr val="000000"/>
                </a:solidFill>
                <a:effectLst/>
                <a:latin typeface="Arial" panose="020B0604020202020204" pitchFamily="34" charset="0"/>
                <a:cs typeface="Arial" panose="020B0604020202020204" pitchFamily="34" charset="0"/>
              </a:rPr>
              <a:t>Yilmaz*</a:t>
            </a:r>
            <a:endParaRPr lang="en-GB" dirty="0">
              <a:latin typeface="Arial" panose="020B0604020202020204" pitchFamily="34" charset="0"/>
              <a:cs typeface="Arial" panose="020B0604020202020204" pitchFamily="34" charset="0"/>
            </a:endParaRPr>
          </a:p>
        </p:txBody>
      </p:sp>
      <p:pic>
        <p:nvPicPr>
          <p:cNvPr id="1026" name="Picture 2" descr="photo">
            <a:extLst>
              <a:ext uri="{FF2B5EF4-FFF2-40B4-BE49-F238E27FC236}">
                <a16:creationId xmlns:a16="http://schemas.microsoft.com/office/drawing/2014/main" id="{EE1EB56E-2223-1E4E-793A-AFB167F6114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769" b="7895"/>
          <a:stretch/>
        </p:blipFill>
        <p:spPr bwMode="auto">
          <a:xfrm>
            <a:off x="1432032" y="2713899"/>
            <a:ext cx="1637594" cy="1645920"/>
          </a:xfrm>
          <a:prstGeom prst="ellipse">
            <a:avLst/>
          </a:prstGeom>
          <a:noFill/>
          <a:extLst>
            <a:ext uri="{909E8E84-426E-40DD-AFC4-6F175D3DCCD1}">
              <a14:hiddenFill xmlns:a14="http://schemas.microsoft.com/office/drawing/2010/main">
                <a:solidFill>
                  <a:srgbClr val="FFFFFF"/>
                </a:solidFill>
              </a14:hiddenFill>
            </a:ext>
          </a:extLst>
        </p:spPr>
      </p:pic>
      <p:pic>
        <p:nvPicPr>
          <p:cNvPr id="19" name="Picture 8" descr="CVPR 2026">
            <a:extLst>
              <a:ext uri="{FF2B5EF4-FFF2-40B4-BE49-F238E27FC236}">
                <a16:creationId xmlns:a16="http://schemas.microsoft.com/office/drawing/2014/main" id="{A796ACD6-2F80-421F-C4C9-FED76DA425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08062" y="6015708"/>
            <a:ext cx="3639468" cy="8734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Profile image">
            <a:extLst>
              <a:ext uri="{FF2B5EF4-FFF2-40B4-BE49-F238E27FC236}">
                <a16:creationId xmlns:a16="http://schemas.microsoft.com/office/drawing/2014/main" id="{D5C4597F-20BC-8BA7-5DA6-C394B2F15C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7992" y="2713899"/>
            <a:ext cx="1645920" cy="1645920"/>
          </a:xfrm>
          <a:prstGeom prst="ellipse">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FF6AE99-7BB3-0310-9C64-FF9C5AFD0977}"/>
              </a:ext>
            </a:extLst>
          </p:cNvPr>
          <p:cNvSpPr txBox="1"/>
          <p:nvPr/>
        </p:nvSpPr>
        <p:spPr>
          <a:xfrm>
            <a:off x="5227437" y="4275083"/>
            <a:ext cx="1468454" cy="908864"/>
          </a:xfrm>
          <a:prstGeom prst="ellipse">
            <a:avLst/>
          </a:prstGeom>
          <a:noFill/>
        </p:spPr>
        <p:txBody>
          <a:bodyPr wrap="square" rtlCol="0">
            <a:spAutoFit/>
          </a:bodyPr>
          <a:lstStyle/>
          <a:p>
            <a:pPr algn="ctr" rtl="0"/>
            <a:r>
              <a:rPr lang="en-US" i="0" u="none" strike="noStrike" dirty="0">
                <a:solidFill>
                  <a:srgbClr val="000000"/>
                </a:solidFill>
                <a:effectLst/>
                <a:latin typeface="Arial" panose="020B0604020202020204" pitchFamily="34" charset="0"/>
                <a:cs typeface="Arial" panose="020B0604020202020204" pitchFamily="34" charset="0"/>
              </a:rPr>
              <a:t>Tristan </a:t>
            </a:r>
          </a:p>
          <a:p>
            <a:pPr algn="ctr" rtl="0"/>
            <a:r>
              <a:rPr lang="en-US" i="0" u="none" strike="noStrike" dirty="0" err="1">
                <a:solidFill>
                  <a:srgbClr val="000000"/>
                </a:solidFill>
                <a:effectLst/>
                <a:latin typeface="Arial" panose="020B0604020202020204" pitchFamily="34" charset="0"/>
                <a:cs typeface="Arial" panose="020B0604020202020204" pitchFamily="34" charset="0"/>
              </a:rPr>
              <a:t>Höfer</a:t>
            </a:r>
            <a:endParaRPr lang="en-GB"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DB97E168-CD6F-0A6C-EC1F-543A4ECD8724}"/>
              </a:ext>
            </a:extLst>
          </p:cNvPr>
          <p:cNvSpPr txBox="1"/>
          <p:nvPr/>
        </p:nvSpPr>
        <p:spPr>
          <a:xfrm>
            <a:off x="902525" y="5225143"/>
            <a:ext cx="184731" cy="369332"/>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31B7EA2-21B6-9BE8-4E65-2DB5CC297393}"/>
              </a:ext>
            </a:extLst>
          </p:cNvPr>
          <p:cNvSpPr txBox="1"/>
          <p:nvPr/>
        </p:nvSpPr>
        <p:spPr>
          <a:xfrm>
            <a:off x="0" y="5265960"/>
            <a:ext cx="12192000" cy="369332"/>
          </a:xfrm>
          <a:prstGeom prst="rect">
            <a:avLst/>
          </a:prstGeom>
          <a:noFill/>
        </p:spPr>
        <p:txBody>
          <a:bodyPr wrap="square" rtlCol="0">
            <a:spAutoFit/>
          </a:bodyPr>
          <a:lstStyle/>
          <a:p>
            <a:pPr algn="ctr"/>
            <a:r>
              <a:rPr lang="en-US" dirty="0"/>
              <a:t>* Equal Contribution</a:t>
            </a:r>
          </a:p>
        </p:txBody>
      </p:sp>
      <p:pic>
        <p:nvPicPr>
          <p:cNvPr id="5" name="Picture 4">
            <a:extLst>
              <a:ext uri="{FF2B5EF4-FFF2-40B4-BE49-F238E27FC236}">
                <a16:creationId xmlns:a16="http://schemas.microsoft.com/office/drawing/2014/main" id="{8D1A9405-6297-D253-2A24-28094712053F}"/>
              </a:ext>
            </a:extLst>
          </p:cNvPr>
          <p:cNvPicPr>
            <a:picLocks noChangeAspect="1"/>
          </p:cNvPicPr>
          <p:nvPr/>
        </p:nvPicPr>
        <p:blipFill rotWithShape="1">
          <a:blip r:embed="rId9"/>
          <a:srcRect l="18559" t="20838" r="19623" b="13698"/>
          <a:stretch>
            <a:fillRect/>
          </a:stretch>
        </p:blipFill>
        <p:spPr>
          <a:xfrm>
            <a:off x="3318956" y="2720077"/>
            <a:ext cx="1639706" cy="1645920"/>
          </a:xfrm>
          <a:prstGeom prst="ellipse">
            <a:avLst/>
          </a:prstGeom>
        </p:spPr>
      </p:pic>
      <p:sp>
        <p:nvSpPr>
          <p:cNvPr id="6" name="TextBox 5">
            <a:extLst>
              <a:ext uri="{FF2B5EF4-FFF2-40B4-BE49-F238E27FC236}">
                <a16:creationId xmlns:a16="http://schemas.microsoft.com/office/drawing/2014/main" id="{84E94DFC-A465-5104-8537-9CA73CC3926C}"/>
              </a:ext>
            </a:extLst>
          </p:cNvPr>
          <p:cNvSpPr txBox="1"/>
          <p:nvPr/>
        </p:nvSpPr>
        <p:spPr>
          <a:xfrm>
            <a:off x="3404582" y="4235227"/>
            <a:ext cx="1468454" cy="908864"/>
          </a:xfrm>
          <a:prstGeom prst="ellipse">
            <a:avLst/>
          </a:prstGeom>
          <a:noFill/>
        </p:spPr>
        <p:txBody>
          <a:bodyPr wrap="square" rtlCol="0">
            <a:spAutoFit/>
          </a:bodyPr>
          <a:lstStyle/>
          <a:p>
            <a:pPr algn="ctr" rtl="0"/>
            <a:r>
              <a:rPr lang="en-US" i="0" u="none" strike="noStrike" dirty="0">
                <a:solidFill>
                  <a:srgbClr val="000000"/>
                </a:solidFill>
                <a:effectLst/>
                <a:latin typeface="Arial" panose="020B0604020202020204" pitchFamily="34" charset="0"/>
                <a:cs typeface="Arial" panose="020B0604020202020204" pitchFamily="34" charset="0"/>
              </a:rPr>
              <a:t>Adrian</a:t>
            </a:r>
          </a:p>
          <a:p>
            <a:pPr algn="ctr" rtl="0"/>
            <a:r>
              <a:rPr lang="en-US" dirty="0">
                <a:solidFill>
                  <a:srgbClr val="000000"/>
                </a:solidFill>
                <a:latin typeface="Arial" panose="020B0604020202020204" pitchFamily="34" charset="0"/>
                <a:cs typeface="Arial" panose="020B0604020202020204" pitchFamily="34" charset="0"/>
              </a:rPr>
              <a:t>Kruse*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736657"/>
      </p:ext>
    </p:extLst>
  </p:cSld>
  <p:clrMapOvr>
    <a:masterClrMapping/>
  </p:clrMapOvr>
  <mc:AlternateContent xmlns:mc="http://schemas.openxmlformats.org/markup-compatibility/2006" xmlns:p14="http://schemas.microsoft.com/office/powerpoint/2010/main">
    <mc:Choice Requires="p14">
      <p:transition spd="slow" p14:dur="2000" advTm="1058"/>
    </mc:Choice>
    <mc:Fallback xmlns="">
      <p:transition spd="slow" advTm="105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9B6FE-BCBC-69FE-7B04-AD089F8741B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70039E0-A13E-3FE4-E1DC-FF14C0B41BB7}"/>
              </a:ext>
            </a:extLst>
          </p:cNvPr>
          <p:cNvSpPr>
            <a:spLocks noGrp="1"/>
          </p:cNvSpPr>
          <p:nvPr>
            <p:ph type="title"/>
          </p:nvPr>
        </p:nvSpPr>
        <p:spPr>
          <a:xfrm>
            <a:off x="837433" y="185122"/>
            <a:ext cx="10515600" cy="581932"/>
          </a:xfrm>
        </p:spPr>
        <p:txBody>
          <a:bodyPr>
            <a:normAutofit/>
          </a:bodyPr>
          <a:lstStyle/>
          <a:p>
            <a:r>
              <a:rPr lang="en-US" dirty="0"/>
              <a:t>Bridging the Gap: Volume Transformer (Volt)</a:t>
            </a:r>
          </a:p>
        </p:txBody>
      </p:sp>
      <p:sp>
        <p:nvSpPr>
          <p:cNvPr id="2" name="Date Placeholder 1">
            <a:extLst>
              <a:ext uri="{FF2B5EF4-FFF2-40B4-BE49-F238E27FC236}">
                <a16:creationId xmlns:a16="http://schemas.microsoft.com/office/drawing/2014/main" id="{DDC5E722-C256-8541-2D90-52BC7FE7448A}"/>
              </a:ext>
            </a:extLst>
          </p:cNvPr>
          <p:cNvSpPr>
            <a:spLocks noGrp="1"/>
          </p:cNvSpPr>
          <p:nvPr>
            <p:ph type="dt" sz="half" idx="10"/>
          </p:nvPr>
        </p:nvSpPr>
        <p:spPr/>
        <p:txBody>
          <a:bodyPr/>
          <a:lstStyle/>
          <a:p>
            <a:r>
              <a:rPr lang="en-US" dirty="0"/>
              <a:t>June 3, 2026</a:t>
            </a:r>
          </a:p>
        </p:txBody>
      </p:sp>
      <p:sp>
        <p:nvSpPr>
          <p:cNvPr id="3" name="Footer Placeholder 2">
            <a:extLst>
              <a:ext uri="{FF2B5EF4-FFF2-40B4-BE49-F238E27FC236}">
                <a16:creationId xmlns:a16="http://schemas.microsoft.com/office/drawing/2014/main" id="{E7E95745-D0F2-E150-D427-D7EAC2F8912D}"/>
              </a:ext>
            </a:extLst>
          </p:cNvPr>
          <p:cNvSpPr>
            <a:spLocks noGrp="1"/>
          </p:cNvSpPr>
          <p:nvPr>
            <p:ph type="ftr" sz="quarter" idx="11"/>
          </p:nvPr>
        </p:nvSpPr>
        <p:spPr/>
        <p:txBody>
          <a:bodyPr/>
          <a:lstStyle/>
          <a:p>
            <a:r>
              <a:rPr lang="en-US"/>
              <a:t>Volume Transformer (Volt)</a:t>
            </a:r>
          </a:p>
        </p:txBody>
      </p:sp>
      <p:sp>
        <p:nvSpPr>
          <p:cNvPr id="5" name="Slide Number Placeholder 4">
            <a:extLst>
              <a:ext uri="{FF2B5EF4-FFF2-40B4-BE49-F238E27FC236}">
                <a16:creationId xmlns:a16="http://schemas.microsoft.com/office/drawing/2014/main" id="{98DCB868-9881-8226-A38E-F3005F57E986}"/>
              </a:ext>
            </a:extLst>
          </p:cNvPr>
          <p:cNvSpPr>
            <a:spLocks noGrp="1"/>
          </p:cNvSpPr>
          <p:nvPr>
            <p:ph type="sldNum" sz="quarter" idx="12"/>
          </p:nvPr>
        </p:nvSpPr>
        <p:spPr/>
        <p:txBody>
          <a:bodyPr/>
          <a:lstStyle/>
          <a:p>
            <a:fld id="{2B4F6D82-CD72-F34E-B7DE-8B6ACE9B0198}" type="slidenum">
              <a:rPr lang="en-US" smtClean="0"/>
              <a:t>10</a:t>
            </a:fld>
            <a:endParaRPr lang="en-US"/>
          </a:p>
        </p:txBody>
      </p:sp>
      <p:pic>
        <p:nvPicPr>
          <p:cNvPr id="11" name="rgb.png" descr="rgb.png">
            <a:extLst>
              <a:ext uri="{FF2B5EF4-FFF2-40B4-BE49-F238E27FC236}">
                <a16:creationId xmlns:a16="http://schemas.microsoft.com/office/drawing/2014/main" id="{2DB885B3-CD83-5677-09A4-C46D36F45D57}"/>
              </a:ext>
            </a:extLst>
          </p:cNvPr>
          <p:cNvPicPr>
            <a:picLocks noChangeAspect="1"/>
          </p:cNvPicPr>
          <p:nvPr/>
        </p:nvPicPr>
        <p:blipFill>
          <a:blip r:embed="rId3"/>
          <a:stretch>
            <a:fillRect/>
          </a:stretch>
        </p:blipFill>
        <p:spPr>
          <a:xfrm>
            <a:off x="1938127" y="1327915"/>
            <a:ext cx="3623898" cy="1899302"/>
          </a:xfrm>
          <a:prstGeom prst="rect">
            <a:avLst/>
          </a:prstGeom>
          <a:ln w="3175">
            <a:miter lim="400000"/>
          </a:ln>
        </p:spPr>
      </p:pic>
      <p:sp>
        <p:nvSpPr>
          <p:cNvPr id="29" name="Patchified Input Point Cloud">
            <a:extLst>
              <a:ext uri="{FF2B5EF4-FFF2-40B4-BE49-F238E27FC236}">
                <a16:creationId xmlns:a16="http://schemas.microsoft.com/office/drawing/2014/main" id="{B95C536A-C6F6-80FE-49BD-F19CD8AAD7EA}"/>
              </a:ext>
            </a:extLst>
          </p:cNvPr>
          <p:cNvSpPr txBox="1"/>
          <p:nvPr/>
        </p:nvSpPr>
        <p:spPr>
          <a:xfrm>
            <a:off x="2280458" y="1021161"/>
            <a:ext cx="2939236"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lgn="ctr">
              <a:defRPr sz="900">
                <a:latin typeface="Arial"/>
                <a:ea typeface="Arial"/>
                <a:cs typeface="Arial"/>
                <a:sym typeface="Arial"/>
              </a:defRPr>
            </a:lvl1pPr>
          </a:lstStyle>
          <a:p>
            <a:r>
              <a:rPr sz="1200" dirty="0" err="1">
                <a:latin typeface="Arial" panose="020B0604020202020204" pitchFamily="34" charset="0"/>
                <a:cs typeface="Arial" panose="020B0604020202020204" pitchFamily="34" charset="0"/>
              </a:rPr>
              <a:t>Patchified</a:t>
            </a:r>
            <a:r>
              <a:rPr sz="1200" dirty="0">
                <a:latin typeface="Arial" panose="020B0604020202020204" pitchFamily="34" charset="0"/>
                <a:cs typeface="Arial" panose="020B0604020202020204" pitchFamily="34" charset="0"/>
              </a:rPr>
              <a:t> Input Point Cloud </a:t>
            </a:r>
          </a:p>
        </p:txBody>
      </p:sp>
      <p:sp>
        <p:nvSpPr>
          <p:cNvPr id="36" name="Circle">
            <a:extLst>
              <a:ext uri="{FF2B5EF4-FFF2-40B4-BE49-F238E27FC236}">
                <a16:creationId xmlns:a16="http://schemas.microsoft.com/office/drawing/2014/main" id="{85660D76-360E-E343-A566-32BB3D5EEA16}"/>
              </a:ext>
            </a:extLst>
          </p:cNvPr>
          <p:cNvSpPr/>
          <p:nvPr/>
        </p:nvSpPr>
        <p:spPr>
          <a:xfrm>
            <a:off x="3115232" y="2065093"/>
            <a:ext cx="401669" cy="399947"/>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7" name="Circle">
            <a:extLst>
              <a:ext uri="{FF2B5EF4-FFF2-40B4-BE49-F238E27FC236}">
                <a16:creationId xmlns:a16="http://schemas.microsoft.com/office/drawing/2014/main" id="{A4C5306E-5AEA-FF83-A107-83D39F184BA0}"/>
              </a:ext>
            </a:extLst>
          </p:cNvPr>
          <p:cNvSpPr/>
          <p:nvPr/>
        </p:nvSpPr>
        <p:spPr>
          <a:xfrm>
            <a:off x="4294609" y="1837711"/>
            <a:ext cx="260513" cy="259396"/>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8" name="Circle">
            <a:extLst>
              <a:ext uri="{FF2B5EF4-FFF2-40B4-BE49-F238E27FC236}">
                <a16:creationId xmlns:a16="http://schemas.microsoft.com/office/drawing/2014/main" id="{81C0B879-EC88-6CD2-1D97-E69740A68E15}"/>
              </a:ext>
            </a:extLst>
          </p:cNvPr>
          <p:cNvSpPr/>
          <p:nvPr/>
        </p:nvSpPr>
        <p:spPr>
          <a:xfrm>
            <a:off x="3185243" y="2626715"/>
            <a:ext cx="349587" cy="348089"/>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9" name="Circle">
            <a:extLst>
              <a:ext uri="{FF2B5EF4-FFF2-40B4-BE49-F238E27FC236}">
                <a16:creationId xmlns:a16="http://schemas.microsoft.com/office/drawing/2014/main" id="{F05EE8D0-14BB-E1BB-03D1-9F659967F54B}"/>
              </a:ext>
            </a:extLst>
          </p:cNvPr>
          <p:cNvSpPr/>
          <p:nvPr/>
        </p:nvSpPr>
        <p:spPr>
          <a:xfrm>
            <a:off x="2358018" y="2438515"/>
            <a:ext cx="513154" cy="510958"/>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a:solidFill>
                <a:srgbClr val="FF0000"/>
              </a:solidFill>
              <a:latin typeface="Arial" panose="020B0604020202020204" pitchFamily="34" charset="0"/>
              <a:cs typeface="Arial" panose="020B0604020202020204" pitchFamily="34" charset="0"/>
            </a:endParaRPr>
          </a:p>
        </p:txBody>
      </p:sp>
      <p:sp>
        <p:nvSpPr>
          <p:cNvPr id="65" name="Line">
            <a:extLst>
              <a:ext uri="{FF2B5EF4-FFF2-40B4-BE49-F238E27FC236}">
                <a16:creationId xmlns:a16="http://schemas.microsoft.com/office/drawing/2014/main" id="{09D33C20-C42D-C781-FA18-436166630106}"/>
              </a:ext>
            </a:extLst>
          </p:cNvPr>
          <p:cNvSpPr/>
          <p:nvPr/>
        </p:nvSpPr>
        <p:spPr>
          <a:xfrm>
            <a:off x="5580240" y="1666394"/>
            <a:ext cx="281420" cy="1"/>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13" name="Line">
            <a:extLst>
              <a:ext uri="{FF2B5EF4-FFF2-40B4-BE49-F238E27FC236}">
                <a16:creationId xmlns:a16="http://schemas.microsoft.com/office/drawing/2014/main" id="{F59B1CE2-1D4B-15DD-F017-560FE71D71D7}"/>
              </a:ext>
            </a:extLst>
          </p:cNvPr>
          <p:cNvSpPr/>
          <p:nvPr/>
        </p:nvSpPr>
        <p:spPr>
          <a:xfrm flipH="1">
            <a:off x="8795875" y="1973597"/>
            <a:ext cx="2" cy="1666190"/>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17" name="Line">
            <a:extLst>
              <a:ext uri="{FF2B5EF4-FFF2-40B4-BE49-F238E27FC236}">
                <a16:creationId xmlns:a16="http://schemas.microsoft.com/office/drawing/2014/main" id="{0054B42A-2648-3B3F-BBFF-C5D7DB878F2C}"/>
              </a:ext>
            </a:extLst>
          </p:cNvPr>
          <p:cNvSpPr/>
          <p:nvPr/>
        </p:nvSpPr>
        <p:spPr>
          <a:xfrm flipH="1">
            <a:off x="9833982" y="1973597"/>
            <a:ext cx="1342" cy="1666190"/>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18" name="Line">
            <a:extLst>
              <a:ext uri="{FF2B5EF4-FFF2-40B4-BE49-F238E27FC236}">
                <a16:creationId xmlns:a16="http://schemas.microsoft.com/office/drawing/2014/main" id="{542219A2-1E62-D510-5427-B16E39BF2C93}"/>
              </a:ext>
            </a:extLst>
          </p:cNvPr>
          <p:cNvSpPr/>
          <p:nvPr/>
        </p:nvSpPr>
        <p:spPr>
          <a:xfrm flipH="1">
            <a:off x="6678112" y="1956175"/>
            <a:ext cx="1061" cy="1751082"/>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23" name="Input Patches">
            <a:extLst>
              <a:ext uri="{FF2B5EF4-FFF2-40B4-BE49-F238E27FC236}">
                <a16:creationId xmlns:a16="http://schemas.microsoft.com/office/drawing/2014/main" id="{F54754B8-430D-540A-D039-952B4A0C54CA}"/>
              </a:ext>
            </a:extLst>
          </p:cNvPr>
          <p:cNvSpPr txBox="1"/>
          <p:nvPr/>
        </p:nvSpPr>
        <p:spPr>
          <a:xfrm rot="16200000">
            <a:off x="5851824" y="1465696"/>
            <a:ext cx="667320" cy="40112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742" tIns="15742" rIns="15742" bIns="15742" anchor="ctr">
            <a:spAutoFit/>
          </a:bodyPr>
          <a:lstStyle>
            <a:lvl1pPr algn="ctr">
              <a:defRPr sz="900">
                <a:latin typeface="Arial"/>
                <a:ea typeface="Arial"/>
                <a:cs typeface="Arial"/>
                <a:sym typeface="Arial"/>
              </a:defRPr>
            </a:lvl1pPr>
          </a:lstStyle>
          <a:p>
            <a:r>
              <a:rPr sz="1200" dirty="0">
                <a:latin typeface="Arial" panose="020B0604020202020204" pitchFamily="34" charset="0"/>
                <a:cs typeface="Arial" panose="020B0604020202020204" pitchFamily="34" charset="0"/>
              </a:rPr>
              <a:t>Input Patches</a:t>
            </a:r>
          </a:p>
        </p:txBody>
      </p:sp>
      <p:sp>
        <p:nvSpPr>
          <p:cNvPr id="24" name="Line">
            <a:extLst>
              <a:ext uri="{FF2B5EF4-FFF2-40B4-BE49-F238E27FC236}">
                <a16:creationId xmlns:a16="http://schemas.microsoft.com/office/drawing/2014/main" id="{C2F11FC5-6240-B135-44EB-A2C76C549679}"/>
              </a:ext>
            </a:extLst>
          </p:cNvPr>
          <p:cNvSpPr/>
          <p:nvPr/>
        </p:nvSpPr>
        <p:spPr>
          <a:xfrm>
            <a:off x="7754948" y="1973595"/>
            <a:ext cx="1474" cy="1666191"/>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27" name="Transformer Encoder">
            <a:extLst>
              <a:ext uri="{FF2B5EF4-FFF2-40B4-BE49-F238E27FC236}">
                <a16:creationId xmlns:a16="http://schemas.microsoft.com/office/drawing/2014/main" id="{C500D722-4E8F-CE33-568F-7764EBB46D5A}"/>
              </a:ext>
            </a:extLst>
          </p:cNvPr>
          <p:cNvSpPr/>
          <p:nvPr/>
        </p:nvSpPr>
        <p:spPr>
          <a:xfrm>
            <a:off x="6048462" y="2704580"/>
            <a:ext cx="4114803" cy="728874"/>
          </a:xfrm>
          <a:prstGeom prst="roundRect">
            <a:avLst>
              <a:gd name="adj" fmla="val 8433"/>
            </a:avLst>
          </a:prstGeom>
          <a:solidFill>
            <a:srgbClr val="EEDBA5"/>
          </a:solidFill>
          <a:ln>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900">
                <a:latin typeface="Arial"/>
                <a:ea typeface="Arial"/>
                <a:cs typeface="Arial"/>
                <a:sym typeface="Arial"/>
              </a:defRPr>
            </a:lvl1pPr>
          </a:lstStyle>
          <a:p>
            <a:r>
              <a:rPr sz="1200" dirty="0">
                <a:latin typeface="Arial" panose="020B0604020202020204" pitchFamily="34" charset="0"/>
                <a:cs typeface="Arial" panose="020B0604020202020204" pitchFamily="34" charset="0"/>
              </a:rPr>
              <a:t>Transformer Encoder </a:t>
            </a:r>
          </a:p>
        </p:txBody>
      </p:sp>
      <p:sp>
        <p:nvSpPr>
          <p:cNvPr id="28" name="Linear Tokenizer">
            <a:extLst>
              <a:ext uri="{FF2B5EF4-FFF2-40B4-BE49-F238E27FC236}">
                <a16:creationId xmlns:a16="http://schemas.microsoft.com/office/drawing/2014/main" id="{C4751788-9F6B-BA00-C86A-7285EBD7BA1A}"/>
              </a:ext>
            </a:extLst>
          </p:cNvPr>
          <p:cNvSpPr/>
          <p:nvPr/>
        </p:nvSpPr>
        <p:spPr>
          <a:xfrm>
            <a:off x="6048462" y="2052394"/>
            <a:ext cx="4114803" cy="299309"/>
          </a:xfrm>
          <a:prstGeom prst="roundRect">
            <a:avLst>
              <a:gd name="adj" fmla="val 13032"/>
            </a:avLst>
          </a:prstGeom>
          <a:solidFill>
            <a:srgbClr val="B0C6FA"/>
          </a:solidFill>
          <a:ln>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900">
                <a:latin typeface="Arial"/>
                <a:ea typeface="Arial"/>
                <a:cs typeface="Arial"/>
                <a:sym typeface="Arial"/>
              </a:defRPr>
            </a:lvl1pPr>
          </a:lstStyle>
          <a:p>
            <a:r>
              <a:rPr sz="1200">
                <a:latin typeface="Arial" panose="020B0604020202020204" pitchFamily="34" charset="0"/>
                <a:cs typeface="Arial" panose="020B0604020202020204" pitchFamily="34" charset="0"/>
              </a:rPr>
              <a:t>Linear Tokenizer</a:t>
            </a:r>
          </a:p>
        </p:txBody>
      </p:sp>
      <p:sp>
        <p:nvSpPr>
          <p:cNvPr id="31" name="⚡️">
            <a:extLst>
              <a:ext uri="{FF2B5EF4-FFF2-40B4-BE49-F238E27FC236}">
                <a16:creationId xmlns:a16="http://schemas.microsoft.com/office/drawing/2014/main" id="{2AD6ACE6-8545-E331-22FE-016999B51FD1}"/>
              </a:ext>
            </a:extLst>
          </p:cNvPr>
          <p:cNvSpPr txBox="1"/>
          <p:nvPr/>
        </p:nvSpPr>
        <p:spPr>
          <a:xfrm rot="10800000">
            <a:off x="8231363" y="1094991"/>
            <a:ext cx="379236"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defRPr sz="1100"/>
            </a:lvl1pPr>
          </a:lstStyle>
          <a:p>
            <a:endParaRPr sz="1200" dirty="0">
              <a:latin typeface="Arial" panose="020B0604020202020204" pitchFamily="34" charset="0"/>
              <a:cs typeface="Arial" panose="020B0604020202020204" pitchFamily="34" charset="0"/>
            </a:endParaRPr>
          </a:p>
        </p:txBody>
      </p:sp>
      <p:sp>
        <p:nvSpPr>
          <p:cNvPr id="33" name="Line">
            <a:extLst>
              <a:ext uri="{FF2B5EF4-FFF2-40B4-BE49-F238E27FC236}">
                <a16:creationId xmlns:a16="http://schemas.microsoft.com/office/drawing/2014/main" id="{6EE15528-3D0C-AAAC-0460-2D139B1828C5}"/>
              </a:ext>
            </a:extLst>
          </p:cNvPr>
          <p:cNvSpPr/>
          <p:nvPr/>
        </p:nvSpPr>
        <p:spPr>
          <a:xfrm>
            <a:off x="8105741" y="1703262"/>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40" name="Shape">
            <a:extLst>
              <a:ext uri="{FF2B5EF4-FFF2-40B4-BE49-F238E27FC236}">
                <a16:creationId xmlns:a16="http://schemas.microsoft.com/office/drawing/2014/main" id="{0B84D84B-A38F-2E85-378D-8EA47E2C5322}"/>
              </a:ext>
            </a:extLst>
          </p:cNvPr>
          <p:cNvSpPr/>
          <p:nvPr/>
        </p:nvSpPr>
        <p:spPr>
          <a:xfrm>
            <a:off x="6746180" y="2430778"/>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673E3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1" name="Shape">
            <a:extLst>
              <a:ext uri="{FF2B5EF4-FFF2-40B4-BE49-F238E27FC236}">
                <a16:creationId xmlns:a16="http://schemas.microsoft.com/office/drawing/2014/main" id="{FB4E6B7D-2132-CF89-FAB5-805CA9CD17DA}"/>
              </a:ext>
            </a:extLst>
          </p:cNvPr>
          <p:cNvSpPr/>
          <p:nvPr/>
        </p:nvSpPr>
        <p:spPr>
          <a:xfrm>
            <a:off x="6570720" y="2500633"/>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804D3F"/>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2" name="Shape">
            <a:extLst>
              <a:ext uri="{FF2B5EF4-FFF2-40B4-BE49-F238E27FC236}">
                <a16:creationId xmlns:a16="http://schemas.microsoft.com/office/drawing/2014/main" id="{041E44CF-6D52-7204-FC92-F5F9E49E6BD7}"/>
              </a:ext>
            </a:extLst>
          </p:cNvPr>
          <p:cNvSpPr/>
          <p:nvPr/>
        </p:nvSpPr>
        <p:spPr>
          <a:xfrm rot="16200000" flipH="1">
            <a:off x="6634050" y="2366065"/>
            <a:ext cx="67469"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804D3F"/>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3" name="Shape">
            <a:extLst>
              <a:ext uri="{FF2B5EF4-FFF2-40B4-BE49-F238E27FC236}">
                <a16:creationId xmlns:a16="http://schemas.microsoft.com/office/drawing/2014/main" id="{47532709-B911-6F57-02C7-485F346F7F88}"/>
              </a:ext>
            </a:extLst>
          </p:cNvPr>
          <p:cNvSpPr/>
          <p:nvPr/>
        </p:nvSpPr>
        <p:spPr>
          <a:xfrm>
            <a:off x="7832763" y="2430778"/>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383A3C"/>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4" name="Shape">
            <a:extLst>
              <a:ext uri="{FF2B5EF4-FFF2-40B4-BE49-F238E27FC236}">
                <a16:creationId xmlns:a16="http://schemas.microsoft.com/office/drawing/2014/main" id="{C8BBFFE0-4A85-F430-7F8D-885E8B6535DF}"/>
              </a:ext>
            </a:extLst>
          </p:cNvPr>
          <p:cNvSpPr/>
          <p:nvPr/>
        </p:nvSpPr>
        <p:spPr>
          <a:xfrm>
            <a:off x="7655736" y="2500633"/>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4E505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5" name="Shape">
            <a:extLst>
              <a:ext uri="{FF2B5EF4-FFF2-40B4-BE49-F238E27FC236}">
                <a16:creationId xmlns:a16="http://schemas.microsoft.com/office/drawing/2014/main" id="{22C68130-154D-325A-362D-F064C0C1C4D5}"/>
              </a:ext>
            </a:extLst>
          </p:cNvPr>
          <p:cNvSpPr/>
          <p:nvPr/>
        </p:nvSpPr>
        <p:spPr>
          <a:xfrm rot="16200000" flipH="1">
            <a:off x="7719068" y="2366065"/>
            <a:ext cx="67468"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4E505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6" name="Shape">
            <a:extLst>
              <a:ext uri="{FF2B5EF4-FFF2-40B4-BE49-F238E27FC236}">
                <a16:creationId xmlns:a16="http://schemas.microsoft.com/office/drawing/2014/main" id="{E6897F3E-269E-80C1-8E69-E13E3B5975C6}"/>
              </a:ext>
            </a:extLst>
          </p:cNvPr>
          <p:cNvSpPr/>
          <p:nvPr/>
        </p:nvSpPr>
        <p:spPr>
          <a:xfrm>
            <a:off x="6746180" y="349372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53792C"/>
              </a:gs>
              <a:gs pos="100000">
                <a:srgbClr val="94B856"/>
              </a:gs>
            </a:gsLst>
            <a:lin ang="5400000"/>
          </a:gradFill>
          <a:ln w="3175">
            <a:miter lim="400000"/>
          </a:ln>
        </p:spPr>
        <p:txBody>
          <a:bodyPr lIns="0" tIns="0" rIns="0" bIns="0" anchor="ctr"/>
          <a:lstStyle/>
          <a:p>
            <a:pPr algn="ctr">
              <a:spcBef>
                <a:spcPts val="0"/>
              </a:spcBef>
              <a:defRPr sz="2400">
                <a:solidFill>
                  <a:srgbClr val="82C346"/>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7" name="Shape">
            <a:extLst>
              <a:ext uri="{FF2B5EF4-FFF2-40B4-BE49-F238E27FC236}">
                <a16:creationId xmlns:a16="http://schemas.microsoft.com/office/drawing/2014/main" id="{584A5DB4-AE7E-A487-7336-0B6CF30238F2}"/>
              </a:ext>
            </a:extLst>
          </p:cNvPr>
          <p:cNvSpPr/>
          <p:nvPr/>
        </p:nvSpPr>
        <p:spPr>
          <a:xfrm>
            <a:off x="6570720" y="3563580"/>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53792C"/>
              </a:gs>
              <a:gs pos="100000">
                <a:srgbClr val="94B856"/>
              </a:gs>
            </a:gsLst>
            <a:lin ang="5400000"/>
          </a:gradFill>
          <a:ln w="3175">
            <a:miter lim="400000"/>
          </a:ln>
        </p:spPr>
        <p:txBody>
          <a:bodyPr lIns="0" tIns="0" rIns="0" bIns="0" anchor="ctr"/>
          <a:lstStyle/>
          <a:p>
            <a:pPr algn="ctr">
              <a:spcBef>
                <a:spcPts val="0"/>
              </a:spcBef>
              <a:defRPr sz="2400">
                <a:solidFill>
                  <a:srgbClr val="82C346"/>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8" name="Shape">
            <a:extLst>
              <a:ext uri="{FF2B5EF4-FFF2-40B4-BE49-F238E27FC236}">
                <a16:creationId xmlns:a16="http://schemas.microsoft.com/office/drawing/2014/main" id="{91C72A3D-6678-EF69-6D3E-386685CC4FF3}"/>
              </a:ext>
            </a:extLst>
          </p:cNvPr>
          <p:cNvSpPr/>
          <p:nvPr/>
        </p:nvSpPr>
        <p:spPr>
          <a:xfrm rot="16200000" flipH="1">
            <a:off x="6634050" y="3429012"/>
            <a:ext cx="67469"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53792C"/>
              </a:gs>
              <a:gs pos="100000">
                <a:srgbClr val="94B856"/>
              </a:gs>
            </a:gsLst>
            <a:lin ang="5400000"/>
          </a:gradFill>
          <a:ln w="3175">
            <a:miter lim="400000"/>
          </a:ln>
        </p:spPr>
        <p:txBody>
          <a:bodyPr lIns="0" tIns="0" rIns="0" bIns="0" anchor="ctr"/>
          <a:lstStyle/>
          <a:p>
            <a:pPr algn="ctr">
              <a:spcBef>
                <a:spcPts val="0"/>
              </a:spcBef>
              <a:defRPr sz="2400">
                <a:solidFill>
                  <a:srgbClr val="82C346"/>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9" name="Shape">
            <a:extLst>
              <a:ext uri="{FF2B5EF4-FFF2-40B4-BE49-F238E27FC236}">
                <a16:creationId xmlns:a16="http://schemas.microsoft.com/office/drawing/2014/main" id="{AC76D69D-A4FD-8C22-57DE-2C913DEE85E4}"/>
              </a:ext>
            </a:extLst>
          </p:cNvPr>
          <p:cNvSpPr/>
          <p:nvPr/>
        </p:nvSpPr>
        <p:spPr>
          <a:xfrm>
            <a:off x="8860923" y="2432161"/>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4E5B70"/>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0" name="Shape">
            <a:extLst>
              <a:ext uri="{FF2B5EF4-FFF2-40B4-BE49-F238E27FC236}">
                <a16:creationId xmlns:a16="http://schemas.microsoft.com/office/drawing/2014/main" id="{72AC1D70-B052-2101-550D-9ADC7188462B}"/>
              </a:ext>
            </a:extLst>
          </p:cNvPr>
          <p:cNvSpPr/>
          <p:nvPr/>
        </p:nvSpPr>
        <p:spPr>
          <a:xfrm>
            <a:off x="8683896" y="2502016"/>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5F6F89"/>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1" name="Shape">
            <a:extLst>
              <a:ext uri="{FF2B5EF4-FFF2-40B4-BE49-F238E27FC236}">
                <a16:creationId xmlns:a16="http://schemas.microsoft.com/office/drawing/2014/main" id="{0647033A-416E-6A1C-3609-587644A20BC3}"/>
              </a:ext>
            </a:extLst>
          </p:cNvPr>
          <p:cNvSpPr/>
          <p:nvPr/>
        </p:nvSpPr>
        <p:spPr>
          <a:xfrm rot="16200000" flipH="1">
            <a:off x="8747228" y="2367448"/>
            <a:ext cx="67469"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5F6F89"/>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2" name="Shape">
            <a:extLst>
              <a:ext uri="{FF2B5EF4-FFF2-40B4-BE49-F238E27FC236}">
                <a16:creationId xmlns:a16="http://schemas.microsoft.com/office/drawing/2014/main" id="{A8B6F1B5-0AB8-538E-B132-40034AB9A9E2}"/>
              </a:ext>
            </a:extLst>
          </p:cNvPr>
          <p:cNvSpPr/>
          <p:nvPr/>
        </p:nvSpPr>
        <p:spPr>
          <a:xfrm>
            <a:off x="9911435" y="2432161"/>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405550"/>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3" name="Shape">
            <a:extLst>
              <a:ext uri="{FF2B5EF4-FFF2-40B4-BE49-F238E27FC236}">
                <a16:creationId xmlns:a16="http://schemas.microsoft.com/office/drawing/2014/main" id="{6A361C11-3AA3-BD66-A673-5E8F7B079069}"/>
              </a:ext>
            </a:extLst>
          </p:cNvPr>
          <p:cNvSpPr/>
          <p:nvPr/>
        </p:nvSpPr>
        <p:spPr>
          <a:xfrm>
            <a:off x="9734408" y="2502016"/>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58756E"/>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4" name="Shape">
            <a:extLst>
              <a:ext uri="{FF2B5EF4-FFF2-40B4-BE49-F238E27FC236}">
                <a16:creationId xmlns:a16="http://schemas.microsoft.com/office/drawing/2014/main" id="{C754C1D5-4C0C-0599-5FC3-5AFF012468FA}"/>
              </a:ext>
            </a:extLst>
          </p:cNvPr>
          <p:cNvSpPr/>
          <p:nvPr/>
        </p:nvSpPr>
        <p:spPr>
          <a:xfrm rot="16200000" flipH="1">
            <a:off x="9797739" y="2367448"/>
            <a:ext cx="67468"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58756E"/>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5" name="Shape">
            <a:extLst>
              <a:ext uri="{FF2B5EF4-FFF2-40B4-BE49-F238E27FC236}">
                <a16:creationId xmlns:a16="http://schemas.microsoft.com/office/drawing/2014/main" id="{5A01FB5B-E87D-4364-60F8-1E5C912772A5}"/>
              </a:ext>
            </a:extLst>
          </p:cNvPr>
          <p:cNvSpPr/>
          <p:nvPr/>
        </p:nvSpPr>
        <p:spPr>
          <a:xfrm>
            <a:off x="7828664" y="349372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895F7A"/>
              </a:gs>
              <a:gs pos="67338">
                <a:srgbClr val="8F8B68"/>
              </a:gs>
              <a:gs pos="100000">
                <a:srgbClr val="94B856"/>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6" name="Shape">
            <a:extLst>
              <a:ext uri="{FF2B5EF4-FFF2-40B4-BE49-F238E27FC236}">
                <a16:creationId xmlns:a16="http://schemas.microsoft.com/office/drawing/2014/main" id="{EE1E3474-3411-61B3-9303-7D72E290D37C}"/>
              </a:ext>
            </a:extLst>
          </p:cNvPr>
          <p:cNvSpPr/>
          <p:nvPr/>
        </p:nvSpPr>
        <p:spPr>
          <a:xfrm>
            <a:off x="7653204" y="3563580"/>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895F7A"/>
              </a:gs>
              <a:gs pos="67338">
                <a:srgbClr val="8F8B68"/>
              </a:gs>
              <a:gs pos="100000">
                <a:srgbClr val="94B856"/>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7" name="Shape">
            <a:extLst>
              <a:ext uri="{FF2B5EF4-FFF2-40B4-BE49-F238E27FC236}">
                <a16:creationId xmlns:a16="http://schemas.microsoft.com/office/drawing/2014/main" id="{A6820724-073A-99A1-4F02-33671D3FEA4C}"/>
              </a:ext>
            </a:extLst>
          </p:cNvPr>
          <p:cNvSpPr/>
          <p:nvPr/>
        </p:nvSpPr>
        <p:spPr>
          <a:xfrm rot="16200000" flipH="1">
            <a:off x="7716534" y="3429011"/>
            <a:ext cx="67469"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895F7A"/>
              </a:gs>
              <a:gs pos="67338">
                <a:srgbClr val="8F8B68"/>
              </a:gs>
              <a:gs pos="100000">
                <a:srgbClr val="94B856"/>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8" name="Shape">
            <a:extLst>
              <a:ext uri="{FF2B5EF4-FFF2-40B4-BE49-F238E27FC236}">
                <a16:creationId xmlns:a16="http://schemas.microsoft.com/office/drawing/2014/main" id="{26EFDB9C-8169-D886-6C26-6E20AC043B64}"/>
              </a:ext>
            </a:extLst>
          </p:cNvPr>
          <p:cNvSpPr/>
          <p:nvPr/>
        </p:nvSpPr>
        <p:spPr>
          <a:xfrm>
            <a:off x="8860140" y="349372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5D3147"/>
              </a:gs>
              <a:gs pos="29850">
                <a:srgbClr val="736972"/>
              </a:gs>
              <a:gs pos="100000">
                <a:srgbClr val="8AA29D"/>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9" name="Shape">
            <a:extLst>
              <a:ext uri="{FF2B5EF4-FFF2-40B4-BE49-F238E27FC236}">
                <a16:creationId xmlns:a16="http://schemas.microsoft.com/office/drawing/2014/main" id="{B83E18DD-69FB-CDB9-0D24-1B4BAE93E043}"/>
              </a:ext>
            </a:extLst>
          </p:cNvPr>
          <p:cNvSpPr/>
          <p:nvPr/>
        </p:nvSpPr>
        <p:spPr>
          <a:xfrm>
            <a:off x="8684679" y="3563580"/>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5D3147"/>
              </a:gs>
              <a:gs pos="29850">
                <a:srgbClr val="736972"/>
              </a:gs>
              <a:gs pos="100000">
                <a:srgbClr val="8AA29D"/>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0" name="Shape">
            <a:extLst>
              <a:ext uri="{FF2B5EF4-FFF2-40B4-BE49-F238E27FC236}">
                <a16:creationId xmlns:a16="http://schemas.microsoft.com/office/drawing/2014/main" id="{3526F084-AE8C-FEB4-0603-13C3CDBE95B2}"/>
              </a:ext>
            </a:extLst>
          </p:cNvPr>
          <p:cNvSpPr/>
          <p:nvPr/>
        </p:nvSpPr>
        <p:spPr>
          <a:xfrm rot="16200000" flipH="1">
            <a:off x="8748011" y="3429011"/>
            <a:ext cx="67469"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5D3147"/>
              </a:gs>
              <a:gs pos="29850">
                <a:srgbClr val="736972"/>
              </a:gs>
              <a:gs pos="100000">
                <a:srgbClr val="8AA29D"/>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1" name="Shape">
            <a:extLst>
              <a:ext uri="{FF2B5EF4-FFF2-40B4-BE49-F238E27FC236}">
                <a16:creationId xmlns:a16="http://schemas.microsoft.com/office/drawing/2014/main" id="{F32D4FC5-BEFD-98A2-9ECB-125B67257B64}"/>
              </a:ext>
            </a:extLst>
          </p:cNvPr>
          <p:cNvSpPr/>
          <p:nvPr/>
        </p:nvSpPr>
        <p:spPr>
          <a:xfrm>
            <a:off x="9909868" y="349372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9F7ED9"/>
              </a:gs>
              <a:gs pos="100000">
                <a:srgbClr val="666FA3"/>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2" name="Shape">
            <a:extLst>
              <a:ext uri="{FF2B5EF4-FFF2-40B4-BE49-F238E27FC236}">
                <a16:creationId xmlns:a16="http://schemas.microsoft.com/office/drawing/2014/main" id="{8908F74B-D435-2EB5-F20F-E5A3C2AEA2D0}"/>
              </a:ext>
            </a:extLst>
          </p:cNvPr>
          <p:cNvSpPr/>
          <p:nvPr/>
        </p:nvSpPr>
        <p:spPr>
          <a:xfrm>
            <a:off x="9734408" y="3563580"/>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9F7ED9"/>
              </a:gs>
              <a:gs pos="100000">
                <a:srgbClr val="666FA3"/>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3" name="Shape">
            <a:extLst>
              <a:ext uri="{FF2B5EF4-FFF2-40B4-BE49-F238E27FC236}">
                <a16:creationId xmlns:a16="http://schemas.microsoft.com/office/drawing/2014/main" id="{024AF837-E8CE-1CA4-6826-D57C7E3B417E}"/>
              </a:ext>
            </a:extLst>
          </p:cNvPr>
          <p:cNvSpPr/>
          <p:nvPr/>
        </p:nvSpPr>
        <p:spPr>
          <a:xfrm rot="16200000" flipH="1">
            <a:off x="9797739" y="3429011"/>
            <a:ext cx="67468"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9F7ED9"/>
              </a:gs>
              <a:gs pos="100000">
                <a:srgbClr val="666FA3"/>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pic>
        <p:nvPicPr>
          <p:cNvPr id="67" name="Screenshot 2026-03-04 004520.png" descr="Screenshot 2026-03-04 004520.png">
            <a:extLst>
              <a:ext uri="{FF2B5EF4-FFF2-40B4-BE49-F238E27FC236}">
                <a16:creationId xmlns:a16="http://schemas.microsoft.com/office/drawing/2014/main" id="{6B659432-27FA-4B20-A3CA-76A80527338A}"/>
              </a:ext>
            </a:extLst>
          </p:cNvPr>
          <p:cNvPicPr>
            <a:picLocks noChangeAspect="1"/>
          </p:cNvPicPr>
          <p:nvPr/>
        </p:nvPicPr>
        <p:blipFill>
          <a:blip r:embed="rId4"/>
          <a:srcRect l="13908" t="14169" r="11203" b="6471"/>
          <a:stretch>
            <a:fillRect/>
          </a:stretch>
        </p:blipFill>
        <p:spPr>
          <a:xfrm>
            <a:off x="6470365" y="1422353"/>
            <a:ext cx="533825" cy="467573"/>
          </a:xfrm>
          <a:custGeom>
            <a:avLst/>
            <a:gdLst/>
            <a:ahLst/>
            <a:cxnLst>
              <a:cxn ang="0">
                <a:pos x="wd2" y="hd2"/>
              </a:cxn>
              <a:cxn ang="5400000">
                <a:pos x="wd2" y="hd2"/>
              </a:cxn>
              <a:cxn ang="10800000">
                <a:pos x="wd2" y="hd2"/>
              </a:cxn>
              <a:cxn ang="16200000">
                <a:pos x="wd2" y="hd2"/>
              </a:cxn>
            </a:cxnLst>
            <a:rect l="0" t="0" r="r" b="b"/>
            <a:pathLst>
              <a:path w="20953" h="21386" extrusionOk="0">
                <a:moveTo>
                  <a:pt x="2506" y="3"/>
                </a:moveTo>
                <a:cubicBezTo>
                  <a:pt x="2179" y="24"/>
                  <a:pt x="1810" y="171"/>
                  <a:pt x="1502" y="451"/>
                </a:cubicBezTo>
                <a:cubicBezTo>
                  <a:pt x="670" y="1206"/>
                  <a:pt x="567" y="1475"/>
                  <a:pt x="390" y="3389"/>
                </a:cubicBezTo>
                <a:cubicBezTo>
                  <a:pt x="245" y="4962"/>
                  <a:pt x="258" y="5256"/>
                  <a:pt x="455" y="5606"/>
                </a:cubicBezTo>
                <a:cubicBezTo>
                  <a:pt x="777" y="6179"/>
                  <a:pt x="765" y="9922"/>
                  <a:pt x="433" y="10611"/>
                </a:cubicBezTo>
                <a:cubicBezTo>
                  <a:pt x="337" y="10811"/>
                  <a:pt x="241" y="11124"/>
                  <a:pt x="241" y="11309"/>
                </a:cubicBezTo>
                <a:cubicBezTo>
                  <a:pt x="241" y="11729"/>
                  <a:pt x="529" y="12479"/>
                  <a:pt x="690" y="12479"/>
                </a:cubicBezTo>
                <a:cubicBezTo>
                  <a:pt x="929" y="12479"/>
                  <a:pt x="801" y="12877"/>
                  <a:pt x="369" y="13450"/>
                </a:cubicBezTo>
                <a:cubicBezTo>
                  <a:pt x="23" y="13910"/>
                  <a:pt x="-47" y="14130"/>
                  <a:pt x="27" y="14471"/>
                </a:cubicBezTo>
                <a:cubicBezTo>
                  <a:pt x="79" y="14710"/>
                  <a:pt x="155" y="15147"/>
                  <a:pt x="198" y="15467"/>
                </a:cubicBezTo>
                <a:cubicBezTo>
                  <a:pt x="241" y="15788"/>
                  <a:pt x="367" y="16169"/>
                  <a:pt x="476" y="16314"/>
                </a:cubicBezTo>
                <a:cubicBezTo>
                  <a:pt x="585" y="16459"/>
                  <a:pt x="620" y="16644"/>
                  <a:pt x="561" y="16713"/>
                </a:cubicBezTo>
                <a:cubicBezTo>
                  <a:pt x="398" y="16903"/>
                  <a:pt x="401" y="19008"/>
                  <a:pt x="561" y="19502"/>
                </a:cubicBezTo>
                <a:cubicBezTo>
                  <a:pt x="639" y="19741"/>
                  <a:pt x="832" y="20005"/>
                  <a:pt x="1010" y="20099"/>
                </a:cubicBezTo>
                <a:cubicBezTo>
                  <a:pt x="1428" y="20321"/>
                  <a:pt x="3482" y="20339"/>
                  <a:pt x="3596" y="20124"/>
                </a:cubicBezTo>
                <a:cubicBezTo>
                  <a:pt x="3740" y="19853"/>
                  <a:pt x="4232" y="19945"/>
                  <a:pt x="4558" y="20299"/>
                </a:cubicBezTo>
                <a:cubicBezTo>
                  <a:pt x="4743" y="20500"/>
                  <a:pt x="5104" y="20652"/>
                  <a:pt x="5455" y="20672"/>
                </a:cubicBezTo>
                <a:cubicBezTo>
                  <a:pt x="6878" y="20753"/>
                  <a:pt x="7347" y="20795"/>
                  <a:pt x="7849" y="20896"/>
                </a:cubicBezTo>
                <a:cubicBezTo>
                  <a:pt x="8209" y="20969"/>
                  <a:pt x="8488" y="20931"/>
                  <a:pt x="8704" y="20772"/>
                </a:cubicBezTo>
                <a:cubicBezTo>
                  <a:pt x="8974" y="20571"/>
                  <a:pt x="9086" y="20558"/>
                  <a:pt x="9387" y="20747"/>
                </a:cubicBezTo>
                <a:cubicBezTo>
                  <a:pt x="9598" y="20879"/>
                  <a:pt x="10070" y="20948"/>
                  <a:pt x="10541" y="20921"/>
                </a:cubicBezTo>
                <a:cubicBezTo>
                  <a:pt x="10981" y="20896"/>
                  <a:pt x="11436" y="20969"/>
                  <a:pt x="11546" y="21071"/>
                </a:cubicBezTo>
                <a:cubicBezTo>
                  <a:pt x="11656" y="21172"/>
                  <a:pt x="11834" y="21292"/>
                  <a:pt x="11952" y="21345"/>
                </a:cubicBezTo>
                <a:cubicBezTo>
                  <a:pt x="12070" y="21397"/>
                  <a:pt x="12429" y="21404"/>
                  <a:pt x="12743" y="21345"/>
                </a:cubicBezTo>
                <a:cubicBezTo>
                  <a:pt x="13057" y="21285"/>
                  <a:pt x="13810" y="21248"/>
                  <a:pt x="14409" y="21270"/>
                </a:cubicBezTo>
                <a:cubicBezTo>
                  <a:pt x="15455" y="21308"/>
                  <a:pt x="15507" y="21285"/>
                  <a:pt x="15841" y="20822"/>
                </a:cubicBezTo>
                <a:cubicBezTo>
                  <a:pt x="16183" y="20348"/>
                  <a:pt x="16185" y="20358"/>
                  <a:pt x="16525" y="20647"/>
                </a:cubicBezTo>
                <a:cubicBezTo>
                  <a:pt x="16735" y="20826"/>
                  <a:pt x="17246" y="20970"/>
                  <a:pt x="17807" y="21021"/>
                </a:cubicBezTo>
                <a:cubicBezTo>
                  <a:pt x="18317" y="21067"/>
                  <a:pt x="18942" y="21156"/>
                  <a:pt x="19196" y="21220"/>
                </a:cubicBezTo>
                <a:cubicBezTo>
                  <a:pt x="20629" y="21581"/>
                  <a:pt x="21553" y="19936"/>
                  <a:pt x="20500" y="18904"/>
                </a:cubicBezTo>
                <a:cubicBezTo>
                  <a:pt x="20258" y="18667"/>
                  <a:pt x="19982" y="18481"/>
                  <a:pt x="19880" y="18481"/>
                </a:cubicBezTo>
                <a:cubicBezTo>
                  <a:pt x="19570" y="18481"/>
                  <a:pt x="18384" y="16204"/>
                  <a:pt x="18384" y="15617"/>
                </a:cubicBezTo>
                <a:cubicBezTo>
                  <a:pt x="18384" y="15459"/>
                  <a:pt x="18322" y="15291"/>
                  <a:pt x="18256" y="15243"/>
                </a:cubicBezTo>
                <a:cubicBezTo>
                  <a:pt x="18127" y="15150"/>
                  <a:pt x="17773" y="13638"/>
                  <a:pt x="17530" y="12155"/>
                </a:cubicBezTo>
                <a:cubicBezTo>
                  <a:pt x="17417" y="11472"/>
                  <a:pt x="17135" y="7482"/>
                  <a:pt x="17102" y="6129"/>
                </a:cubicBezTo>
                <a:cubicBezTo>
                  <a:pt x="17096" y="5886"/>
                  <a:pt x="16109" y="4825"/>
                  <a:pt x="15734" y="4659"/>
                </a:cubicBezTo>
                <a:cubicBezTo>
                  <a:pt x="15314" y="4473"/>
                  <a:pt x="13079" y="4828"/>
                  <a:pt x="12550" y="5158"/>
                </a:cubicBezTo>
                <a:cubicBezTo>
                  <a:pt x="12062" y="5462"/>
                  <a:pt x="12330" y="4736"/>
                  <a:pt x="12892" y="4236"/>
                </a:cubicBezTo>
                <a:cubicBezTo>
                  <a:pt x="13296" y="3877"/>
                  <a:pt x="13384" y="3703"/>
                  <a:pt x="13384" y="3165"/>
                </a:cubicBezTo>
                <a:cubicBezTo>
                  <a:pt x="13384" y="2667"/>
                  <a:pt x="13290" y="2461"/>
                  <a:pt x="12999" y="2194"/>
                </a:cubicBezTo>
                <a:cubicBezTo>
                  <a:pt x="12792" y="2004"/>
                  <a:pt x="12504" y="1845"/>
                  <a:pt x="12358" y="1845"/>
                </a:cubicBezTo>
                <a:cubicBezTo>
                  <a:pt x="12211" y="1845"/>
                  <a:pt x="12101" y="1713"/>
                  <a:pt x="12101" y="1571"/>
                </a:cubicBezTo>
                <a:cubicBezTo>
                  <a:pt x="12101" y="1044"/>
                  <a:pt x="11454" y="546"/>
                  <a:pt x="10627" y="426"/>
                </a:cubicBezTo>
                <a:cubicBezTo>
                  <a:pt x="9971" y="330"/>
                  <a:pt x="9723" y="383"/>
                  <a:pt x="9174" y="675"/>
                </a:cubicBezTo>
                <a:lnTo>
                  <a:pt x="8490" y="1024"/>
                </a:lnTo>
                <a:lnTo>
                  <a:pt x="8148" y="650"/>
                </a:lnTo>
                <a:cubicBezTo>
                  <a:pt x="7643" y="97"/>
                  <a:pt x="7037" y="176"/>
                  <a:pt x="6075" y="899"/>
                </a:cubicBezTo>
                <a:cubicBezTo>
                  <a:pt x="5627" y="1236"/>
                  <a:pt x="5192" y="1497"/>
                  <a:pt x="5113" y="1497"/>
                </a:cubicBezTo>
                <a:cubicBezTo>
                  <a:pt x="5034" y="1497"/>
                  <a:pt x="4740" y="1327"/>
                  <a:pt x="4451" y="1098"/>
                </a:cubicBezTo>
                <a:cubicBezTo>
                  <a:pt x="4162" y="870"/>
                  <a:pt x="3840" y="675"/>
                  <a:pt x="3746" y="675"/>
                </a:cubicBezTo>
                <a:cubicBezTo>
                  <a:pt x="3651" y="675"/>
                  <a:pt x="3460" y="534"/>
                  <a:pt x="3318" y="351"/>
                </a:cubicBezTo>
                <a:cubicBezTo>
                  <a:pt x="3127" y="104"/>
                  <a:pt x="2833" y="-19"/>
                  <a:pt x="2506" y="3"/>
                </a:cubicBezTo>
                <a:close/>
              </a:path>
            </a:pathLst>
          </a:custGeom>
          <a:ln w="3175">
            <a:miter lim="400000"/>
          </a:ln>
        </p:spPr>
      </p:pic>
      <p:pic>
        <p:nvPicPr>
          <p:cNvPr id="68" name="Screenshot 2026-03-04 004737.png" descr="Screenshot 2026-03-04 004737.png">
            <a:extLst>
              <a:ext uri="{FF2B5EF4-FFF2-40B4-BE49-F238E27FC236}">
                <a16:creationId xmlns:a16="http://schemas.microsoft.com/office/drawing/2014/main" id="{5E2180A9-6856-0F78-9552-971F76FC6474}"/>
              </a:ext>
            </a:extLst>
          </p:cNvPr>
          <p:cNvPicPr>
            <a:picLocks noChangeAspect="1"/>
          </p:cNvPicPr>
          <p:nvPr/>
        </p:nvPicPr>
        <p:blipFill>
          <a:blip r:embed="rId5"/>
          <a:srcRect l="5506" t="9448" r="19860" b="5351"/>
          <a:stretch>
            <a:fillRect/>
          </a:stretch>
        </p:blipFill>
        <p:spPr>
          <a:xfrm>
            <a:off x="7494537" y="1437209"/>
            <a:ext cx="485976" cy="467885"/>
          </a:xfrm>
          <a:custGeom>
            <a:avLst/>
            <a:gdLst/>
            <a:ahLst/>
            <a:cxnLst>
              <a:cxn ang="0">
                <a:pos x="wd2" y="hd2"/>
              </a:cxn>
              <a:cxn ang="5400000">
                <a:pos x="wd2" y="hd2"/>
              </a:cxn>
              <a:cxn ang="10800000">
                <a:pos x="wd2" y="hd2"/>
              </a:cxn>
              <a:cxn ang="16200000">
                <a:pos x="wd2" y="hd2"/>
              </a:cxn>
            </a:cxnLst>
            <a:rect l="0" t="0" r="r" b="b"/>
            <a:pathLst>
              <a:path w="21421" h="21507" extrusionOk="0">
                <a:moveTo>
                  <a:pt x="17498" y="96"/>
                </a:moveTo>
                <a:cubicBezTo>
                  <a:pt x="17284" y="181"/>
                  <a:pt x="17018" y="253"/>
                  <a:pt x="16922" y="247"/>
                </a:cubicBezTo>
                <a:cubicBezTo>
                  <a:pt x="15214" y="132"/>
                  <a:pt x="15001" y="130"/>
                  <a:pt x="14739" y="272"/>
                </a:cubicBezTo>
                <a:cubicBezTo>
                  <a:pt x="14590" y="352"/>
                  <a:pt x="14451" y="449"/>
                  <a:pt x="14451" y="497"/>
                </a:cubicBezTo>
                <a:cubicBezTo>
                  <a:pt x="14451" y="674"/>
                  <a:pt x="14012" y="588"/>
                  <a:pt x="13707" y="347"/>
                </a:cubicBezTo>
                <a:cubicBezTo>
                  <a:pt x="13408" y="111"/>
                  <a:pt x="13348" y="101"/>
                  <a:pt x="12531" y="121"/>
                </a:cubicBezTo>
                <a:cubicBezTo>
                  <a:pt x="11842" y="138"/>
                  <a:pt x="11618" y="168"/>
                  <a:pt x="11355" y="322"/>
                </a:cubicBezTo>
                <a:cubicBezTo>
                  <a:pt x="11093" y="475"/>
                  <a:pt x="10970" y="502"/>
                  <a:pt x="10827" y="422"/>
                </a:cubicBezTo>
                <a:cubicBezTo>
                  <a:pt x="10728" y="367"/>
                  <a:pt x="10354" y="322"/>
                  <a:pt x="9987" y="322"/>
                </a:cubicBezTo>
                <a:cubicBezTo>
                  <a:pt x="9620" y="322"/>
                  <a:pt x="9165" y="279"/>
                  <a:pt x="8979" y="222"/>
                </a:cubicBezTo>
                <a:cubicBezTo>
                  <a:pt x="8603" y="104"/>
                  <a:pt x="7772" y="213"/>
                  <a:pt x="7107" y="472"/>
                </a:cubicBezTo>
                <a:cubicBezTo>
                  <a:pt x="6762" y="606"/>
                  <a:pt x="6722" y="603"/>
                  <a:pt x="6363" y="422"/>
                </a:cubicBezTo>
                <a:cubicBezTo>
                  <a:pt x="5889" y="183"/>
                  <a:pt x="5725" y="182"/>
                  <a:pt x="5043" y="422"/>
                </a:cubicBezTo>
                <a:cubicBezTo>
                  <a:pt x="4517" y="606"/>
                  <a:pt x="4482" y="618"/>
                  <a:pt x="4083" y="472"/>
                </a:cubicBezTo>
                <a:cubicBezTo>
                  <a:pt x="3321" y="192"/>
                  <a:pt x="3062" y="142"/>
                  <a:pt x="2451" y="197"/>
                </a:cubicBezTo>
                <a:cubicBezTo>
                  <a:pt x="1778" y="257"/>
                  <a:pt x="905" y="652"/>
                  <a:pt x="555" y="1047"/>
                </a:cubicBezTo>
                <a:cubicBezTo>
                  <a:pt x="128" y="1531"/>
                  <a:pt x="-87" y="2709"/>
                  <a:pt x="147" y="3350"/>
                </a:cubicBezTo>
                <a:cubicBezTo>
                  <a:pt x="215" y="3536"/>
                  <a:pt x="208" y="3679"/>
                  <a:pt x="99" y="3976"/>
                </a:cubicBezTo>
                <a:cubicBezTo>
                  <a:pt x="-5" y="4258"/>
                  <a:pt x="-25" y="4453"/>
                  <a:pt x="27" y="4701"/>
                </a:cubicBezTo>
                <a:cubicBezTo>
                  <a:pt x="67" y="4889"/>
                  <a:pt x="88" y="5159"/>
                  <a:pt x="75" y="5277"/>
                </a:cubicBezTo>
                <a:cubicBezTo>
                  <a:pt x="53" y="5486"/>
                  <a:pt x="224" y="6062"/>
                  <a:pt x="483" y="6728"/>
                </a:cubicBezTo>
                <a:cubicBezTo>
                  <a:pt x="602" y="7034"/>
                  <a:pt x="618" y="7298"/>
                  <a:pt x="579" y="8155"/>
                </a:cubicBezTo>
                <a:cubicBezTo>
                  <a:pt x="559" y="8598"/>
                  <a:pt x="654" y="9920"/>
                  <a:pt x="747" y="10507"/>
                </a:cubicBezTo>
                <a:cubicBezTo>
                  <a:pt x="813" y="10923"/>
                  <a:pt x="786" y="11028"/>
                  <a:pt x="651" y="11258"/>
                </a:cubicBezTo>
                <a:cubicBezTo>
                  <a:pt x="382" y="11718"/>
                  <a:pt x="494" y="12386"/>
                  <a:pt x="915" y="12885"/>
                </a:cubicBezTo>
                <a:cubicBezTo>
                  <a:pt x="1030" y="13021"/>
                  <a:pt x="1032" y="13104"/>
                  <a:pt x="939" y="13511"/>
                </a:cubicBezTo>
                <a:cubicBezTo>
                  <a:pt x="848" y="13908"/>
                  <a:pt x="853" y="14046"/>
                  <a:pt x="963" y="14387"/>
                </a:cubicBezTo>
                <a:cubicBezTo>
                  <a:pt x="1203" y="15129"/>
                  <a:pt x="1318" y="16143"/>
                  <a:pt x="1203" y="16639"/>
                </a:cubicBezTo>
                <a:cubicBezTo>
                  <a:pt x="1147" y="16884"/>
                  <a:pt x="1124" y="17255"/>
                  <a:pt x="1155" y="17440"/>
                </a:cubicBezTo>
                <a:cubicBezTo>
                  <a:pt x="1186" y="17624"/>
                  <a:pt x="1218" y="18039"/>
                  <a:pt x="1251" y="18366"/>
                </a:cubicBezTo>
                <a:cubicBezTo>
                  <a:pt x="1303" y="18869"/>
                  <a:pt x="1382" y="19047"/>
                  <a:pt x="1731" y="19592"/>
                </a:cubicBezTo>
                <a:cubicBezTo>
                  <a:pt x="1958" y="19946"/>
                  <a:pt x="2139" y="20285"/>
                  <a:pt x="2139" y="20343"/>
                </a:cubicBezTo>
                <a:cubicBezTo>
                  <a:pt x="2139" y="20546"/>
                  <a:pt x="2597" y="21069"/>
                  <a:pt x="2883" y="21194"/>
                </a:cubicBezTo>
                <a:cubicBezTo>
                  <a:pt x="3042" y="21263"/>
                  <a:pt x="3375" y="21318"/>
                  <a:pt x="3603" y="21319"/>
                </a:cubicBezTo>
                <a:cubicBezTo>
                  <a:pt x="3831" y="21320"/>
                  <a:pt x="4060" y="21371"/>
                  <a:pt x="4131" y="21419"/>
                </a:cubicBezTo>
                <a:cubicBezTo>
                  <a:pt x="4304" y="21535"/>
                  <a:pt x="5072" y="21537"/>
                  <a:pt x="5283" y="21419"/>
                </a:cubicBezTo>
                <a:cubicBezTo>
                  <a:pt x="5401" y="21353"/>
                  <a:pt x="5548" y="21345"/>
                  <a:pt x="5787" y="21419"/>
                </a:cubicBezTo>
                <a:cubicBezTo>
                  <a:pt x="6169" y="21538"/>
                  <a:pt x="7297" y="21420"/>
                  <a:pt x="7635" y="21219"/>
                </a:cubicBezTo>
                <a:cubicBezTo>
                  <a:pt x="7739" y="21157"/>
                  <a:pt x="7996" y="21103"/>
                  <a:pt x="8211" y="21094"/>
                </a:cubicBezTo>
                <a:cubicBezTo>
                  <a:pt x="8425" y="21084"/>
                  <a:pt x="9006" y="21041"/>
                  <a:pt x="9483" y="21019"/>
                </a:cubicBezTo>
                <a:cubicBezTo>
                  <a:pt x="9960" y="20997"/>
                  <a:pt x="10482" y="21018"/>
                  <a:pt x="10659" y="21069"/>
                </a:cubicBezTo>
                <a:cubicBezTo>
                  <a:pt x="10937" y="21149"/>
                  <a:pt x="11044" y="21150"/>
                  <a:pt x="11451" y="20944"/>
                </a:cubicBezTo>
                <a:cubicBezTo>
                  <a:pt x="11708" y="20813"/>
                  <a:pt x="12067" y="20693"/>
                  <a:pt x="12243" y="20693"/>
                </a:cubicBezTo>
                <a:cubicBezTo>
                  <a:pt x="12418" y="20693"/>
                  <a:pt x="12714" y="20620"/>
                  <a:pt x="12891" y="20543"/>
                </a:cubicBezTo>
                <a:cubicBezTo>
                  <a:pt x="13155" y="20428"/>
                  <a:pt x="13270" y="20433"/>
                  <a:pt x="13611" y="20518"/>
                </a:cubicBezTo>
                <a:cubicBezTo>
                  <a:pt x="13914" y="20594"/>
                  <a:pt x="14106" y="20591"/>
                  <a:pt x="14307" y="20518"/>
                </a:cubicBezTo>
                <a:cubicBezTo>
                  <a:pt x="14457" y="20464"/>
                  <a:pt x="14950" y="20418"/>
                  <a:pt x="15410" y="20418"/>
                </a:cubicBezTo>
                <a:cubicBezTo>
                  <a:pt x="15988" y="20418"/>
                  <a:pt x="16305" y="20379"/>
                  <a:pt x="16418" y="20293"/>
                </a:cubicBezTo>
                <a:cubicBezTo>
                  <a:pt x="16543" y="20198"/>
                  <a:pt x="16771" y="20178"/>
                  <a:pt x="17330" y="20218"/>
                </a:cubicBezTo>
                <a:cubicBezTo>
                  <a:pt x="18137" y="20275"/>
                  <a:pt x="18209" y="20280"/>
                  <a:pt x="19106" y="20218"/>
                </a:cubicBezTo>
                <a:cubicBezTo>
                  <a:pt x="20416" y="20126"/>
                  <a:pt x="21401" y="19215"/>
                  <a:pt x="21170" y="18316"/>
                </a:cubicBezTo>
                <a:cubicBezTo>
                  <a:pt x="21088" y="17996"/>
                  <a:pt x="21093" y="17924"/>
                  <a:pt x="21242" y="17715"/>
                </a:cubicBezTo>
                <a:cubicBezTo>
                  <a:pt x="21513" y="17334"/>
                  <a:pt x="21472" y="16789"/>
                  <a:pt x="21146" y="16088"/>
                </a:cubicBezTo>
                <a:cubicBezTo>
                  <a:pt x="20993" y="15759"/>
                  <a:pt x="20882" y="15445"/>
                  <a:pt x="20882" y="15388"/>
                </a:cubicBezTo>
                <a:cubicBezTo>
                  <a:pt x="20882" y="15330"/>
                  <a:pt x="20811" y="15159"/>
                  <a:pt x="20738" y="15012"/>
                </a:cubicBezTo>
                <a:cubicBezTo>
                  <a:pt x="20620" y="14774"/>
                  <a:pt x="20620" y="14725"/>
                  <a:pt x="20738" y="14487"/>
                </a:cubicBezTo>
                <a:cubicBezTo>
                  <a:pt x="20940" y="14081"/>
                  <a:pt x="20932" y="12809"/>
                  <a:pt x="20714" y="12309"/>
                </a:cubicBezTo>
                <a:cubicBezTo>
                  <a:pt x="20620" y="12093"/>
                  <a:pt x="20524" y="11782"/>
                  <a:pt x="20522" y="11634"/>
                </a:cubicBezTo>
                <a:cubicBezTo>
                  <a:pt x="20521" y="11485"/>
                  <a:pt x="20478" y="11232"/>
                  <a:pt x="20402" y="11083"/>
                </a:cubicBezTo>
                <a:cubicBezTo>
                  <a:pt x="20287" y="10856"/>
                  <a:pt x="20278" y="10712"/>
                  <a:pt x="20354" y="10182"/>
                </a:cubicBezTo>
                <a:cubicBezTo>
                  <a:pt x="20521" y="9027"/>
                  <a:pt x="20533" y="8080"/>
                  <a:pt x="20402" y="7755"/>
                </a:cubicBezTo>
                <a:cubicBezTo>
                  <a:pt x="20336" y="7589"/>
                  <a:pt x="20282" y="7257"/>
                  <a:pt x="20282" y="7029"/>
                </a:cubicBezTo>
                <a:cubicBezTo>
                  <a:pt x="20282" y="6763"/>
                  <a:pt x="20213" y="6493"/>
                  <a:pt x="20090" y="6278"/>
                </a:cubicBezTo>
                <a:cubicBezTo>
                  <a:pt x="19933" y="6002"/>
                  <a:pt x="19911" y="5821"/>
                  <a:pt x="19922" y="5252"/>
                </a:cubicBezTo>
                <a:cubicBezTo>
                  <a:pt x="19936" y="4580"/>
                  <a:pt x="19914" y="4566"/>
                  <a:pt x="19634" y="4276"/>
                </a:cubicBezTo>
                <a:cubicBezTo>
                  <a:pt x="19369" y="4000"/>
                  <a:pt x="19362" y="3958"/>
                  <a:pt x="19466" y="3750"/>
                </a:cubicBezTo>
                <a:cubicBezTo>
                  <a:pt x="19529" y="3626"/>
                  <a:pt x="19576" y="3326"/>
                  <a:pt x="19562" y="3075"/>
                </a:cubicBezTo>
                <a:cubicBezTo>
                  <a:pt x="19542" y="2690"/>
                  <a:pt x="19580" y="2569"/>
                  <a:pt x="19778" y="2324"/>
                </a:cubicBezTo>
                <a:cubicBezTo>
                  <a:pt x="20035" y="2006"/>
                  <a:pt x="20151" y="1523"/>
                  <a:pt x="20066" y="1173"/>
                </a:cubicBezTo>
                <a:cubicBezTo>
                  <a:pt x="19979" y="813"/>
                  <a:pt x="19503" y="340"/>
                  <a:pt x="19154" y="247"/>
                </a:cubicBezTo>
                <a:cubicBezTo>
                  <a:pt x="18105" y="-34"/>
                  <a:pt x="17900" y="-62"/>
                  <a:pt x="17498" y="96"/>
                </a:cubicBezTo>
                <a:close/>
              </a:path>
            </a:pathLst>
          </a:custGeom>
          <a:ln w="3175">
            <a:miter lim="400000"/>
          </a:ln>
        </p:spPr>
      </p:pic>
      <p:pic>
        <p:nvPicPr>
          <p:cNvPr id="69" name="Screenshot 2026-03-04 004558.png" descr="Screenshot 2026-03-04 004558.png">
            <a:extLst>
              <a:ext uri="{FF2B5EF4-FFF2-40B4-BE49-F238E27FC236}">
                <a16:creationId xmlns:a16="http://schemas.microsoft.com/office/drawing/2014/main" id="{B7F02445-A5E3-340E-8F85-74BD5229AB39}"/>
              </a:ext>
            </a:extLst>
          </p:cNvPr>
          <p:cNvPicPr>
            <a:picLocks noChangeAspect="1"/>
          </p:cNvPicPr>
          <p:nvPr/>
        </p:nvPicPr>
        <p:blipFill>
          <a:blip r:embed="rId6"/>
          <a:srcRect l="7405" t="3979" r="13118" b="3938"/>
          <a:stretch>
            <a:fillRect/>
          </a:stretch>
        </p:blipFill>
        <p:spPr>
          <a:xfrm>
            <a:off x="9578545" y="1368754"/>
            <a:ext cx="444336" cy="521171"/>
          </a:xfrm>
          <a:custGeom>
            <a:avLst/>
            <a:gdLst/>
            <a:ahLst/>
            <a:cxnLst>
              <a:cxn ang="0">
                <a:pos x="wd2" y="hd2"/>
              </a:cxn>
              <a:cxn ang="5400000">
                <a:pos x="wd2" y="hd2"/>
              </a:cxn>
              <a:cxn ang="10800000">
                <a:pos x="wd2" y="hd2"/>
              </a:cxn>
              <a:cxn ang="16200000">
                <a:pos x="wd2" y="hd2"/>
              </a:cxn>
            </a:cxnLst>
            <a:rect l="0" t="0" r="r" b="b"/>
            <a:pathLst>
              <a:path w="21582" h="21500" extrusionOk="0">
                <a:moveTo>
                  <a:pt x="12168" y="1"/>
                </a:moveTo>
                <a:cubicBezTo>
                  <a:pt x="11157" y="6"/>
                  <a:pt x="10648" y="209"/>
                  <a:pt x="10132" y="787"/>
                </a:cubicBezTo>
                <a:cubicBezTo>
                  <a:pt x="10009" y="924"/>
                  <a:pt x="9734" y="1179"/>
                  <a:pt x="9523" y="1371"/>
                </a:cubicBezTo>
                <a:cubicBezTo>
                  <a:pt x="9313" y="1562"/>
                  <a:pt x="9127" y="1746"/>
                  <a:pt x="9127" y="1775"/>
                </a:cubicBezTo>
                <a:cubicBezTo>
                  <a:pt x="9127" y="1804"/>
                  <a:pt x="8916" y="1911"/>
                  <a:pt x="8651" y="1999"/>
                </a:cubicBezTo>
                <a:cubicBezTo>
                  <a:pt x="8165" y="2162"/>
                  <a:pt x="8030" y="2199"/>
                  <a:pt x="7038" y="2606"/>
                </a:cubicBezTo>
                <a:cubicBezTo>
                  <a:pt x="6738" y="2729"/>
                  <a:pt x="6286" y="2884"/>
                  <a:pt x="6033" y="2943"/>
                </a:cubicBezTo>
                <a:cubicBezTo>
                  <a:pt x="5300" y="3113"/>
                  <a:pt x="4807" y="3478"/>
                  <a:pt x="4393" y="4178"/>
                </a:cubicBezTo>
                <a:cubicBezTo>
                  <a:pt x="4274" y="4379"/>
                  <a:pt x="4155" y="4705"/>
                  <a:pt x="4129" y="4897"/>
                </a:cubicBezTo>
                <a:lnTo>
                  <a:pt x="4076" y="5256"/>
                </a:lnTo>
                <a:lnTo>
                  <a:pt x="3229" y="5616"/>
                </a:lnTo>
                <a:cubicBezTo>
                  <a:pt x="2745" y="5830"/>
                  <a:pt x="2168" y="6158"/>
                  <a:pt x="1881" y="6379"/>
                </a:cubicBezTo>
                <a:cubicBezTo>
                  <a:pt x="1604" y="6592"/>
                  <a:pt x="1249" y="6825"/>
                  <a:pt x="1087" y="6896"/>
                </a:cubicBezTo>
                <a:cubicBezTo>
                  <a:pt x="750" y="7045"/>
                  <a:pt x="440" y="7325"/>
                  <a:pt x="188" y="7682"/>
                </a:cubicBezTo>
                <a:cubicBezTo>
                  <a:pt x="57" y="7868"/>
                  <a:pt x="-15" y="8071"/>
                  <a:pt x="3" y="8288"/>
                </a:cubicBezTo>
                <a:cubicBezTo>
                  <a:pt x="21" y="8506"/>
                  <a:pt x="123" y="8741"/>
                  <a:pt x="294" y="9030"/>
                </a:cubicBezTo>
                <a:cubicBezTo>
                  <a:pt x="453" y="9297"/>
                  <a:pt x="650" y="9715"/>
                  <a:pt x="744" y="9950"/>
                </a:cubicBezTo>
                <a:cubicBezTo>
                  <a:pt x="913" y="10377"/>
                  <a:pt x="908" y="10380"/>
                  <a:pt x="744" y="10669"/>
                </a:cubicBezTo>
                <a:cubicBezTo>
                  <a:pt x="514" y="11072"/>
                  <a:pt x="536" y="11482"/>
                  <a:pt x="796" y="11860"/>
                </a:cubicBezTo>
                <a:cubicBezTo>
                  <a:pt x="989" y="12139"/>
                  <a:pt x="1014" y="12196"/>
                  <a:pt x="929" y="12466"/>
                </a:cubicBezTo>
                <a:cubicBezTo>
                  <a:pt x="778" y="12941"/>
                  <a:pt x="878" y="13367"/>
                  <a:pt x="1246" y="13679"/>
                </a:cubicBezTo>
                <a:cubicBezTo>
                  <a:pt x="1503" y="13897"/>
                  <a:pt x="1568" y="13972"/>
                  <a:pt x="1537" y="14151"/>
                </a:cubicBezTo>
                <a:cubicBezTo>
                  <a:pt x="1516" y="14270"/>
                  <a:pt x="1537" y="14512"/>
                  <a:pt x="1590" y="14690"/>
                </a:cubicBezTo>
                <a:cubicBezTo>
                  <a:pt x="1681" y="14998"/>
                  <a:pt x="1675" y="15044"/>
                  <a:pt x="1352" y="15588"/>
                </a:cubicBezTo>
                <a:cubicBezTo>
                  <a:pt x="913" y="16327"/>
                  <a:pt x="890" y="16696"/>
                  <a:pt x="1272" y="17138"/>
                </a:cubicBezTo>
                <a:cubicBezTo>
                  <a:pt x="1503" y="17404"/>
                  <a:pt x="1529" y="17503"/>
                  <a:pt x="1537" y="17924"/>
                </a:cubicBezTo>
                <a:cubicBezTo>
                  <a:pt x="1544" y="18329"/>
                  <a:pt x="1585" y="18453"/>
                  <a:pt x="1775" y="18665"/>
                </a:cubicBezTo>
                <a:cubicBezTo>
                  <a:pt x="1899" y="18803"/>
                  <a:pt x="2108" y="18952"/>
                  <a:pt x="2251" y="19002"/>
                </a:cubicBezTo>
                <a:cubicBezTo>
                  <a:pt x="2510" y="19093"/>
                  <a:pt x="2518" y="19099"/>
                  <a:pt x="2357" y="19249"/>
                </a:cubicBezTo>
                <a:cubicBezTo>
                  <a:pt x="1992" y="19588"/>
                  <a:pt x="1791" y="20124"/>
                  <a:pt x="1881" y="20529"/>
                </a:cubicBezTo>
                <a:cubicBezTo>
                  <a:pt x="1945" y="20822"/>
                  <a:pt x="2376" y="21275"/>
                  <a:pt x="2727" y="21405"/>
                </a:cubicBezTo>
                <a:cubicBezTo>
                  <a:pt x="3121" y="21551"/>
                  <a:pt x="4043" y="21523"/>
                  <a:pt x="4420" y="21360"/>
                </a:cubicBezTo>
                <a:cubicBezTo>
                  <a:pt x="4594" y="21285"/>
                  <a:pt x="4976" y="21151"/>
                  <a:pt x="5266" y="21068"/>
                </a:cubicBezTo>
                <a:cubicBezTo>
                  <a:pt x="5776" y="20922"/>
                  <a:pt x="5818" y="20922"/>
                  <a:pt x="6033" y="21046"/>
                </a:cubicBezTo>
                <a:cubicBezTo>
                  <a:pt x="6202" y="21144"/>
                  <a:pt x="6393" y="21183"/>
                  <a:pt x="6905" y="21181"/>
                </a:cubicBezTo>
                <a:cubicBezTo>
                  <a:pt x="7641" y="21177"/>
                  <a:pt x="8032" y="21044"/>
                  <a:pt x="8571" y="20642"/>
                </a:cubicBezTo>
                <a:cubicBezTo>
                  <a:pt x="8943" y="20365"/>
                  <a:pt x="9160" y="20363"/>
                  <a:pt x="9471" y="20664"/>
                </a:cubicBezTo>
                <a:cubicBezTo>
                  <a:pt x="9805" y="20988"/>
                  <a:pt x="10348" y="21163"/>
                  <a:pt x="10872" y="21113"/>
                </a:cubicBezTo>
                <a:cubicBezTo>
                  <a:pt x="11095" y="21092"/>
                  <a:pt x="11622" y="21037"/>
                  <a:pt x="12062" y="21001"/>
                </a:cubicBezTo>
                <a:cubicBezTo>
                  <a:pt x="13158" y="20910"/>
                  <a:pt x="13678" y="20684"/>
                  <a:pt x="14204" y="20035"/>
                </a:cubicBezTo>
                <a:cubicBezTo>
                  <a:pt x="14497" y="19674"/>
                  <a:pt x="14746" y="19491"/>
                  <a:pt x="15579" y="18935"/>
                </a:cubicBezTo>
                <a:lnTo>
                  <a:pt x="16003" y="18643"/>
                </a:lnTo>
                <a:lnTo>
                  <a:pt x="16267" y="18890"/>
                </a:lnTo>
                <a:cubicBezTo>
                  <a:pt x="16641" y="19252"/>
                  <a:pt x="16925" y="19363"/>
                  <a:pt x="17536" y="19361"/>
                </a:cubicBezTo>
                <a:cubicBezTo>
                  <a:pt x="18497" y="19359"/>
                  <a:pt x="19439" y="18757"/>
                  <a:pt x="19573" y="18081"/>
                </a:cubicBezTo>
                <a:cubicBezTo>
                  <a:pt x="19616" y="17864"/>
                  <a:pt x="19714" y="17784"/>
                  <a:pt x="20075" y="17587"/>
                </a:cubicBezTo>
                <a:cubicBezTo>
                  <a:pt x="20980" y="17094"/>
                  <a:pt x="21286" y="16123"/>
                  <a:pt x="20710" y="15566"/>
                </a:cubicBezTo>
                <a:cubicBezTo>
                  <a:pt x="20460" y="15324"/>
                  <a:pt x="20444" y="15320"/>
                  <a:pt x="20578" y="15049"/>
                </a:cubicBezTo>
                <a:cubicBezTo>
                  <a:pt x="20671" y="14860"/>
                  <a:pt x="20710" y="14650"/>
                  <a:pt x="20683" y="14353"/>
                </a:cubicBezTo>
                <a:cubicBezTo>
                  <a:pt x="20654" y="14027"/>
                  <a:pt x="20671" y="13857"/>
                  <a:pt x="20789" y="13656"/>
                </a:cubicBezTo>
                <a:cubicBezTo>
                  <a:pt x="20980" y="13334"/>
                  <a:pt x="20992" y="12733"/>
                  <a:pt x="20816" y="12444"/>
                </a:cubicBezTo>
                <a:cubicBezTo>
                  <a:pt x="20699" y="12253"/>
                  <a:pt x="20711" y="12227"/>
                  <a:pt x="20842" y="12017"/>
                </a:cubicBezTo>
                <a:cubicBezTo>
                  <a:pt x="21036" y="11708"/>
                  <a:pt x="21041" y="11061"/>
                  <a:pt x="20842" y="10804"/>
                </a:cubicBezTo>
                <a:cubicBezTo>
                  <a:pt x="20698" y="10617"/>
                  <a:pt x="20697" y="10582"/>
                  <a:pt x="20869" y="10242"/>
                </a:cubicBezTo>
                <a:cubicBezTo>
                  <a:pt x="21137" y="9712"/>
                  <a:pt x="21082" y="9234"/>
                  <a:pt x="20736" y="8940"/>
                </a:cubicBezTo>
                <a:cubicBezTo>
                  <a:pt x="20617" y="8839"/>
                  <a:pt x="20602" y="8787"/>
                  <a:pt x="20683" y="8693"/>
                </a:cubicBezTo>
                <a:cubicBezTo>
                  <a:pt x="20960" y="8372"/>
                  <a:pt x="21131" y="7932"/>
                  <a:pt x="21107" y="7615"/>
                </a:cubicBezTo>
                <a:cubicBezTo>
                  <a:pt x="21086" y="7345"/>
                  <a:pt x="21118" y="7223"/>
                  <a:pt x="21318" y="6963"/>
                </a:cubicBezTo>
                <a:cubicBezTo>
                  <a:pt x="21521" y="6699"/>
                  <a:pt x="21580" y="6578"/>
                  <a:pt x="21583" y="6222"/>
                </a:cubicBezTo>
                <a:cubicBezTo>
                  <a:pt x="21585" y="5852"/>
                  <a:pt x="21554" y="5737"/>
                  <a:pt x="21345" y="5503"/>
                </a:cubicBezTo>
                <a:cubicBezTo>
                  <a:pt x="21195" y="5337"/>
                  <a:pt x="20933" y="5188"/>
                  <a:pt x="20683" y="5099"/>
                </a:cubicBezTo>
                <a:cubicBezTo>
                  <a:pt x="20292" y="4959"/>
                  <a:pt x="20277" y="4947"/>
                  <a:pt x="20340" y="4740"/>
                </a:cubicBezTo>
                <a:cubicBezTo>
                  <a:pt x="20376" y="4621"/>
                  <a:pt x="20396" y="4358"/>
                  <a:pt x="20393" y="4156"/>
                </a:cubicBezTo>
                <a:cubicBezTo>
                  <a:pt x="20380" y="3442"/>
                  <a:pt x="19824" y="3056"/>
                  <a:pt x="18488" y="2875"/>
                </a:cubicBezTo>
                <a:cubicBezTo>
                  <a:pt x="17807" y="2783"/>
                  <a:pt x="17622" y="2766"/>
                  <a:pt x="17219" y="2853"/>
                </a:cubicBezTo>
                <a:cubicBezTo>
                  <a:pt x="16802" y="2943"/>
                  <a:pt x="16623" y="2927"/>
                  <a:pt x="16849" y="2808"/>
                </a:cubicBezTo>
                <a:cubicBezTo>
                  <a:pt x="16983" y="2738"/>
                  <a:pt x="17193" y="2281"/>
                  <a:pt x="17193" y="2044"/>
                </a:cubicBezTo>
                <a:cubicBezTo>
                  <a:pt x="17193" y="1583"/>
                  <a:pt x="16847" y="1001"/>
                  <a:pt x="16346" y="607"/>
                </a:cubicBezTo>
                <a:cubicBezTo>
                  <a:pt x="15668" y="73"/>
                  <a:pt x="15073" y="-49"/>
                  <a:pt x="13993" y="135"/>
                </a:cubicBezTo>
                <a:cubicBezTo>
                  <a:pt x="13613" y="200"/>
                  <a:pt x="13465" y="207"/>
                  <a:pt x="13199" y="113"/>
                </a:cubicBezTo>
                <a:cubicBezTo>
                  <a:pt x="12986" y="37"/>
                  <a:pt x="12650" y="-2"/>
                  <a:pt x="12168" y="1"/>
                </a:cubicBezTo>
                <a:close/>
              </a:path>
            </a:pathLst>
          </a:custGeom>
          <a:ln w="3175">
            <a:miter lim="400000"/>
          </a:ln>
        </p:spPr>
      </p:pic>
      <p:pic>
        <p:nvPicPr>
          <p:cNvPr id="70" name="Screenshot 2026-03-04 004624.png" descr="Screenshot 2026-03-04 004624.png">
            <a:extLst>
              <a:ext uri="{FF2B5EF4-FFF2-40B4-BE49-F238E27FC236}">
                <a16:creationId xmlns:a16="http://schemas.microsoft.com/office/drawing/2014/main" id="{5391B3AD-F05C-2881-5D22-AD2A460AD022}"/>
              </a:ext>
            </a:extLst>
          </p:cNvPr>
          <p:cNvPicPr>
            <a:picLocks noChangeAspect="1"/>
          </p:cNvPicPr>
          <p:nvPr/>
        </p:nvPicPr>
        <p:blipFill>
          <a:blip r:embed="rId7"/>
          <a:srcRect l="8050" t="4424" r="22557" b="14434"/>
          <a:stretch>
            <a:fillRect/>
          </a:stretch>
        </p:blipFill>
        <p:spPr>
          <a:xfrm>
            <a:off x="8512559" y="1469010"/>
            <a:ext cx="595701" cy="420916"/>
          </a:xfrm>
          <a:custGeom>
            <a:avLst/>
            <a:gdLst/>
            <a:ahLst/>
            <a:cxnLst>
              <a:cxn ang="0">
                <a:pos x="wd2" y="hd2"/>
              </a:cxn>
              <a:cxn ang="5400000">
                <a:pos x="wd2" y="hd2"/>
              </a:cxn>
              <a:cxn ang="10800000">
                <a:pos x="wd2" y="hd2"/>
              </a:cxn>
              <a:cxn ang="16200000">
                <a:pos x="wd2" y="hd2"/>
              </a:cxn>
            </a:cxnLst>
            <a:rect l="0" t="0" r="r" b="b"/>
            <a:pathLst>
              <a:path w="21494" h="21539" extrusionOk="0">
                <a:moveTo>
                  <a:pt x="15833" y="0"/>
                </a:moveTo>
                <a:cubicBezTo>
                  <a:pt x="15615" y="0"/>
                  <a:pt x="14239" y="474"/>
                  <a:pt x="14144" y="585"/>
                </a:cubicBezTo>
                <a:cubicBezTo>
                  <a:pt x="14095" y="642"/>
                  <a:pt x="13786" y="737"/>
                  <a:pt x="13456" y="780"/>
                </a:cubicBezTo>
                <a:cubicBezTo>
                  <a:pt x="13127" y="823"/>
                  <a:pt x="12852" y="892"/>
                  <a:pt x="12828" y="947"/>
                </a:cubicBezTo>
                <a:cubicBezTo>
                  <a:pt x="12804" y="1002"/>
                  <a:pt x="12643" y="1056"/>
                  <a:pt x="12474" y="1059"/>
                </a:cubicBezTo>
                <a:cubicBezTo>
                  <a:pt x="12306" y="1061"/>
                  <a:pt x="12078" y="1134"/>
                  <a:pt x="11963" y="1226"/>
                </a:cubicBezTo>
                <a:cubicBezTo>
                  <a:pt x="11849" y="1318"/>
                  <a:pt x="11585" y="1391"/>
                  <a:pt x="11394" y="1393"/>
                </a:cubicBezTo>
                <a:cubicBezTo>
                  <a:pt x="11188" y="1395"/>
                  <a:pt x="10892" y="1530"/>
                  <a:pt x="10667" y="1699"/>
                </a:cubicBezTo>
                <a:cubicBezTo>
                  <a:pt x="10355" y="1934"/>
                  <a:pt x="10212" y="1978"/>
                  <a:pt x="9881" y="1922"/>
                </a:cubicBezTo>
                <a:cubicBezTo>
                  <a:pt x="9562" y="1869"/>
                  <a:pt x="9401" y="1893"/>
                  <a:pt x="9135" y="2090"/>
                </a:cubicBezTo>
                <a:cubicBezTo>
                  <a:pt x="8948" y="2227"/>
                  <a:pt x="8646" y="2340"/>
                  <a:pt x="8467" y="2340"/>
                </a:cubicBezTo>
                <a:cubicBezTo>
                  <a:pt x="8142" y="2340"/>
                  <a:pt x="7315" y="2625"/>
                  <a:pt x="7131" y="2786"/>
                </a:cubicBezTo>
                <a:cubicBezTo>
                  <a:pt x="7077" y="2833"/>
                  <a:pt x="6681" y="2861"/>
                  <a:pt x="6266" y="2870"/>
                </a:cubicBezTo>
                <a:cubicBezTo>
                  <a:pt x="5572" y="2884"/>
                  <a:pt x="5164" y="2980"/>
                  <a:pt x="4282" y="3315"/>
                </a:cubicBezTo>
                <a:cubicBezTo>
                  <a:pt x="4100" y="3385"/>
                  <a:pt x="3819" y="3442"/>
                  <a:pt x="3673" y="3427"/>
                </a:cubicBezTo>
                <a:cubicBezTo>
                  <a:pt x="3527" y="3412"/>
                  <a:pt x="3225" y="3509"/>
                  <a:pt x="3005" y="3650"/>
                </a:cubicBezTo>
                <a:cubicBezTo>
                  <a:pt x="2786" y="3790"/>
                  <a:pt x="2481" y="3909"/>
                  <a:pt x="2318" y="3928"/>
                </a:cubicBezTo>
                <a:cubicBezTo>
                  <a:pt x="2155" y="3948"/>
                  <a:pt x="1752" y="4073"/>
                  <a:pt x="1434" y="4207"/>
                </a:cubicBezTo>
                <a:cubicBezTo>
                  <a:pt x="655" y="4535"/>
                  <a:pt x="242" y="5168"/>
                  <a:pt x="236" y="6018"/>
                </a:cubicBezTo>
                <a:cubicBezTo>
                  <a:pt x="234" y="6232"/>
                  <a:pt x="183" y="6525"/>
                  <a:pt x="118" y="6686"/>
                </a:cubicBezTo>
                <a:cubicBezTo>
                  <a:pt x="52" y="6848"/>
                  <a:pt x="1" y="7284"/>
                  <a:pt x="0" y="7634"/>
                </a:cubicBezTo>
                <a:cubicBezTo>
                  <a:pt x="-3" y="8235"/>
                  <a:pt x="10" y="8282"/>
                  <a:pt x="353" y="8748"/>
                </a:cubicBezTo>
                <a:lnTo>
                  <a:pt x="727" y="9250"/>
                </a:lnTo>
                <a:lnTo>
                  <a:pt x="727" y="10280"/>
                </a:lnTo>
                <a:cubicBezTo>
                  <a:pt x="723" y="10854"/>
                  <a:pt x="768" y="11625"/>
                  <a:pt x="825" y="11980"/>
                </a:cubicBezTo>
                <a:cubicBezTo>
                  <a:pt x="945" y="12725"/>
                  <a:pt x="1148" y="13512"/>
                  <a:pt x="1237" y="13512"/>
                </a:cubicBezTo>
                <a:cubicBezTo>
                  <a:pt x="1271" y="13512"/>
                  <a:pt x="1332" y="13641"/>
                  <a:pt x="1355" y="13819"/>
                </a:cubicBezTo>
                <a:cubicBezTo>
                  <a:pt x="1378" y="13996"/>
                  <a:pt x="1432" y="14333"/>
                  <a:pt x="1493" y="14543"/>
                </a:cubicBezTo>
                <a:cubicBezTo>
                  <a:pt x="1589" y="14875"/>
                  <a:pt x="1597" y="14972"/>
                  <a:pt x="1473" y="15267"/>
                </a:cubicBezTo>
                <a:cubicBezTo>
                  <a:pt x="1288" y="15710"/>
                  <a:pt x="1286" y="17708"/>
                  <a:pt x="1473" y="18193"/>
                </a:cubicBezTo>
                <a:cubicBezTo>
                  <a:pt x="1541" y="18368"/>
                  <a:pt x="1663" y="18706"/>
                  <a:pt x="1748" y="18945"/>
                </a:cubicBezTo>
                <a:cubicBezTo>
                  <a:pt x="1833" y="19184"/>
                  <a:pt x="2000" y="19470"/>
                  <a:pt x="2121" y="19586"/>
                </a:cubicBezTo>
                <a:cubicBezTo>
                  <a:pt x="2243" y="19702"/>
                  <a:pt x="2488" y="19992"/>
                  <a:pt x="2652" y="20227"/>
                </a:cubicBezTo>
                <a:cubicBezTo>
                  <a:pt x="3037" y="20779"/>
                  <a:pt x="3236" y="20895"/>
                  <a:pt x="3654" y="20895"/>
                </a:cubicBezTo>
                <a:cubicBezTo>
                  <a:pt x="3873" y="20895"/>
                  <a:pt x="4067" y="21010"/>
                  <a:pt x="4223" y="21174"/>
                </a:cubicBezTo>
                <a:cubicBezTo>
                  <a:pt x="4589" y="21556"/>
                  <a:pt x="5306" y="21584"/>
                  <a:pt x="5697" y="21257"/>
                </a:cubicBezTo>
                <a:cubicBezTo>
                  <a:pt x="5961" y="21037"/>
                  <a:pt x="6035" y="21029"/>
                  <a:pt x="6286" y="21146"/>
                </a:cubicBezTo>
                <a:cubicBezTo>
                  <a:pt x="6641" y="21311"/>
                  <a:pt x="7171" y="21219"/>
                  <a:pt x="7465" y="20923"/>
                </a:cubicBezTo>
                <a:cubicBezTo>
                  <a:pt x="7598" y="20789"/>
                  <a:pt x="7767" y="20721"/>
                  <a:pt x="7897" y="20756"/>
                </a:cubicBezTo>
                <a:cubicBezTo>
                  <a:pt x="8202" y="20839"/>
                  <a:pt x="8720" y="20593"/>
                  <a:pt x="8997" y="20255"/>
                </a:cubicBezTo>
                <a:cubicBezTo>
                  <a:pt x="9128" y="20094"/>
                  <a:pt x="9406" y="19862"/>
                  <a:pt x="9606" y="19725"/>
                </a:cubicBezTo>
                <a:cubicBezTo>
                  <a:pt x="9806" y="19588"/>
                  <a:pt x="9960" y="19439"/>
                  <a:pt x="9960" y="19391"/>
                </a:cubicBezTo>
                <a:cubicBezTo>
                  <a:pt x="9960" y="19343"/>
                  <a:pt x="10162" y="19334"/>
                  <a:pt x="10411" y="19363"/>
                </a:cubicBezTo>
                <a:cubicBezTo>
                  <a:pt x="10767" y="19405"/>
                  <a:pt x="10946" y="19340"/>
                  <a:pt x="11217" y="19140"/>
                </a:cubicBezTo>
                <a:cubicBezTo>
                  <a:pt x="11503" y="18929"/>
                  <a:pt x="11599" y="18926"/>
                  <a:pt x="11806" y="19029"/>
                </a:cubicBezTo>
                <a:cubicBezTo>
                  <a:pt x="12193" y="19219"/>
                  <a:pt x="12488" y="19173"/>
                  <a:pt x="12965" y="18861"/>
                </a:cubicBezTo>
                <a:cubicBezTo>
                  <a:pt x="13464" y="18536"/>
                  <a:pt x="14208" y="18200"/>
                  <a:pt x="14262" y="18276"/>
                </a:cubicBezTo>
                <a:cubicBezTo>
                  <a:pt x="14282" y="18304"/>
                  <a:pt x="14256" y="18446"/>
                  <a:pt x="14203" y="18611"/>
                </a:cubicBezTo>
                <a:cubicBezTo>
                  <a:pt x="14150" y="18776"/>
                  <a:pt x="14105" y="19154"/>
                  <a:pt x="14105" y="19447"/>
                </a:cubicBezTo>
                <a:cubicBezTo>
                  <a:pt x="14105" y="19942"/>
                  <a:pt x="14146" y="20025"/>
                  <a:pt x="14615" y="20672"/>
                </a:cubicBezTo>
                <a:cubicBezTo>
                  <a:pt x="14892" y="21054"/>
                  <a:pt x="15236" y="21424"/>
                  <a:pt x="15382" y="21480"/>
                </a:cubicBezTo>
                <a:cubicBezTo>
                  <a:pt x="15692" y="21600"/>
                  <a:pt x="16136" y="21531"/>
                  <a:pt x="16442" y="21313"/>
                </a:cubicBezTo>
                <a:cubicBezTo>
                  <a:pt x="16702" y="21129"/>
                  <a:pt x="17411" y="20029"/>
                  <a:pt x="17542" y="19614"/>
                </a:cubicBezTo>
                <a:cubicBezTo>
                  <a:pt x="17641" y="19302"/>
                  <a:pt x="17673" y="19266"/>
                  <a:pt x="18151" y="18444"/>
                </a:cubicBezTo>
                <a:cubicBezTo>
                  <a:pt x="18321" y="18153"/>
                  <a:pt x="18501" y="17734"/>
                  <a:pt x="18564" y="17524"/>
                </a:cubicBezTo>
                <a:cubicBezTo>
                  <a:pt x="18664" y="17188"/>
                  <a:pt x="18715" y="17162"/>
                  <a:pt x="18996" y="17162"/>
                </a:cubicBezTo>
                <a:cubicBezTo>
                  <a:pt x="19413" y="17162"/>
                  <a:pt x="19845" y="16738"/>
                  <a:pt x="20057" y="16131"/>
                </a:cubicBezTo>
                <a:cubicBezTo>
                  <a:pt x="20148" y="15870"/>
                  <a:pt x="20305" y="15499"/>
                  <a:pt x="20411" y="15295"/>
                </a:cubicBezTo>
                <a:cubicBezTo>
                  <a:pt x="20516" y="15091"/>
                  <a:pt x="20621" y="14740"/>
                  <a:pt x="20646" y="14515"/>
                </a:cubicBezTo>
                <a:cubicBezTo>
                  <a:pt x="20672" y="14290"/>
                  <a:pt x="20837" y="13893"/>
                  <a:pt x="21000" y="13624"/>
                </a:cubicBezTo>
                <a:cubicBezTo>
                  <a:pt x="21281" y="13160"/>
                  <a:pt x="21298" y="13081"/>
                  <a:pt x="21354" y="12008"/>
                </a:cubicBezTo>
                <a:cubicBezTo>
                  <a:pt x="21386" y="11386"/>
                  <a:pt x="21439" y="10781"/>
                  <a:pt x="21471" y="10671"/>
                </a:cubicBezTo>
                <a:cubicBezTo>
                  <a:pt x="21597" y="10237"/>
                  <a:pt x="21164" y="9153"/>
                  <a:pt x="20548" y="8330"/>
                </a:cubicBezTo>
                <a:cubicBezTo>
                  <a:pt x="19213" y="6547"/>
                  <a:pt x="18512" y="5327"/>
                  <a:pt x="18269" y="4430"/>
                </a:cubicBezTo>
                <a:cubicBezTo>
                  <a:pt x="18170" y="4061"/>
                  <a:pt x="17967" y="3635"/>
                  <a:pt x="17837" y="3455"/>
                </a:cubicBezTo>
                <a:cubicBezTo>
                  <a:pt x="17707" y="3274"/>
                  <a:pt x="17603" y="3062"/>
                  <a:pt x="17601" y="3009"/>
                </a:cubicBezTo>
                <a:cubicBezTo>
                  <a:pt x="17600" y="2956"/>
                  <a:pt x="17499" y="2638"/>
                  <a:pt x="17385" y="2285"/>
                </a:cubicBezTo>
                <a:cubicBezTo>
                  <a:pt x="17271" y="1931"/>
                  <a:pt x="17189" y="1569"/>
                  <a:pt x="17189" y="1477"/>
                </a:cubicBezTo>
                <a:cubicBezTo>
                  <a:pt x="17189" y="1042"/>
                  <a:pt x="16233" y="0"/>
                  <a:pt x="15833" y="0"/>
                </a:cubicBezTo>
                <a:close/>
              </a:path>
            </a:pathLst>
          </a:custGeom>
          <a:ln w="3175">
            <a:miter lim="400000"/>
          </a:ln>
        </p:spPr>
      </p:pic>
      <p:sp>
        <p:nvSpPr>
          <p:cNvPr id="80" name="Line">
            <a:extLst>
              <a:ext uri="{FF2B5EF4-FFF2-40B4-BE49-F238E27FC236}">
                <a16:creationId xmlns:a16="http://schemas.microsoft.com/office/drawing/2014/main" id="{BD92EF0C-083B-6D9E-AB7E-A2098EED2A5A}"/>
              </a:ext>
            </a:extLst>
          </p:cNvPr>
          <p:cNvSpPr/>
          <p:nvPr/>
        </p:nvSpPr>
        <p:spPr>
          <a:xfrm>
            <a:off x="8105741" y="2521228"/>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81" name="Line">
            <a:extLst>
              <a:ext uri="{FF2B5EF4-FFF2-40B4-BE49-F238E27FC236}">
                <a16:creationId xmlns:a16="http://schemas.microsoft.com/office/drawing/2014/main" id="{08CD63B9-01BB-B6DC-9FEF-E95514B2C468}"/>
              </a:ext>
            </a:extLst>
          </p:cNvPr>
          <p:cNvSpPr/>
          <p:nvPr/>
        </p:nvSpPr>
        <p:spPr>
          <a:xfrm>
            <a:off x="8105741" y="3603836"/>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0848437"/>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32125-2688-698E-000C-442AB24EB19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D8C0A45-0B1F-C58B-77CE-EFDB16470F59}"/>
              </a:ext>
            </a:extLst>
          </p:cNvPr>
          <p:cNvSpPr>
            <a:spLocks noGrp="1"/>
          </p:cNvSpPr>
          <p:nvPr>
            <p:ph type="title"/>
          </p:nvPr>
        </p:nvSpPr>
        <p:spPr>
          <a:xfrm>
            <a:off x="837433" y="185122"/>
            <a:ext cx="10515600" cy="581932"/>
          </a:xfrm>
        </p:spPr>
        <p:txBody>
          <a:bodyPr>
            <a:normAutofit/>
          </a:bodyPr>
          <a:lstStyle/>
          <a:p>
            <a:r>
              <a:rPr lang="en-US" dirty="0"/>
              <a:t>Bridging the Gap: Volume Transformer (Volt)</a:t>
            </a:r>
          </a:p>
        </p:txBody>
      </p:sp>
      <p:sp>
        <p:nvSpPr>
          <p:cNvPr id="2" name="Date Placeholder 1">
            <a:extLst>
              <a:ext uri="{FF2B5EF4-FFF2-40B4-BE49-F238E27FC236}">
                <a16:creationId xmlns:a16="http://schemas.microsoft.com/office/drawing/2014/main" id="{6A12540E-6184-C06F-9EA0-F3CD3B9A66B7}"/>
              </a:ext>
            </a:extLst>
          </p:cNvPr>
          <p:cNvSpPr>
            <a:spLocks noGrp="1"/>
          </p:cNvSpPr>
          <p:nvPr>
            <p:ph type="dt" sz="half" idx="10"/>
          </p:nvPr>
        </p:nvSpPr>
        <p:spPr/>
        <p:txBody>
          <a:bodyPr/>
          <a:lstStyle/>
          <a:p>
            <a:r>
              <a:rPr lang="en-US" dirty="0"/>
              <a:t>June 3, 2026</a:t>
            </a:r>
          </a:p>
        </p:txBody>
      </p:sp>
      <p:sp>
        <p:nvSpPr>
          <p:cNvPr id="3" name="Footer Placeholder 2">
            <a:extLst>
              <a:ext uri="{FF2B5EF4-FFF2-40B4-BE49-F238E27FC236}">
                <a16:creationId xmlns:a16="http://schemas.microsoft.com/office/drawing/2014/main" id="{EE202D28-465E-00B8-9EB6-970261B1086C}"/>
              </a:ext>
            </a:extLst>
          </p:cNvPr>
          <p:cNvSpPr>
            <a:spLocks noGrp="1"/>
          </p:cNvSpPr>
          <p:nvPr>
            <p:ph type="ftr" sz="quarter" idx="11"/>
          </p:nvPr>
        </p:nvSpPr>
        <p:spPr/>
        <p:txBody>
          <a:bodyPr/>
          <a:lstStyle/>
          <a:p>
            <a:r>
              <a:rPr lang="en-US"/>
              <a:t>Volume Transformer (Volt)</a:t>
            </a:r>
          </a:p>
        </p:txBody>
      </p:sp>
      <p:sp>
        <p:nvSpPr>
          <p:cNvPr id="5" name="Slide Number Placeholder 4">
            <a:extLst>
              <a:ext uri="{FF2B5EF4-FFF2-40B4-BE49-F238E27FC236}">
                <a16:creationId xmlns:a16="http://schemas.microsoft.com/office/drawing/2014/main" id="{B7153644-C2FC-13DC-69A0-FEE7F319FDEC}"/>
              </a:ext>
            </a:extLst>
          </p:cNvPr>
          <p:cNvSpPr>
            <a:spLocks noGrp="1"/>
          </p:cNvSpPr>
          <p:nvPr>
            <p:ph type="sldNum" sz="quarter" idx="12"/>
          </p:nvPr>
        </p:nvSpPr>
        <p:spPr/>
        <p:txBody>
          <a:bodyPr/>
          <a:lstStyle/>
          <a:p>
            <a:fld id="{2B4F6D82-CD72-F34E-B7DE-8B6ACE9B0198}" type="slidenum">
              <a:rPr lang="en-US" smtClean="0"/>
              <a:t>11</a:t>
            </a:fld>
            <a:endParaRPr lang="en-US"/>
          </a:p>
        </p:txBody>
      </p:sp>
      <p:pic>
        <p:nvPicPr>
          <p:cNvPr id="11" name="rgb.png" descr="rgb.png">
            <a:extLst>
              <a:ext uri="{FF2B5EF4-FFF2-40B4-BE49-F238E27FC236}">
                <a16:creationId xmlns:a16="http://schemas.microsoft.com/office/drawing/2014/main" id="{23448DF4-A496-A06F-44A3-A3895CC71686}"/>
              </a:ext>
            </a:extLst>
          </p:cNvPr>
          <p:cNvPicPr>
            <a:picLocks noChangeAspect="1"/>
          </p:cNvPicPr>
          <p:nvPr/>
        </p:nvPicPr>
        <p:blipFill>
          <a:blip r:embed="rId3"/>
          <a:stretch>
            <a:fillRect/>
          </a:stretch>
        </p:blipFill>
        <p:spPr>
          <a:xfrm>
            <a:off x="1938127" y="1327915"/>
            <a:ext cx="3623898" cy="1899302"/>
          </a:xfrm>
          <a:prstGeom prst="rect">
            <a:avLst/>
          </a:prstGeom>
          <a:ln w="3175">
            <a:miter lim="400000"/>
          </a:ln>
        </p:spPr>
      </p:pic>
      <p:sp>
        <p:nvSpPr>
          <p:cNvPr id="29" name="Patchified Input Point Cloud">
            <a:extLst>
              <a:ext uri="{FF2B5EF4-FFF2-40B4-BE49-F238E27FC236}">
                <a16:creationId xmlns:a16="http://schemas.microsoft.com/office/drawing/2014/main" id="{6173E9BF-93C8-48D5-66DF-1D584B7F3AEC}"/>
              </a:ext>
            </a:extLst>
          </p:cNvPr>
          <p:cNvSpPr txBox="1"/>
          <p:nvPr/>
        </p:nvSpPr>
        <p:spPr>
          <a:xfrm>
            <a:off x="2280458" y="1021161"/>
            <a:ext cx="2939236"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lgn="ctr">
              <a:defRPr sz="900">
                <a:latin typeface="Arial"/>
                <a:ea typeface="Arial"/>
                <a:cs typeface="Arial"/>
                <a:sym typeface="Arial"/>
              </a:defRPr>
            </a:lvl1pPr>
          </a:lstStyle>
          <a:p>
            <a:r>
              <a:rPr sz="1200" dirty="0" err="1">
                <a:latin typeface="Arial" panose="020B0604020202020204" pitchFamily="34" charset="0"/>
                <a:cs typeface="Arial" panose="020B0604020202020204" pitchFamily="34" charset="0"/>
              </a:rPr>
              <a:t>Patchified</a:t>
            </a:r>
            <a:r>
              <a:rPr sz="1200" dirty="0">
                <a:latin typeface="Arial" panose="020B0604020202020204" pitchFamily="34" charset="0"/>
                <a:cs typeface="Arial" panose="020B0604020202020204" pitchFamily="34" charset="0"/>
              </a:rPr>
              <a:t> Input Point Cloud </a:t>
            </a:r>
          </a:p>
        </p:txBody>
      </p:sp>
      <p:sp>
        <p:nvSpPr>
          <p:cNvPr id="36" name="Circle">
            <a:extLst>
              <a:ext uri="{FF2B5EF4-FFF2-40B4-BE49-F238E27FC236}">
                <a16:creationId xmlns:a16="http://schemas.microsoft.com/office/drawing/2014/main" id="{5C3493A1-86D4-4346-4714-6233F3889006}"/>
              </a:ext>
            </a:extLst>
          </p:cNvPr>
          <p:cNvSpPr/>
          <p:nvPr/>
        </p:nvSpPr>
        <p:spPr>
          <a:xfrm>
            <a:off x="3115232" y="2065093"/>
            <a:ext cx="401669" cy="399947"/>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7" name="Circle">
            <a:extLst>
              <a:ext uri="{FF2B5EF4-FFF2-40B4-BE49-F238E27FC236}">
                <a16:creationId xmlns:a16="http://schemas.microsoft.com/office/drawing/2014/main" id="{8A635742-0378-729F-C700-6ED7855905D5}"/>
              </a:ext>
            </a:extLst>
          </p:cNvPr>
          <p:cNvSpPr/>
          <p:nvPr/>
        </p:nvSpPr>
        <p:spPr>
          <a:xfrm>
            <a:off x="4294609" y="1837711"/>
            <a:ext cx="260513" cy="259396"/>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8" name="Circle">
            <a:extLst>
              <a:ext uri="{FF2B5EF4-FFF2-40B4-BE49-F238E27FC236}">
                <a16:creationId xmlns:a16="http://schemas.microsoft.com/office/drawing/2014/main" id="{5804D78B-BD91-6618-5D58-AAEEF089D289}"/>
              </a:ext>
            </a:extLst>
          </p:cNvPr>
          <p:cNvSpPr/>
          <p:nvPr/>
        </p:nvSpPr>
        <p:spPr>
          <a:xfrm>
            <a:off x="3185243" y="2626715"/>
            <a:ext cx="349587" cy="348089"/>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9" name="Circle">
            <a:extLst>
              <a:ext uri="{FF2B5EF4-FFF2-40B4-BE49-F238E27FC236}">
                <a16:creationId xmlns:a16="http://schemas.microsoft.com/office/drawing/2014/main" id="{D94969FB-E85B-DFEF-E326-B3ECFBDABF85}"/>
              </a:ext>
            </a:extLst>
          </p:cNvPr>
          <p:cNvSpPr/>
          <p:nvPr/>
        </p:nvSpPr>
        <p:spPr>
          <a:xfrm>
            <a:off x="2358018" y="2438515"/>
            <a:ext cx="513154" cy="510958"/>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a:solidFill>
                <a:srgbClr val="FF0000"/>
              </a:solidFill>
              <a:latin typeface="Arial" panose="020B0604020202020204" pitchFamily="34" charset="0"/>
              <a:cs typeface="Arial" panose="020B0604020202020204" pitchFamily="34" charset="0"/>
            </a:endParaRPr>
          </a:p>
        </p:txBody>
      </p:sp>
      <p:sp>
        <p:nvSpPr>
          <p:cNvPr id="65" name="Line">
            <a:extLst>
              <a:ext uri="{FF2B5EF4-FFF2-40B4-BE49-F238E27FC236}">
                <a16:creationId xmlns:a16="http://schemas.microsoft.com/office/drawing/2014/main" id="{7AFE05D0-8D30-185B-CDF3-E1E4CFF5F085}"/>
              </a:ext>
            </a:extLst>
          </p:cNvPr>
          <p:cNvSpPr/>
          <p:nvPr/>
        </p:nvSpPr>
        <p:spPr>
          <a:xfrm>
            <a:off x="5580240" y="1666394"/>
            <a:ext cx="281420" cy="1"/>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8" name="Rounded Rectangle">
            <a:extLst>
              <a:ext uri="{FF2B5EF4-FFF2-40B4-BE49-F238E27FC236}">
                <a16:creationId xmlns:a16="http://schemas.microsoft.com/office/drawing/2014/main" id="{F1DB6C25-F538-6ECE-F871-4170352318C5}"/>
              </a:ext>
            </a:extLst>
          </p:cNvPr>
          <p:cNvSpPr/>
          <p:nvPr/>
        </p:nvSpPr>
        <p:spPr>
          <a:xfrm>
            <a:off x="5873510" y="985796"/>
            <a:ext cx="4380362" cy="2765797"/>
          </a:xfrm>
          <a:prstGeom prst="roundRect">
            <a:avLst>
              <a:gd name="adj" fmla="val 3613"/>
            </a:avLst>
          </a:prstGeom>
          <a:solidFill>
            <a:srgbClr val="EDF3F9"/>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dirty="0">
              <a:latin typeface="Arial" panose="020B0604020202020204" pitchFamily="34" charset="0"/>
              <a:cs typeface="Arial" panose="020B0604020202020204" pitchFamily="34" charset="0"/>
            </a:endParaRPr>
          </a:p>
        </p:txBody>
      </p:sp>
      <p:sp>
        <p:nvSpPr>
          <p:cNvPr id="13" name="Line">
            <a:extLst>
              <a:ext uri="{FF2B5EF4-FFF2-40B4-BE49-F238E27FC236}">
                <a16:creationId xmlns:a16="http://schemas.microsoft.com/office/drawing/2014/main" id="{74C6C2FA-010C-4078-60F5-A46B4F0F3407}"/>
              </a:ext>
            </a:extLst>
          </p:cNvPr>
          <p:cNvSpPr/>
          <p:nvPr/>
        </p:nvSpPr>
        <p:spPr>
          <a:xfrm flipH="1">
            <a:off x="8795875" y="1973597"/>
            <a:ext cx="2" cy="1666190"/>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17" name="Line">
            <a:extLst>
              <a:ext uri="{FF2B5EF4-FFF2-40B4-BE49-F238E27FC236}">
                <a16:creationId xmlns:a16="http://schemas.microsoft.com/office/drawing/2014/main" id="{74DFBB8D-5442-7B85-087F-1A0B041828DE}"/>
              </a:ext>
            </a:extLst>
          </p:cNvPr>
          <p:cNvSpPr/>
          <p:nvPr/>
        </p:nvSpPr>
        <p:spPr>
          <a:xfrm flipH="1">
            <a:off x="9833982" y="1973597"/>
            <a:ext cx="1342" cy="1666190"/>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18" name="Line">
            <a:extLst>
              <a:ext uri="{FF2B5EF4-FFF2-40B4-BE49-F238E27FC236}">
                <a16:creationId xmlns:a16="http://schemas.microsoft.com/office/drawing/2014/main" id="{2A38DC00-D67C-9410-D887-E63326D25A81}"/>
              </a:ext>
            </a:extLst>
          </p:cNvPr>
          <p:cNvSpPr/>
          <p:nvPr/>
        </p:nvSpPr>
        <p:spPr>
          <a:xfrm flipH="1">
            <a:off x="6678112" y="1956175"/>
            <a:ext cx="1061" cy="1751082"/>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23" name="Input Patches">
            <a:extLst>
              <a:ext uri="{FF2B5EF4-FFF2-40B4-BE49-F238E27FC236}">
                <a16:creationId xmlns:a16="http://schemas.microsoft.com/office/drawing/2014/main" id="{71C6703C-48D3-0DB5-1350-4730A2DBC803}"/>
              </a:ext>
            </a:extLst>
          </p:cNvPr>
          <p:cNvSpPr txBox="1"/>
          <p:nvPr/>
        </p:nvSpPr>
        <p:spPr>
          <a:xfrm rot="16200000">
            <a:off x="5851824" y="1465696"/>
            <a:ext cx="667320" cy="40112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742" tIns="15742" rIns="15742" bIns="15742" anchor="ctr">
            <a:spAutoFit/>
          </a:bodyPr>
          <a:lstStyle>
            <a:lvl1pPr algn="ctr">
              <a:defRPr sz="900">
                <a:latin typeface="Arial"/>
                <a:ea typeface="Arial"/>
                <a:cs typeface="Arial"/>
                <a:sym typeface="Arial"/>
              </a:defRPr>
            </a:lvl1pPr>
          </a:lstStyle>
          <a:p>
            <a:r>
              <a:rPr sz="1200" dirty="0">
                <a:latin typeface="Arial" panose="020B0604020202020204" pitchFamily="34" charset="0"/>
                <a:cs typeface="Arial" panose="020B0604020202020204" pitchFamily="34" charset="0"/>
              </a:rPr>
              <a:t>Input Patches</a:t>
            </a:r>
          </a:p>
        </p:txBody>
      </p:sp>
      <p:sp>
        <p:nvSpPr>
          <p:cNvPr id="24" name="Line">
            <a:extLst>
              <a:ext uri="{FF2B5EF4-FFF2-40B4-BE49-F238E27FC236}">
                <a16:creationId xmlns:a16="http://schemas.microsoft.com/office/drawing/2014/main" id="{C687CCAD-E704-97BA-2670-41FE95A41612}"/>
              </a:ext>
            </a:extLst>
          </p:cNvPr>
          <p:cNvSpPr/>
          <p:nvPr/>
        </p:nvSpPr>
        <p:spPr>
          <a:xfrm>
            <a:off x="7754948" y="1973595"/>
            <a:ext cx="1474" cy="1666191"/>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27" name="Transformer Encoder">
            <a:extLst>
              <a:ext uri="{FF2B5EF4-FFF2-40B4-BE49-F238E27FC236}">
                <a16:creationId xmlns:a16="http://schemas.microsoft.com/office/drawing/2014/main" id="{827A11C7-08C2-5088-F670-B033F52DDAE1}"/>
              </a:ext>
            </a:extLst>
          </p:cNvPr>
          <p:cNvSpPr/>
          <p:nvPr/>
        </p:nvSpPr>
        <p:spPr>
          <a:xfrm>
            <a:off x="6048462" y="2704580"/>
            <a:ext cx="4114803" cy="728874"/>
          </a:xfrm>
          <a:prstGeom prst="roundRect">
            <a:avLst>
              <a:gd name="adj" fmla="val 8433"/>
            </a:avLst>
          </a:prstGeom>
          <a:solidFill>
            <a:srgbClr val="EEDBA5"/>
          </a:solidFill>
          <a:ln>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900">
                <a:latin typeface="Arial"/>
                <a:ea typeface="Arial"/>
                <a:cs typeface="Arial"/>
                <a:sym typeface="Arial"/>
              </a:defRPr>
            </a:lvl1pPr>
          </a:lstStyle>
          <a:p>
            <a:r>
              <a:rPr sz="1200">
                <a:latin typeface="Arial" panose="020B0604020202020204" pitchFamily="34" charset="0"/>
                <a:cs typeface="Arial" panose="020B0604020202020204" pitchFamily="34" charset="0"/>
              </a:rPr>
              <a:t>Transformer Encoder </a:t>
            </a:r>
          </a:p>
        </p:txBody>
      </p:sp>
      <p:sp>
        <p:nvSpPr>
          <p:cNvPr id="28" name="Linear Tokenizer">
            <a:extLst>
              <a:ext uri="{FF2B5EF4-FFF2-40B4-BE49-F238E27FC236}">
                <a16:creationId xmlns:a16="http://schemas.microsoft.com/office/drawing/2014/main" id="{EE78DDE9-B0AB-D2E0-A669-68F7A1DA2DAE}"/>
              </a:ext>
            </a:extLst>
          </p:cNvPr>
          <p:cNvSpPr/>
          <p:nvPr/>
        </p:nvSpPr>
        <p:spPr>
          <a:xfrm>
            <a:off x="6048462" y="2052394"/>
            <a:ext cx="4114803" cy="299309"/>
          </a:xfrm>
          <a:prstGeom prst="roundRect">
            <a:avLst>
              <a:gd name="adj" fmla="val 13032"/>
            </a:avLst>
          </a:prstGeom>
          <a:solidFill>
            <a:srgbClr val="B0C6FA"/>
          </a:solidFill>
          <a:ln>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900">
                <a:latin typeface="Arial"/>
                <a:ea typeface="Arial"/>
                <a:cs typeface="Arial"/>
                <a:sym typeface="Arial"/>
              </a:defRPr>
            </a:lvl1pPr>
          </a:lstStyle>
          <a:p>
            <a:r>
              <a:rPr sz="1200">
                <a:latin typeface="Arial" panose="020B0604020202020204" pitchFamily="34" charset="0"/>
                <a:cs typeface="Arial" panose="020B0604020202020204" pitchFamily="34" charset="0"/>
              </a:rPr>
              <a:t>Linear Tokenizer</a:t>
            </a:r>
          </a:p>
        </p:txBody>
      </p:sp>
      <p:sp>
        <p:nvSpPr>
          <p:cNvPr id="31" name="⚡️">
            <a:extLst>
              <a:ext uri="{FF2B5EF4-FFF2-40B4-BE49-F238E27FC236}">
                <a16:creationId xmlns:a16="http://schemas.microsoft.com/office/drawing/2014/main" id="{4FD68023-D453-4A98-EDFB-89C278D97AB7}"/>
              </a:ext>
            </a:extLst>
          </p:cNvPr>
          <p:cNvSpPr txBox="1"/>
          <p:nvPr/>
        </p:nvSpPr>
        <p:spPr>
          <a:xfrm rot="10800000">
            <a:off x="8231363" y="1094991"/>
            <a:ext cx="379236"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defRPr sz="1100"/>
            </a:lvl1pPr>
          </a:lstStyle>
          <a:p>
            <a:endParaRPr sz="1200" dirty="0">
              <a:latin typeface="Arial" panose="020B0604020202020204" pitchFamily="34" charset="0"/>
              <a:cs typeface="Arial" panose="020B0604020202020204" pitchFamily="34" charset="0"/>
            </a:endParaRPr>
          </a:p>
        </p:txBody>
      </p:sp>
      <p:sp>
        <p:nvSpPr>
          <p:cNvPr id="32" name="Volt">
            <a:extLst>
              <a:ext uri="{FF2B5EF4-FFF2-40B4-BE49-F238E27FC236}">
                <a16:creationId xmlns:a16="http://schemas.microsoft.com/office/drawing/2014/main" id="{9769E736-0471-1BE0-38E6-8FC154BC84F8}"/>
              </a:ext>
            </a:extLst>
          </p:cNvPr>
          <p:cNvSpPr txBox="1"/>
          <p:nvPr/>
        </p:nvSpPr>
        <p:spPr>
          <a:xfrm>
            <a:off x="7782923" y="1005064"/>
            <a:ext cx="974029" cy="30879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lgn="ctr">
              <a:defRPr sz="1500">
                <a:latin typeface="Times New Roman"/>
                <a:ea typeface="Times New Roman"/>
                <a:cs typeface="Times New Roman"/>
                <a:sym typeface="Times New Roman"/>
              </a:defRPr>
            </a:lvl1pPr>
          </a:lstStyle>
          <a:p>
            <a:r>
              <a:rPr sz="1800" b="1" dirty="0">
                <a:latin typeface="Arial" panose="020B0604020202020204" pitchFamily="34" charset="0"/>
                <a:cs typeface="Arial" panose="020B0604020202020204" pitchFamily="34" charset="0"/>
              </a:rPr>
              <a:t>Volt</a:t>
            </a:r>
            <a:r>
              <a:rPr lang="de-DE"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t>
            </a:r>
          </a:p>
        </p:txBody>
      </p:sp>
      <p:sp>
        <p:nvSpPr>
          <p:cNvPr id="33" name="Line">
            <a:extLst>
              <a:ext uri="{FF2B5EF4-FFF2-40B4-BE49-F238E27FC236}">
                <a16:creationId xmlns:a16="http://schemas.microsoft.com/office/drawing/2014/main" id="{29424A78-CE7E-8C57-A0BA-7222BC896AAB}"/>
              </a:ext>
            </a:extLst>
          </p:cNvPr>
          <p:cNvSpPr/>
          <p:nvPr/>
        </p:nvSpPr>
        <p:spPr>
          <a:xfrm>
            <a:off x="8105741" y="1703262"/>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40" name="Shape">
            <a:extLst>
              <a:ext uri="{FF2B5EF4-FFF2-40B4-BE49-F238E27FC236}">
                <a16:creationId xmlns:a16="http://schemas.microsoft.com/office/drawing/2014/main" id="{C9804914-12DB-8298-5A0C-C7D09560C403}"/>
              </a:ext>
            </a:extLst>
          </p:cNvPr>
          <p:cNvSpPr/>
          <p:nvPr/>
        </p:nvSpPr>
        <p:spPr>
          <a:xfrm>
            <a:off x="6746180" y="2430778"/>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673E3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1" name="Shape">
            <a:extLst>
              <a:ext uri="{FF2B5EF4-FFF2-40B4-BE49-F238E27FC236}">
                <a16:creationId xmlns:a16="http://schemas.microsoft.com/office/drawing/2014/main" id="{4A8F93B5-31F6-B65B-AECC-E9E983E5B842}"/>
              </a:ext>
            </a:extLst>
          </p:cNvPr>
          <p:cNvSpPr/>
          <p:nvPr/>
        </p:nvSpPr>
        <p:spPr>
          <a:xfrm>
            <a:off x="6570720" y="2500633"/>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804D3F"/>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2" name="Shape">
            <a:extLst>
              <a:ext uri="{FF2B5EF4-FFF2-40B4-BE49-F238E27FC236}">
                <a16:creationId xmlns:a16="http://schemas.microsoft.com/office/drawing/2014/main" id="{E6CBC328-054E-1D33-ABCA-DD77D3C95F0A}"/>
              </a:ext>
            </a:extLst>
          </p:cNvPr>
          <p:cNvSpPr/>
          <p:nvPr/>
        </p:nvSpPr>
        <p:spPr>
          <a:xfrm rot="16200000" flipH="1">
            <a:off x="6634050" y="2366065"/>
            <a:ext cx="67469"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804D3F"/>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3" name="Shape">
            <a:extLst>
              <a:ext uri="{FF2B5EF4-FFF2-40B4-BE49-F238E27FC236}">
                <a16:creationId xmlns:a16="http://schemas.microsoft.com/office/drawing/2014/main" id="{1200ADBD-C16C-E4DA-AD20-210028B07C6D}"/>
              </a:ext>
            </a:extLst>
          </p:cNvPr>
          <p:cNvSpPr/>
          <p:nvPr/>
        </p:nvSpPr>
        <p:spPr>
          <a:xfrm>
            <a:off x="7832763" y="2430778"/>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383A3C"/>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4" name="Shape">
            <a:extLst>
              <a:ext uri="{FF2B5EF4-FFF2-40B4-BE49-F238E27FC236}">
                <a16:creationId xmlns:a16="http://schemas.microsoft.com/office/drawing/2014/main" id="{C419595D-64A0-8DE7-D3AD-DFC3CDBC7578}"/>
              </a:ext>
            </a:extLst>
          </p:cNvPr>
          <p:cNvSpPr/>
          <p:nvPr/>
        </p:nvSpPr>
        <p:spPr>
          <a:xfrm>
            <a:off x="7655736" y="2500633"/>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4E505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5" name="Shape">
            <a:extLst>
              <a:ext uri="{FF2B5EF4-FFF2-40B4-BE49-F238E27FC236}">
                <a16:creationId xmlns:a16="http://schemas.microsoft.com/office/drawing/2014/main" id="{305C92BC-46DB-0915-58ED-B87D9A627F58}"/>
              </a:ext>
            </a:extLst>
          </p:cNvPr>
          <p:cNvSpPr/>
          <p:nvPr/>
        </p:nvSpPr>
        <p:spPr>
          <a:xfrm rot="16200000" flipH="1">
            <a:off x="7719068" y="2366065"/>
            <a:ext cx="67468"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4E505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6" name="Shape">
            <a:extLst>
              <a:ext uri="{FF2B5EF4-FFF2-40B4-BE49-F238E27FC236}">
                <a16:creationId xmlns:a16="http://schemas.microsoft.com/office/drawing/2014/main" id="{F4D58B4C-BD6D-951E-E8A3-62D8DEFBA860}"/>
              </a:ext>
            </a:extLst>
          </p:cNvPr>
          <p:cNvSpPr/>
          <p:nvPr/>
        </p:nvSpPr>
        <p:spPr>
          <a:xfrm>
            <a:off x="6746180" y="349372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53792C"/>
              </a:gs>
              <a:gs pos="100000">
                <a:srgbClr val="94B856"/>
              </a:gs>
            </a:gsLst>
            <a:lin ang="5400000"/>
          </a:gradFill>
          <a:ln w="3175">
            <a:miter lim="400000"/>
          </a:ln>
        </p:spPr>
        <p:txBody>
          <a:bodyPr lIns="0" tIns="0" rIns="0" bIns="0" anchor="ctr"/>
          <a:lstStyle/>
          <a:p>
            <a:pPr algn="ctr">
              <a:spcBef>
                <a:spcPts val="0"/>
              </a:spcBef>
              <a:defRPr sz="2400">
                <a:solidFill>
                  <a:srgbClr val="82C346"/>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7" name="Shape">
            <a:extLst>
              <a:ext uri="{FF2B5EF4-FFF2-40B4-BE49-F238E27FC236}">
                <a16:creationId xmlns:a16="http://schemas.microsoft.com/office/drawing/2014/main" id="{76FE63DD-D55A-ECC0-AC6F-A555D4C0CAB6}"/>
              </a:ext>
            </a:extLst>
          </p:cNvPr>
          <p:cNvSpPr/>
          <p:nvPr/>
        </p:nvSpPr>
        <p:spPr>
          <a:xfrm>
            <a:off x="6570720" y="3563580"/>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53792C"/>
              </a:gs>
              <a:gs pos="100000">
                <a:srgbClr val="94B856"/>
              </a:gs>
            </a:gsLst>
            <a:lin ang="5400000"/>
          </a:gradFill>
          <a:ln w="3175">
            <a:miter lim="400000"/>
          </a:ln>
        </p:spPr>
        <p:txBody>
          <a:bodyPr lIns="0" tIns="0" rIns="0" bIns="0" anchor="ctr"/>
          <a:lstStyle/>
          <a:p>
            <a:pPr algn="ctr">
              <a:spcBef>
                <a:spcPts val="0"/>
              </a:spcBef>
              <a:defRPr sz="2400">
                <a:solidFill>
                  <a:srgbClr val="82C346"/>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8" name="Shape">
            <a:extLst>
              <a:ext uri="{FF2B5EF4-FFF2-40B4-BE49-F238E27FC236}">
                <a16:creationId xmlns:a16="http://schemas.microsoft.com/office/drawing/2014/main" id="{DAC27014-0E01-462D-B130-195E2E953C5A}"/>
              </a:ext>
            </a:extLst>
          </p:cNvPr>
          <p:cNvSpPr/>
          <p:nvPr/>
        </p:nvSpPr>
        <p:spPr>
          <a:xfrm rot="16200000" flipH="1">
            <a:off x="6634050" y="3429012"/>
            <a:ext cx="67469"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53792C"/>
              </a:gs>
              <a:gs pos="100000">
                <a:srgbClr val="94B856"/>
              </a:gs>
            </a:gsLst>
            <a:lin ang="5400000"/>
          </a:gradFill>
          <a:ln w="3175">
            <a:miter lim="400000"/>
          </a:ln>
        </p:spPr>
        <p:txBody>
          <a:bodyPr lIns="0" tIns="0" rIns="0" bIns="0" anchor="ctr"/>
          <a:lstStyle/>
          <a:p>
            <a:pPr algn="ctr">
              <a:spcBef>
                <a:spcPts val="0"/>
              </a:spcBef>
              <a:defRPr sz="2400">
                <a:solidFill>
                  <a:srgbClr val="82C346"/>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9" name="Shape">
            <a:extLst>
              <a:ext uri="{FF2B5EF4-FFF2-40B4-BE49-F238E27FC236}">
                <a16:creationId xmlns:a16="http://schemas.microsoft.com/office/drawing/2014/main" id="{EB05ED20-1E20-C859-190E-88C66F114C52}"/>
              </a:ext>
            </a:extLst>
          </p:cNvPr>
          <p:cNvSpPr/>
          <p:nvPr/>
        </p:nvSpPr>
        <p:spPr>
          <a:xfrm>
            <a:off x="8860923" y="2432161"/>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4E5B70"/>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0" name="Shape">
            <a:extLst>
              <a:ext uri="{FF2B5EF4-FFF2-40B4-BE49-F238E27FC236}">
                <a16:creationId xmlns:a16="http://schemas.microsoft.com/office/drawing/2014/main" id="{21AD189A-F867-CD53-F120-68C09ECA50CF}"/>
              </a:ext>
            </a:extLst>
          </p:cNvPr>
          <p:cNvSpPr/>
          <p:nvPr/>
        </p:nvSpPr>
        <p:spPr>
          <a:xfrm>
            <a:off x="8683896" y="2502016"/>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5F6F89"/>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1" name="Shape">
            <a:extLst>
              <a:ext uri="{FF2B5EF4-FFF2-40B4-BE49-F238E27FC236}">
                <a16:creationId xmlns:a16="http://schemas.microsoft.com/office/drawing/2014/main" id="{BDD2E4FC-29BC-6388-72AE-A649E735C085}"/>
              </a:ext>
            </a:extLst>
          </p:cNvPr>
          <p:cNvSpPr/>
          <p:nvPr/>
        </p:nvSpPr>
        <p:spPr>
          <a:xfrm rot="16200000" flipH="1">
            <a:off x="8747228" y="2367448"/>
            <a:ext cx="67469"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5F6F89"/>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2" name="Shape">
            <a:extLst>
              <a:ext uri="{FF2B5EF4-FFF2-40B4-BE49-F238E27FC236}">
                <a16:creationId xmlns:a16="http://schemas.microsoft.com/office/drawing/2014/main" id="{BC996713-8B26-642B-0B92-4FB1220778D5}"/>
              </a:ext>
            </a:extLst>
          </p:cNvPr>
          <p:cNvSpPr/>
          <p:nvPr/>
        </p:nvSpPr>
        <p:spPr>
          <a:xfrm>
            <a:off x="9911435" y="2432161"/>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405550"/>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3" name="Shape">
            <a:extLst>
              <a:ext uri="{FF2B5EF4-FFF2-40B4-BE49-F238E27FC236}">
                <a16:creationId xmlns:a16="http://schemas.microsoft.com/office/drawing/2014/main" id="{392A5FA9-2AA2-EF9F-9288-49CB76F7F667}"/>
              </a:ext>
            </a:extLst>
          </p:cNvPr>
          <p:cNvSpPr/>
          <p:nvPr/>
        </p:nvSpPr>
        <p:spPr>
          <a:xfrm>
            <a:off x="9734408" y="2502016"/>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58756E"/>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4" name="Shape">
            <a:extLst>
              <a:ext uri="{FF2B5EF4-FFF2-40B4-BE49-F238E27FC236}">
                <a16:creationId xmlns:a16="http://schemas.microsoft.com/office/drawing/2014/main" id="{DD243C62-319D-E168-3167-036EBC7DFBBF}"/>
              </a:ext>
            </a:extLst>
          </p:cNvPr>
          <p:cNvSpPr/>
          <p:nvPr/>
        </p:nvSpPr>
        <p:spPr>
          <a:xfrm rot="16200000" flipH="1">
            <a:off x="9797739" y="2367448"/>
            <a:ext cx="67468"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58756E"/>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5" name="Shape">
            <a:extLst>
              <a:ext uri="{FF2B5EF4-FFF2-40B4-BE49-F238E27FC236}">
                <a16:creationId xmlns:a16="http://schemas.microsoft.com/office/drawing/2014/main" id="{9F3771AF-CBD6-489C-5785-50F3383794EE}"/>
              </a:ext>
            </a:extLst>
          </p:cNvPr>
          <p:cNvSpPr/>
          <p:nvPr/>
        </p:nvSpPr>
        <p:spPr>
          <a:xfrm>
            <a:off x="7828664" y="349372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895F7A"/>
              </a:gs>
              <a:gs pos="67338">
                <a:srgbClr val="8F8B68"/>
              </a:gs>
              <a:gs pos="100000">
                <a:srgbClr val="94B856"/>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6" name="Shape">
            <a:extLst>
              <a:ext uri="{FF2B5EF4-FFF2-40B4-BE49-F238E27FC236}">
                <a16:creationId xmlns:a16="http://schemas.microsoft.com/office/drawing/2014/main" id="{9ED0DC29-8089-FD6F-65F4-272BF3B7FF7D}"/>
              </a:ext>
            </a:extLst>
          </p:cNvPr>
          <p:cNvSpPr/>
          <p:nvPr/>
        </p:nvSpPr>
        <p:spPr>
          <a:xfrm>
            <a:off x="7653204" y="3563580"/>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895F7A"/>
              </a:gs>
              <a:gs pos="67338">
                <a:srgbClr val="8F8B68"/>
              </a:gs>
              <a:gs pos="100000">
                <a:srgbClr val="94B856"/>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7" name="Shape">
            <a:extLst>
              <a:ext uri="{FF2B5EF4-FFF2-40B4-BE49-F238E27FC236}">
                <a16:creationId xmlns:a16="http://schemas.microsoft.com/office/drawing/2014/main" id="{151BB0E3-B1F1-67A4-8F7B-2ADB8173DA29}"/>
              </a:ext>
            </a:extLst>
          </p:cNvPr>
          <p:cNvSpPr/>
          <p:nvPr/>
        </p:nvSpPr>
        <p:spPr>
          <a:xfrm rot="16200000" flipH="1">
            <a:off x="7716534" y="3429011"/>
            <a:ext cx="67469"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895F7A"/>
              </a:gs>
              <a:gs pos="67338">
                <a:srgbClr val="8F8B68"/>
              </a:gs>
              <a:gs pos="100000">
                <a:srgbClr val="94B856"/>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8" name="Shape">
            <a:extLst>
              <a:ext uri="{FF2B5EF4-FFF2-40B4-BE49-F238E27FC236}">
                <a16:creationId xmlns:a16="http://schemas.microsoft.com/office/drawing/2014/main" id="{1E73D41C-88B1-BC6A-135D-CB435179706C}"/>
              </a:ext>
            </a:extLst>
          </p:cNvPr>
          <p:cNvSpPr/>
          <p:nvPr/>
        </p:nvSpPr>
        <p:spPr>
          <a:xfrm>
            <a:off x="8860140" y="349372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5D3147"/>
              </a:gs>
              <a:gs pos="29850">
                <a:srgbClr val="736972"/>
              </a:gs>
              <a:gs pos="100000">
                <a:srgbClr val="8AA29D"/>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9" name="Shape">
            <a:extLst>
              <a:ext uri="{FF2B5EF4-FFF2-40B4-BE49-F238E27FC236}">
                <a16:creationId xmlns:a16="http://schemas.microsoft.com/office/drawing/2014/main" id="{2AA93500-5440-CB60-08CE-E14D41B2287C}"/>
              </a:ext>
            </a:extLst>
          </p:cNvPr>
          <p:cNvSpPr/>
          <p:nvPr/>
        </p:nvSpPr>
        <p:spPr>
          <a:xfrm>
            <a:off x="8684679" y="3563580"/>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5D3147"/>
              </a:gs>
              <a:gs pos="29850">
                <a:srgbClr val="736972"/>
              </a:gs>
              <a:gs pos="100000">
                <a:srgbClr val="8AA29D"/>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0" name="Shape">
            <a:extLst>
              <a:ext uri="{FF2B5EF4-FFF2-40B4-BE49-F238E27FC236}">
                <a16:creationId xmlns:a16="http://schemas.microsoft.com/office/drawing/2014/main" id="{125C317F-43DB-4638-527F-020CA0451395}"/>
              </a:ext>
            </a:extLst>
          </p:cNvPr>
          <p:cNvSpPr/>
          <p:nvPr/>
        </p:nvSpPr>
        <p:spPr>
          <a:xfrm rot="16200000" flipH="1">
            <a:off x="8748011" y="3429011"/>
            <a:ext cx="67469"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5D3147"/>
              </a:gs>
              <a:gs pos="29850">
                <a:srgbClr val="736972"/>
              </a:gs>
              <a:gs pos="100000">
                <a:srgbClr val="8AA29D"/>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1" name="Shape">
            <a:extLst>
              <a:ext uri="{FF2B5EF4-FFF2-40B4-BE49-F238E27FC236}">
                <a16:creationId xmlns:a16="http://schemas.microsoft.com/office/drawing/2014/main" id="{F6C532FD-5890-7AA6-CCA9-D6D6E961D6B1}"/>
              </a:ext>
            </a:extLst>
          </p:cNvPr>
          <p:cNvSpPr/>
          <p:nvPr/>
        </p:nvSpPr>
        <p:spPr>
          <a:xfrm>
            <a:off x="9909868" y="349372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9F7ED9"/>
              </a:gs>
              <a:gs pos="100000">
                <a:srgbClr val="666FA3"/>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2" name="Shape">
            <a:extLst>
              <a:ext uri="{FF2B5EF4-FFF2-40B4-BE49-F238E27FC236}">
                <a16:creationId xmlns:a16="http://schemas.microsoft.com/office/drawing/2014/main" id="{D4E06FAA-6F3B-B9ED-333A-BEE616773CEF}"/>
              </a:ext>
            </a:extLst>
          </p:cNvPr>
          <p:cNvSpPr/>
          <p:nvPr/>
        </p:nvSpPr>
        <p:spPr>
          <a:xfrm>
            <a:off x="9734408" y="3563580"/>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9F7ED9"/>
              </a:gs>
              <a:gs pos="100000">
                <a:srgbClr val="666FA3"/>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3" name="Shape">
            <a:extLst>
              <a:ext uri="{FF2B5EF4-FFF2-40B4-BE49-F238E27FC236}">
                <a16:creationId xmlns:a16="http://schemas.microsoft.com/office/drawing/2014/main" id="{37979909-B1E2-A86D-2C19-C705F81D79B0}"/>
              </a:ext>
            </a:extLst>
          </p:cNvPr>
          <p:cNvSpPr/>
          <p:nvPr/>
        </p:nvSpPr>
        <p:spPr>
          <a:xfrm rot="16200000" flipH="1">
            <a:off x="9797739" y="3429011"/>
            <a:ext cx="67468"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9F7ED9"/>
              </a:gs>
              <a:gs pos="100000">
                <a:srgbClr val="666FA3"/>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pic>
        <p:nvPicPr>
          <p:cNvPr id="67" name="Screenshot 2026-03-04 004520.png" descr="Screenshot 2026-03-04 004520.png">
            <a:extLst>
              <a:ext uri="{FF2B5EF4-FFF2-40B4-BE49-F238E27FC236}">
                <a16:creationId xmlns:a16="http://schemas.microsoft.com/office/drawing/2014/main" id="{D2160FFC-203D-C4DA-96A8-B2239A92E208}"/>
              </a:ext>
            </a:extLst>
          </p:cNvPr>
          <p:cNvPicPr>
            <a:picLocks noChangeAspect="1"/>
          </p:cNvPicPr>
          <p:nvPr/>
        </p:nvPicPr>
        <p:blipFill>
          <a:blip r:embed="rId4"/>
          <a:srcRect l="13908" t="14169" r="11203" b="6471"/>
          <a:stretch>
            <a:fillRect/>
          </a:stretch>
        </p:blipFill>
        <p:spPr>
          <a:xfrm>
            <a:off x="6470365" y="1422353"/>
            <a:ext cx="533825" cy="467573"/>
          </a:xfrm>
          <a:custGeom>
            <a:avLst/>
            <a:gdLst/>
            <a:ahLst/>
            <a:cxnLst>
              <a:cxn ang="0">
                <a:pos x="wd2" y="hd2"/>
              </a:cxn>
              <a:cxn ang="5400000">
                <a:pos x="wd2" y="hd2"/>
              </a:cxn>
              <a:cxn ang="10800000">
                <a:pos x="wd2" y="hd2"/>
              </a:cxn>
              <a:cxn ang="16200000">
                <a:pos x="wd2" y="hd2"/>
              </a:cxn>
            </a:cxnLst>
            <a:rect l="0" t="0" r="r" b="b"/>
            <a:pathLst>
              <a:path w="20953" h="21386" extrusionOk="0">
                <a:moveTo>
                  <a:pt x="2506" y="3"/>
                </a:moveTo>
                <a:cubicBezTo>
                  <a:pt x="2179" y="24"/>
                  <a:pt x="1810" y="171"/>
                  <a:pt x="1502" y="451"/>
                </a:cubicBezTo>
                <a:cubicBezTo>
                  <a:pt x="670" y="1206"/>
                  <a:pt x="567" y="1475"/>
                  <a:pt x="390" y="3389"/>
                </a:cubicBezTo>
                <a:cubicBezTo>
                  <a:pt x="245" y="4962"/>
                  <a:pt x="258" y="5256"/>
                  <a:pt x="455" y="5606"/>
                </a:cubicBezTo>
                <a:cubicBezTo>
                  <a:pt x="777" y="6179"/>
                  <a:pt x="765" y="9922"/>
                  <a:pt x="433" y="10611"/>
                </a:cubicBezTo>
                <a:cubicBezTo>
                  <a:pt x="337" y="10811"/>
                  <a:pt x="241" y="11124"/>
                  <a:pt x="241" y="11309"/>
                </a:cubicBezTo>
                <a:cubicBezTo>
                  <a:pt x="241" y="11729"/>
                  <a:pt x="529" y="12479"/>
                  <a:pt x="690" y="12479"/>
                </a:cubicBezTo>
                <a:cubicBezTo>
                  <a:pt x="929" y="12479"/>
                  <a:pt x="801" y="12877"/>
                  <a:pt x="369" y="13450"/>
                </a:cubicBezTo>
                <a:cubicBezTo>
                  <a:pt x="23" y="13910"/>
                  <a:pt x="-47" y="14130"/>
                  <a:pt x="27" y="14471"/>
                </a:cubicBezTo>
                <a:cubicBezTo>
                  <a:pt x="79" y="14710"/>
                  <a:pt x="155" y="15147"/>
                  <a:pt x="198" y="15467"/>
                </a:cubicBezTo>
                <a:cubicBezTo>
                  <a:pt x="241" y="15788"/>
                  <a:pt x="367" y="16169"/>
                  <a:pt x="476" y="16314"/>
                </a:cubicBezTo>
                <a:cubicBezTo>
                  <a:pt x="585" y="16459"/>
                  <a:pt x="620" y="16644"/>
                  <a:pt x="561" y="16713"/>
                </a:cubicBezTo>
                <a:cubicBezTo>
                  <a:pt x="398" y="16903"/>
                  <a:pt x="401" y="19008"/>
                  <a:pt x="561" y="19502"/>
                </a:cubicBezTo>
                <a:cubicBezTo>
                  <a:pt x="639" y="19741"/>
                  <a:pt x="832" y="20005"/>
                  <a:pt x="1010" y="20099"/>
                </a:cubicBezTo>
                <a:cubicBezTo>
                  <a:pt x="1428" y="20321"/>
                  <a:pt x="3482" y="20339"/>
                  <a:pt x="3596" y="20124"/>
                </a:cubicBezTo>
                <a:cubicBezTo>
                  <a:pt x="3740" y="19853"/>
                  <a:pt x="4232" y="19945"/>
                  <a:pt x="4558" y="20299"/>
                </a:cubicBezTo>
                <a:cubicBezTo>
                  <a:pt x="4743" y="20500"/>
                  <a:pt x="5104" y="20652"/>
                  <a:pt x="5455" y="20672"/>
                </a:cubicBezTo>
                <a:cubicBezTo>
                  <a:pt x="6878" y="20753"/>
                  <a:pt x="7347" y="20795"/>
                  <a:pt x="7849" y="20896"/>
                </a:cubicBezTo>
                <a:cubicBezTo>
                  <a:pt x="8209" y="20969"/>
                  <a:pt x="8488" y="20931"/>
                  <a:pt x="8704" y="20772"/>
                </a:cubicBezTo>
                <a:cubicBezTo>
                  <a:pt x="8974" y="20571"/>
                  <a:pt x="9086" y="20558"/>
                  <a:pt x="9387" y="20747"/>
                </a:cubicBezTo>
                <a:cubicBezTo>
                  <a:pt x="9598" y="20879"/>
                  <a:pt x="10070" y="20948"/>
                  <a:pt x="10541" y="20921"/>
                </a:cubicBezTo>
                <a:cubicBezTo>
                  <a:pt x="10981" y="20896"/>
                  <a:pt x="11436" y="20969"/>
                  <a:pt x="11546" y="21071"/>
                </a:cubicBezTo>
                <a:cubicBezTo>
                  <a:pt x="11656" y="21172"/>
                  <a:pt x="11834" y="21292"/>
                  <a:pt x="11952" y="21345"/>
                </a:cubicBezTo>
                <a:cubicBezTo>
                  <a:pt x="12070" y="21397"/>
                  <a:pt x="12429" y="21404"/>
                  <a:pt x="12743" y="21345"/>
                </a:cubicBezTo>
                <a:cubicBezTo>
                  <a:pt x="13057" y="21285"/>
                  <a:pt x="13810" y="21248"/>
                  <a:pt x="14409" y="21270"/>
                </a:cubicBezTo>
                <a:cubicBezTo>
                  <a:pt x="15455" y="21308"/>
                  <a:pt x="15507" y="21285"/>
                  <a:pt x="15841" y="20822"/>
                </a:cubicBezTo>
                <a:cubicBezTo>
                  <a:pt x="16183" y="20348"/>
                  <a:pt x="16185" y="20358"/>
                  <a:pt x="16525" y="20647"/>
                </a:cubicBezTo>
                <a:cubicBezTo>
                  <a:pt x="16735" y="20826"/>
                  <a:pt x="17246" y="20970"/>
                  <a:pt x="17807" y="21021"/>
                </a:cubicBezTo>
                <a:cubicBezTo>
                  <a:pt x="18317" y="21067"/>
                  <a:pt x="18942" y="21156"/>
                  <a:pt x="19196" y="21220"/>
                </a:cubicBezTo>
                <a:cubicBezTo>
                  <a:pt x="20629" y="21581"/>
                  <a:pt x="21553" y="19936"/>
                  <a:pt x="20500" y="18904"/>
                </a:cubicBezTo>
                <a:cubicBezTo>
                  <a:pt x="20258" y="18667"/>
                  <a:pt x="19982" y="18481"/>
                  <a:pt x="19880" y="18481"/>
                </a:cubicBezTo>
                <a:cubicBezTo>
                  <a:pt x="19570" y="18481"/>
                  <a:pt x="18384" y="16204"/>
                  <a:pt x="18384" y="15617"/>
                </a:cubicBezTo>
                <a:cubicBezTo>
                  <a:pt x="18384" y="15459"/>
                  <a:pt x="18322" y="15291"/>
                  <a:pt x="18256" y="15243"/>
                </a:cubicBezTo>
                <a:cubicBezTo>
                  <a:pt x="18127" y="15150"/>
                  <a:pt x="17773" y="13638"/>
                  <a:pt x="17530" y="12155"/>
                </a:cubicBezTo>
                <a:cubicBezTo>
                  <a:pt x="17417" y="11472"/>
                  <a:pt x="17135" y="7482"/>
                  <a:pt x="17102" y="6129"/>
                </a:cubicBezTo>
                <a:cubicBezTo>
                  <a:pt x="17096" y="5886"/>
                  <a:pt x="16109" y="4825"/>
                  <a:pt x="15734" y="4659"/>
                </a:cubicBezTo>
                <a:cubicBezTo>
                  <a:pt x="15314" y="4473"/>
                  <a:pt x="13079" y="4828"/>
                  <a:pt x="12550" y="5158"/>
                </a:cubicBezTo>
                <a:cubicBezTo>
                  <a:pt x="12062" y="5462"/>
                  <a:pt x="12330" y="4736"/>
                  <a:pt x="12892" y="4236"/>
                </a:cubicBezTo>
                <a:cubicBezTo>
                  <a:pt x="13296" y="3877"/>
                  <a:pt x="13384" y="3703"/>
                  <a:pt x="13384" y="3165"/>
                </a:cubicBezTo>
                <a:cubicBezTo>
                  <a:pt x="13384" y="2667"/>
                  <a:pt x="13290" y="2461"/>
                  <a:pt x="12999" y="2194"/>
                </a:cubicBezTo>
                <a:cubicBezTo>
                  <a:pt x="12792" y="2004"/>
                  <a:pt x="12504" y="1845"/>
                  <a:pt x="12358" y="1845"/>
                </a:cubicBezTo>
                <a:cubicBezTo>
                  <a:pt x="12211" y="1845"/>
                  <a:pt x="12101" y="1713"/>
                  <a:pt x="12101" y="1571"/>
                </a:cubicBezTo>
                <a:cubicBezTo>
                  <a:pt x="12101" y="1044"/>
                  <a:pt x="11454" y="546"/>
                  <a:pt x="10627" y="426"/>
                </a:cubicBezTo>
                <a:cubicBezTo>
                  <a:pt x="9971" y="330"/>
                  <a:pt x="9723" y="383"/>
                  <a:pt x="9174" y="675"/>
                </a:cubicBezTo>
                <a:lnTo>
                  <a:pt x="8490" y="1024"/>
                </a:lnTo>
                <a:lnTo>
                  <a:pt x="8148" y="650"/>
                </a:lnTo>
                <a:cubicBezTo>
                  <a:pt x="7643" y="97"/>
                  <a:pt x="7037" y="176"/>
                  <a:pt x="6075" y="899"/>
                </a:cubicBezTo>
                <a:cubicBezTo>
                  <a:pt x="5627" y="1236"/>
                  <a:pt x="5192" y="1497"/>
                  <a:pt x="5113" y="1497"/>
                </a:cubicBezTo>
                <a:cubicBezTo>
                  <a:pt x="5034" y="1497"/>
                  <a:pt x="4740" y="1327"/>
                  <a:pt x="4451" y="1098"/>
                </a:cubicBezTo>
                <a:cubicBezTo>
                  <a:pt x="4162" y="870"/>
                  <a:pt x="3840" y="675"/>
                  <a:pt x="3746" y="675"/>
                </a:cubicBezTo>
                <a:cubicBezTo>
                  <a:pt x="3651" y="675"/>
                  <a:pt x="3460" y="534"/>
                  <a:pt x="3318" y="351"/>
                </a:cubicBezTo>
                <a:cubicBezTo>
                  <a:pt x="3127" y="104"/>
                  <a:pt x="2833" y="-19"/>
                  <a:pt x="2506" y="3"/>
                </a:cubicBezTo>
                <a:close/>
              </a:path>
            </a:pathLst>
          </a:custGeom>
          <a:ln w="3175">
            <a:miter lim="400000"/>
          </a:ln>
        </p:spPr>
      </p:pic>
      <p:pic>
        <p:nvPicPr>
          <p:cNvPr id="68" name="Screenshot 2026-03-04 004737.png" descr="Screenshot 2026-03-04 004737.png">
            <a:extLst>
              <a:ext uri="{FF2B5EF4-FFF2-40B4-BE49-F238E27FC236}">
                <a16:creationId xmlns:a16="http://schemas.microsoft.com/office/drawing/2014/main" id="{6CED5E4E-46ED-9A3B-1EE0-66B94312E536}"/>
              </a:ext>
            </a:extLst>
          </p:cNvPr>
          <p:cNvPicPr>
            <a:picLocks noChangeAspect="1"/>
          </p:cNvPicPr>
          <p:nvPr/>
        </p:nvPicPr>
        <p:blipFill>
          <a:blip r:embed="rId5"/>
          <a:srcRect l="5506" t="9448" r="19860" b="5351"/>
          <a:stretch>
            <a:fillRect/>
          </a:stretch>
        </p:blipFill>
        <p:spPr>
          <a:xfrm>
            <a:off x="7494537" y="1437209"/>
            <a:ext cx="485976" cy="467885"/>
          </a:xfrm>
          <a:custGeom>
            <a:avLst/>
            <a:gdLst/>
            <a:ahLst/>
            <a:cxnLst>
              <a:cxn ang="0">
                <a:pos x="wd2" y="hd2"/>
              </a:cxn>
              <a:cxn ang="5400000">
                <a:pos x="wd2" y="hd2"/>
              </a:cxn>
              <a:cxn ang="10800000">
                <a:pos x="wd2" y="hd2"/>
              </a:cxn>
              <a:cxn ang="16200000">
                <a:pos x="wd2" y="hd2"/>
              </a:cxn>
            </a:cxnLst>
            <a:rect l="0" t="0" r="r" b="b"/>
            <a:pathLst>
              <a:path w="21421" h="21507" extrusionOk="0">
                <a:moveTo>
                  <a:pt x="17498" y="96"/>
                </a:moveTo>
                <a:cubicBezTo>
                  <a:pt x="17284" y="181"/>
                  <a:pt x="17018" y="253"/>
                  <a:pt x="16922" y="247"/>
                </a:cubicBezTo>
                <a:cubicBezTo>
                  <a:pt x="15214" y="132"/>
                  <a:pt x="15001" y="130"/>
                  <a:pt x="14739" y="272"/>
                </a:cubicBezTo>
                <a:cubicBezTo>
                  <a:pt x="14590" y="352"/>
                  <a:pt x="14451" y="449"/>
                  <a:pt x="14451" y="497"/>
                </a:cubicBezTo>
                <a:cubicBezTo>
                  <a:pt x="14451" y="674"/>
                  <a:pt x="14012" y="588"/>
                  <a:pt x="13707" y="347"/>
                </a:cubicBezTo>
                <a:cubicBezTo>
                  <a:pt x="13408" y="111"/>
                  <a:pt x="13348" y="101"/>
                  <a:pt x="12531" y="121"/>
                </a:cubicBezTo>
                <a:cubicBezTo>
                  <a:pt x="11842" y="138"/>
                  <a:pt x="11618" y="168"/>
                  <a:pt x="11355" y="322"/>
                </a:cubicBezTo>
                <a:cubicBezTo>
                  <a:pt x="11093" y="475"/>
                  <a:pt x="10970" y="502"/>
                  <a:pt x="10827" y="422"/>
                </a:cubicBezTo>
                <a:cubicBezTo>
                  <a:pt x="10728" y="367"/>
                  <a:pt x="10354" y="322"/>
                  <a:pt x="9987" y="322"/>
                </a:cubicBezTo>
                <a:cubicBezTo>
                  <a:pt x="9620" y="322"/>
                  <a:pt x="9165" y="279"/>
                  <a:pt x="8979" y="222"/>
                </a:cubicBezTo>
                <a:cubicBezTo>
                  <a:pt x="8603" y="104"/>
                  <a:pt x="7772" y="213"/>
                  <a:pt x="7107" y="472"/>
                </a:cubicBezTo>
                <a:cubicBezTo>
                  <a:pt x="6762" y="606"/>
                  <a:pt x="6722" y="603"/>
                  <a:pt x="6363" y="422"/>
                </a:cubicBezTo>
                <a:cubicBezTo>
                  <a:pt x="5889" y="183"/>
                  <a:pt x="5725" y="182"/>
                  <a:pt x="5043" y="422"/>
                </a:cubicBezTo>
                <a:cubicBezTo>
                  <a:pt x="4517" y="606"/>
                  <a:pt x="4482" y="618"/>
                  <a:pt x="4083" y="472"/>
                </a:cubicBezTo>
                <a:cubicBezTo>
                  <a:pt x="3321" y="192"/>
                  <a:pt x="3062" y="142"/>
                  <a:pt x="2451" y="197"/>
                </a:cubicBezTo>
                <a:cubicBezTo>
                  <a:pt x="1778" y="257"/>
                  <a:pt x="905" y="652"/>
                  <a:pt x="555" y="1047"/>
                </a:cubicBezTo>
                <a:cubicBezTo>
                  <a:pt x="128" y="1531"/>
                  <a:pt x="-87" y="2709"/>
                  <a:pt x="147" y="3350"/>
                </a:cubicBezTo>
                <a:cubicBezTo>
                  <a:pt x="215" y="3536"/>
                  <a:pt x="208" y="3679"/>
                  <a:pt x="99" y="3976"/>
                </a:cubicBezTo>
                <a:cubicBezTo>
                  <a:pt x="-5" y="4258"/>
                  <a:pt x="-25" y="4453"/>
                  <a:pt x="27" y="4701"/>
                </a:cubicBezTo>
                <a:cubicBezTo>
                  <a:pt x="67" y="4889"/>
                  <a:pt x="88" y="5159"/>
                  <a:pt x="75" y="5277"/>
                </a:cubicBezTo>
                <a:cubicBezTo>
                  <a:pt x="53" y="5486"/>
                  <a:pt x="224" y="6062"/>
                  <a:pt x="483" y="6728"/>
                </a:cubicBezTo>
                <a:cubicBezTo>
                  <a:pt x="602" y="7034"/>
                  <a:pt x="618" y="7298"/>
                  <a:pt x="579" y="8155"/>
                </a:cubicBezTo>
                <a:cubicBezTo>
                  <a:pt x="559" y="8598"/>
                  <a:pt x="654" y="9920"/>
                  <a:pt x="747" y="10507"/>
                </a:cubicBezTo>
                <a:cubicBezTo>
                  <a:pt x="813" y="10923"/>
                  <a:pt x="786" y="11028"/>
                  <a:pt x="651" y="11258"/>
                </a:cubicBezTo>
                <a:cubicBezTo>
                  <a:pt x="382" y="11718"/>
                  <a:pt x="494" y="12386"/>
                  <a:pt x="915" y="12885"/>
                </a:cubicBezTo>
                <a:cubicBezTo>
                  <a:pt x="1030" y="13021"/>
                  <a:pt x="1032" y="13104"/>
                  <a:pt x="939" y="13511"/>
                </a:cubicBezTo>
                <a:cubicBezTo>
                  <a:pt x="848" y="13908"/>
                  <a:pt x="853" y="14046"/>
                  <a:pt x="963" y="14387"/>
                </a:cubicBezTo>
                <a:cubicBezTo>
                  <a:pt x="1203" y="15129"/>
                  <a:pt x="1318" y="16143"/>
                  <a:pt x="1203" y="16639"/>
                </a:cubicBezTo>
                <a:cubicBezTo>
                  <a:pt x="1147" y="16884"/>
                  <a:pt x="1124" y="17255"/>
                  <a:pt x="1155" y="17440"/>
                </a:cubicBezTo>
                <a:cubicBezTo>
                  <a:pt x="1186" y="17624"/>
                  <a:pt x="1218" y="18039"/>
                  <a:pt x="1251" y="18366"/>
                </a:cubicBezTo>
                <a:cubicBezTo>
                  <a:pt x="1303" y="18869"/>
                  <a:pt x="1382" y="19047"/>
                  <a:pt x="1731" y="19592"/>
                </a:cubicBezTo>
                <a:cubicBezTo>
                  <a:pt x="1958" y="19946"/>
                  <a:pt x="2139" y="20285"/>
                  <a:pt x="2139" y="20343"/>
                </a:cubicBezTo>
                <a:cubicBezTo>
                  <a:pt x="2139" y="20546"/>
                  <a:pt x="2597" y="21069"/>
                  <a:pt x="2883" y="21194"/>
                </a:cubicBezTo>
                <a:cubicBezTo>
                  <a:pt x="3042" y="21263"/>
                  <a:pt x="3375" y="21318"/>
                  <a:pt x="3603" y="21319"/>
                </a:cubicBezTo>
                <a:cubicBezTo>
                  <a:pt x="3831" y="21320"/>
                  <a:pt x="4060" y="21371"/>
                  <a:pt x="4131" y="21419"/>
                </a:cubicBezTo>
                <a:cubicBezTo>
                  <a:pt x="4304" y="21535"/>
                  <a:pt x="5072" y="21537"/>
                  <a:pt x="5283" y="21419"/>
                </a:cubicBezTo>
                <a:cubicBezTo>
                  <a:pt x="5401" y="21353"/>
                  <a:pt x="5548" y="21345"/>
                  <a:pt x="5787" y="21419"/>
                </a:cubicBezTo>
                <a:cubicBezTo>
                  <a:pt x="6169" y="21538"/>
                  <a:pt x="7297" y="21420"/>
                  <a:pt x="7635" y="21219"/>
                </a:cubicBezTo>
                <a:cubicBezTo>
                  <a:pt x="7739" y="21157"/>
                  <a:pt x="7996" y="21103"/>
                  <a:pt x="8211" y="21094"/>
                </a:cubicBezTo>
                <a:cubicBezTo>
                  <a:pt x="8425" y="21084"/>
                  <a:pt x="9006" y="21041"/>
                  <a:pt x="9483" y="21019"/>
                </a:cubicBezTo>
                <a:cubicBezTo>
                  <a:pt x="9960" y="20997"/>
                  <a:pt x="10482" y="21018"/>
                  <a:pt x="10659" y="21069"/>
                </a:cubicBezTo>
                <a:cubicBezTo>
                  <a:pt x="10937" y="21149"/>
                  <a:pt x="11044" y="21150"/>
                  <a:pt x="11451" y="20944"/>
                </a:cubicBezTo>
                <a:cubicBezTo>
                  <a:pt x="11708" y="20813"/>
                  <a:pt x="12067" y="20693"/>
                  <a:pt x="12243" y="20693"/>
                </a:cubicBezTo>
                <a:cubicBezTo>
                  <a:pt x="12418" y="20693"/>
                  <a:pt x="12714" y="20620"/>
                  <a:pt x="12891" y="20543"/>
                </a:cubicBezTo>
                <a:cubicBezTo>
                  <a:pt x="13155" y="20428"/>
                  <a:pt x="13270" y="20433"/>
                  <a:pt x="13611" y="20518"/>
                </a:cubicBezTo>
                <a:cubicBezTo>
                  <a:pt x="13914" y="20594"/>
                  <a:pt x="14106" y="20591"/>
                  <a:pt x="14307" y="20518"/>
                </a:cubicBezTo>
                <a:cubicBezTo>
                  <a:pt x="14457" y="20464"/>
                  <a:pt x="14950" y="20418"/>
                  <a:pt x="15410" y="20418"/>
                </a:cubicBezTo>
                <a:cubicBezTo>
                  <a:pt x="15988" y="20418"/>
                  <a:pt x="16305" y="20379"/>
                  <a:pt x="16418" y="20293"/>
                </a:cubicBezTo>
                <a:cubicBezTo>
                  <a:pt x="16543" y="20198"/>
                  <a:pt x="16771" y="20178"/>
                  <a:pt x="17330" y="20218"/>
                </a:cubicBezTo>
                <a:cubicBezTo>
                  <a:pt x="18137" y="20275"/>
                  <a:pt x="18209" y="20280"/>
                  <a:pt x="19106" y="20218"/>
                </a:cubicBezTo>
                <a:cubicBezTo>
                  <a:pt x="20416" y="20126"/>
                  <a:pt x="21401" y="19215"/>
                  <a:pt x="21170" y="18316"/>
                </a:cubicBezTo>
                <a:cubicBezTo>
                  <a:pt x="21088" y="17996"/>
                  <a:pt x="21093" y="17924"/>
                  <a:pt x="21242" y="17715"/>
                </a:cubicBezTo>
                <a:cubicBezTo>
                  <a:pt x="21513" y="17334"/>
                  <a:pt x="21472" y="16789"/>
                  <a:pt x="21146" y="16088"/>
                </a:cubicBezTo>
                <a:cubicBezTo>
                  <a:pt x="20993" y="15759"/>
                  <a:pt x="20882" y="15445"/>
                  <a:pt x="20882" y="15388"/>
                </a:cubicBezTo>
                <a:cubicBezTo>
                  <a:pt x="20882" y="15330"/>
                  <a:pt x="20811" y="15159"/>
                  <a:pt x="20738" y="15012"/>
                </a:cubicBezTo>
                <a:cubicBezTo>
                  <a:pt x="20620" y="14774"/>
                  <a:pt x="20620" y="14725"/>
                  <a:pt x="20738" y="14487"/>
                </a:cubicBezTo>
                <a:cubicBezTo>
                  <a:pt x="20940" y="14081"/>
                  <a:pt x="20932" y="12809"/>
                  <a:pt x="20714" y="12309"/>
                </a:cubicBezTo>
                <a:cubicBezTo>
                  <a:pt x="20620" y="12093"/>
                  <a:pt x="20524" y="11782"/>
                  <a:pt x="20522" y="11634"/>
                </a:cubicBezTo>
                <a:cubicBezTo>
                  <a:pt x="20521" y="11485"/>
                  <a:pt x="20478" y="11232"/>
                  <a:pt x="20402" y="11083"/>
                </a:cubicBezTo>
                <a:cubicBezTo>
                  <a:pt x="20287" y="10856"/>
                  <a:pt x="20278" y="10712"/>
                  <a:pt x="20354" y="10182"/>
                </a:cubicBezTo>
                <a:cubicBezTo>
                  <a:pt x="20521" y="9027"/>
                  <a:pt x="20533" y="8080"/>
                  <a:pt x="20402" y="7755"/>
                </a:cubicBezTo>
                <a:cubicBezTo>
                  <a:pt x="20336" y="7589"/>
                  <a:pt x="20282" y="7257"/>
                  <a:pt x="20282" y="7029"/>
                </a:cubicBezTo>
                <a:cubicBezTo>
                  <a:pt x="20282" y="6763"/>
                  <a:pt x="20213" y="6493"/>
                  <a:pt x="20090" y="6278"/>
                </a:cubicBezTo>
                <a:cubicBezTo>
                  <a:pt x="19933" y="6002"/>
                  <a:pt x="19911" y="5821"/>
                  <a:pt x="19922" y="5252"/>
                </a:cubicBezTo>
                <a:cubicBezTo>
                  <a:pt x="19936" y="4580"/>
                  <a:pt x="19914" y="4566"/>
                  <a:pt x="19634" y="4276"/>
                </a:cubicBezTo>
                <a:cubicBezTo>
                  <a:pt x="19369" y="4000"/>
                  <a:pt x="19362" y="3958"/>
                  <a:pt x="19466" y="3750"/>
                </a:cubicBezTo>
                <a:cubicBezTo>
                  <a:pt x="19529" y="3626"/>
                  <a:pt x="19576" y="3326"/>
                  <a:pt x="19562" y="3075"/>
                </a:cubicBezTo>
                <a:cubicBezTo>
                  <a:pt x="19542" y="2690"/>
                  <a:pt x="19580" y="2569"/>
                  <a:pt x="19778" y="2324"/>
                </a:cubicBezTo>
                <a:cubicBezTo>
                  <a:pt x="20035" y="2006"/>
                  <a:pt x="20151" y="1523"/>
                  <a:pt x="20066" y="1173"/>
                </a:cubicBezTo>
                <a:cubicBezTo>
                  <a:pt x="19979" y="813"/>
                  <a:pt x="19503" y="340"/>
                  <a:pt x="19154" y="247"/>
                </a:cubicBezTo>
                <a:cubicBezTo>
                  <a:pt x="18105" y="-34"/>
                  <a:pt x="17900" y="-62"/>
                  <a:pt x="17498" y="96"/>
                </a:cubicBezTo>
                <a:close/>
              </a:path>
            </a:pathLst>
          </a:custGeom>
          <a:ln w="3175">
            <a:miter lim="400000"/>
          </a:ln>
        </p:spPr>
      </p:pic>
      <p:pic>
        <p:nvPicPr>
          <p:cNvPr id="69" name="Screenshot 2026-03-04 004558.png" descr="Screenshot 2026-03-04 004558.png">
            <a:extLst>
              <a:ext uri="{FF2B5EF4-FFF2-40B4-BE49-F238E27FC236}">
                <a16:creationId xmlns:a16="http://schemas.microsoft.com/office/drawing/2014/main" id="{95A03BE4-F227-4CC9-2B12-127BDCCC0041}"/>
              </a:ext>
            </a:extLst>
          </p:cNvPr>
          <p:cNvPicPr>
            <a:picLocks noChangeAspect="1"/>
          </p:cNvPicPr>
          <p:nvPr/>
        </p:nvPicPr>
        <p:blipFill>
          <a:blip r:embed="rId6"/>
          <a:srcRect l="7405" t="3979" r="13118" b="3938"/>
          <a:stretch>
            <a:fillRect/>
          </a:stretch>
        </p:blipFill>
        <p:spPr>
          <a:xfrm>
            <a:off x="9578545" y="1368754"/>
            <a:ext cx="444336" cy="521171"/>
          </a:xfrm>
          <a:custGeom>
            <a:avLst/>
            <a:gdLst/>
            <a:ahLst/>
            <a:cxnLst>
              <a:cxn ang="0">
                <a:pos x="wd2" y="hd2"/>
              </a:cxn>
              <a:cxn ang="5400000">
                <a:pos x="wd2" y="hd2"/>
              </a:cxn>
              <a:cxn ang="10800000">
                <a:pos x="wd2" y="hd2"/>
              </a:cxn>
              <a:cxn ang="16200000">
                <a:pos x="wd2" y="hd2"/>
              </a:cxn>
            </a:cxnLst>
            <a:rect l="0" t="0" r="r" b="b"/>
            <a:pathLst>
              <a:path w="21582" h="21500" extrusionOk="0">
                <a:moveTo>
                  <a:pt x="12168" y="1"/>
                </a:moveTo>
                <a:cubicBezTo>
                  <a:pt x="11157" y="6"/>
                  <a:pt x="10648" y="209"/>
                  <a:pt x="10132" y="787"/>
                </a:cubicBezTo>
                <a:cubicBezTo>
                  <a:pt x="10009" y="924"/>
                  <a:pt x="9734" y="1179"/>
                  <a:pt x="9523" y="1371"/>
                </a:cubicBezTo>
                <a:cubicBezTo>
                  <a:pt x="9313" y="1562"/>
                  <a:pt x="9127" y="1746"/>
                  <a:pt x="9127" y="1775"/>
                </a:cubicBezTo>
                <a:cubicBezTo>
                  <a:pt x="9127" y="1804"/>
                  <a:pt x="8916" y="1911"/>
                  <a:pt x="8651" y="1999"/>
                </a:cubicBezTo>
                <a:cubicBezTo>
                  <a:pt x="8165" y="2162"/>
                  <a:pt x="8030" y="2199"/>
                  <a:pt x="7038" y="2606"/>
                </a:cubicBezTo>
                <a:cubicBezTo>
                  <a:pt x="6738" y="2729"/>
                  <a:pt x="6286" y="2884"/>
                  <a:pt x="6033" y="2943"/>
                </a:cubicBezTo>
                <a:cubicBezTo>
                  <a:pt x="5300" y="3113"/>
                  <a:pt x="4807" y="3478"/>
                  <a:pt x="4393" y="4178"/>
                </a:cubicBezTo>
                <a:cubicBezTo>
                  <a:pt x="4274" y="4379"/>
                  <a:pt x="4155" y="4705"/>
                  <a:pt x="4129" y="4897"/>
                </a:cubicBezTo>
                <a:lnTo>
                  <a:pt x="4076" y="5256"/>
                </a:lnTo>
                <a:lnTo>
                  <a:pt x="3229" y="5616"/>
                </a:lnTo>
                <a:cubicBezTo>
                  <a:pt x="2745" y="5830"/>
                  <a:pt x="2168" y="6158"/>
                  <a:pt x="1881" y="6379"/>
                </a:cubicBezTo>
                <a:cubicBezTo>
                  <a:pt x="1604" y="6592"/>
                  <a:pt x="1249" y="6825"/>
                  <a:pt x="1087" y="6896"/>
                </a:cubicBezTo>
                <a:cubicBezTo>
                  <a:pt x="750" y="7045"/>
                  <a:pt x="440" y="7325"/>
                  <a:pt x="188" y="7682"/>
                </a:cubicBezTo>
                <a:cubicBezTo>
                  <a:pt x="57" y="7868"/>
                  <a:pt x="-15" y="8071"/>
                  <a:pt x="3" y="8288"/>
                </a:cubicBezTo>
                <a:cubicBezTo>
                  <a:pt x="21" y="8506"/>
                  <a:pt x="123" y="8741"/>
                  <a:pt x="294" y="9030"/>
                </a:cubicBezTo>
                <a:cubicBezTo>
                  <a:pt x="453" y="9297"/>
                  <a:pt x="650" y="9715"/>
                  <a:pt x="744" y="9950"/>
                </a:cubicBezTo>
                <a:cubicBezTo>
                  <a:pt x="913" y="10377"/>
                  <a:pt x="908" y="10380"/>
                  <a:pt x="744" y="10669"/>
                </a:cubicBezTo>
                <a:cubicBezTo>
                  <a:pt x="514" y="11072"/>
                  <a:pt x="536" y="11482"/>
                  <a:pt x="796" y="11860"/>
                </a:cubicBezTo>
                <a:cubicBezTo>
                  <a:pt x="989" y="12139"/>
                  <a:pt x="1014" y="12196"/>
                  <a:pt x="929" y="12466"/>
                </a:cubicBezTo>
                <a:cubicBezTo>
                  <a:pt x="778" y="12941"/>
                  <a:pt x="878" y="13367"/>
                  <a:pt x="1246" y="13679"/>
                </a:cubicBezTo>
                <a:cubicBezTo>
                  <a:pt x="1503" y="13897"/>
                  <a:pt x="1568" y="13972"/>
                  <a:pt x="1537" y="14151"/>
                </a:cubicBezTo>
                <a:cubicBezTo>
                  <a:pt x="1516" y="14270"/>
                  <a:pt x="1537" y="14512"/>
                  <a:pt x="1590" y="14690"/>
                </a:cubicBezTo>
                <a:cubicBezTo>
                  <a:pt x="1681" y="14998"/>
                  <a:pt x="1675" y="15044"/>
                  <a:pt x="1352" y="15588"/>
                </a:cubicBezTo>
                <a:cubicBezTo>
                  <a:pt x="913" y="16327"/>
                  <a:pt x="890" y="16696"/>
                  <a:pt x="1272" y="17138"/>
                </a:cubicBezTo>
                <a:cubicBezTo>
                  <a:pt x="1503" y="17404"/>
                  <a:pt x="1529" y="17503"/>
                  <a:pt x="1537" y="17924"/>
                </a:cubicBezTo>
                <a:cubicBezTo>
                  <a:pt x="1544" y="18329"/>
                  <a:pt x="1585" y="18453"/>
                  <a:pt x="1775" y="18665"/>
                </a:cubicBezTo>
                <a:cubicBezTo>
                  <a:pt x="1899" y="18803"/>
                  <a:pt x="2108" y="18952"/>
                  <a:pt x="2251" y="19002"/>
                </a:cubicBezTo>
                <a:cubicBezTo>
                  <a:pt x="2510" y="19093"/>
                  <a:pt x="2518" y="19099"/>
                  <a:pt x="2357" y="19249"/>
                </a:cubicBezTo>
                <a:cubicBezTo>
                  <a:pt x="1992" y="19588"/>
                  <a:pt x="1791" y="20124"/>
                  <a:pt x="1881" y="20529"/>
                </a:cubicBezTo>
                <a:cubicBezTo>
                  <a:pt x="1945" y="20822"/>
                  <a:pt x="2376" y="21275"/>
                  <a:pt x="2727" y="21405"/>
                </a:cubicBezTo>
                <a:cubicBezTo>
                  <a:pt x="3121" y="21551"/>
                  <a:pt x="4043" y="21523"/>
                  <a:pt x="4420" y="21360"/>
                </a:cubicBezTo>
                <a:cubicBezTo>
                  <a:pt x="4594" y="21285"/>
                  <a:pt x="4976" y="21151"/>
                  <a:pt x="5266" y="21068"/>
                </a:cubicBezTo>
                <a:cubicBezTo>
                  <a:pt x="5776" y="20922"/>
                  <a:pt x="5818" y="20922"/>
                  <a:pt x="6033" y="21046"/>
                </a:cubicBezTo>
                <a:cubicBezTo>
                  <a:pt x="6202" y="21144"/>
                  <a:pt x="6393" y="21183"/>
                  <a:pt x="6905" y="21181"/>
                </a:cubicBezTo>
                <a:cubicBezTo>
                  <a:pt x="7641" y="21177"/>
                  <a:pt x="8032" y="21044"/>
                  <a:pt x="8571" y="20642"/>
                </a:cubicBezTo>
                <a:cubicBezTo>
                  <a:pt x="8943" y="20365"/>
                  <a:pt x="9160" y="20363"/>
                  <a:pt x="9471" y="20664"/>
                </a:cubicBezTo>
                <a:cubicBezTo>
                  <a:pt x="9805" y="20988"/>
                  <a:pt x="10348" y="21163"/>
                  <a:pt x="10872" y="21113"/>
                </a:cubicBezTo>
                <a:cubicBezTo>
                  <a:pt x="11095" y="21092"/>
                  <a:pt x="11622" y="21037"/>
                  <a:pt x="12062" y="21001"/>
                </a:cubicBezTo>
                <a:cubicBezTo>
                  <a:pt x="13158" y="20910"/>
                  <a:pt x="13678" y="20684"/>
                  <a:pt x="14204" y="20035"/>
                </a:cubicBezTo>
                <a:cubicBezTo>
                  <a:pt x="14497" y="19674"/>
                  <a:pt x="14746" y="19491"/>
                  <a:pt x="15579" y="18935"/>
                </a:cubicBezTo>
                <a:lnTo>
                  <a:pt x="16003" y="18643"/>
                </a:lnTo>
                <a:lnTo>
                  <a:pt x="16267" y="18890"/>
                </a:lnTo>
                <a:cubicBezTo>
                  <a:pt x="16641" y="19252"/>
                  <a:pt x="16925" y="19363"/>
                  <a:pt x="17536" y="19361"/>
                </a:cubicBezTo>
                <a:cubicBezTo>
                  <a:pt x="18497" y="19359"/>
                  <a:pt x="19439" y="18757"/>
                  <a:pt x="19573" y="18081"/>
                </a:cubicBezTo>
                <a:cubicBezTo>
                  <a:pt x="19616" y="17864"/>
                  <a:pt x="19714" y="17784"/>
                  <a:pt x="20075" y="17587"/>
                </a:cubicBezTo>
                <a:cubicBezTo>
                  <a:pt x="20980" y="17094"/>
                  <a:pt x="21286" y="16123"/>
                  <a:pt x="20710" y="15566"/>
                </a:cubicBezTo>
                <a:cubicBezTo>
                  <a:pt x="20460" y="15324"/>
                  <a:pt x="20444" y="15320"/>
                  <a:pt x="20578" y="15049"/>
                </a:cubicBezTo>
                <a:cubicBezTo>
                  <a:pt x="20671" y="14860"/>
                  <a:pt x="20710" y="14650"/>
                  <a:pt x="20683" y="14353"/>
                </a:cubicBezTo>
                <a:cubicBezTo>
                  <a:pt x="20654" y="14027"/>
                  <a:pt x="20671" y="13857"/>
                  <a:pt x="20789" y="13656"/>
                </a:cubicBezTo>
                <a:cubicBezTo>
                  <a:pt x="20980" y="13334"/>
                  <a:pt x="20992" y="12733"/>
                  <a:pt x="20816" y="12444"/>
                </a:cubicBezTo>
                <a:cubicBezTo>
                  <a:pt x="20699" y="12253"/>
                  <a:pt x="20711" y="12227"/>
                  <a:pt x="20842" y="12017"/>
                </a:cubicBezTo>
                <a:cubicBezTo>
                  <a:pt x="21036" y="11708"/>
                  <a:pt x="21041" y="11061"/>
                  <a:pt x="20842" y="10804"/>
                </a:cubicBezTo>
                <a:cubicBezTo>
                  <a:pt x="20698" y="10617"/>
                  <a:pt x="20697" y="10582"/>
                  <a:pt x="20869" y="10242"/>
                </a:cubicBezTo>
                <a:cubicBezTo>
                  <a:pt x="21137" y="9712"/>
                  <a:pt x="21082" y="9234"/>
                  <a:pt x="20736" y="8940"/>
                </a:cubicBezTo>
                <a:cubicBezTo>
                  <a:pt x="20617" y="8839"/>
                  <a:pt x="20602" y="8787"/>
                  <a:pt x="20683" y="8693"/>
                </a:cubicBezTo>
                <a:cubicBezTo>
                  <a:pt x="20960" y="8372"/>
                  <a:pt x="21131" y="7932"/>
                  <a:pt x="21107" y="7615"/>
                </a:cubicBezTo>
                <a:cubicBezTo>
                  <a:pt x="21086" y="7345"/>
                  <a:pt x="21118" y="7223"/>
                  <a:pt x="21318" y="6963"/>
                </a:cubicBezTo>
                <a:cubicBezTo>
                  <a:pt x="21521" y="6699"/>
                  <a:pt x="21580" y="6578"/>
                  <a:pt x="21583" y="6222"/>
                </a:cubicBezTo>
                <a:cubicBezTo>
                  <a:pt x="21585" y="5852"/>
                  <a:pt x="21554" y="5737"/>
                  <a:pt x="21345" y="5503"/>
                </a:cubicBezTo>
                <a:cubicBezTo>
                  <a:pt x="21195" y="5337"/>
                  <a:pt x="20933" y="5188"/>
                  <a:pt x="20683" y="5099"/>
                </a:cubicBezTo>
                <a:cubicBezTo>
                  <a:pt x="20292" y="4959"/>
                  <a:pt x="20277" y="4947"/>
                  <a:pt x="20340" y="4740"/>
                </a:cubicBezTo>
                <a:cubicBezTo>
                  <a:pt x="20376" y="4621"/>
                  <a:pt x="20396" y="4358"/>
                  <a:pt x="20393" y="4156"/>
                </a:cubicBezTo>
                <a:cubicBezTo>
                  <a:pt x="20380" y="3442"/>
                  <a:pt x="19824" y="3056"/>
                  <a:pt x="18488" y="2875"/>
                </a:cubicBezTo>
                <a:cubicBezTo>
                  <a:pt x="17807" y="2783"/>
                  <a:pt x="17622" y="2766"/>
                  <a:pt x="17219" y="2853"/>
                </a:cubicBezTo>
                <a:cubicBezTo>
                  <a:pt x="16802" y="2943"/>
                  <a:pt x="16623" y="2927"/>
                  <a:pt x="16849" y="2808"/>
                </a:cubicBezTo>
                <a:cubicBezTo>
                  <a:pt x="16983" y="2738"/>
                  <a:pt x="17193" y="2281"/>
                  <a:pt x="17193" y="2044"/>
                </a:cubicBezTo>
                <a:cubicBezTo>
                  <a:pt x="17193" y="1583"/>
                  <a:pt x="16847" y="1001"/>
                  <a:pt x="16346" y="607"/>
                </a:cubicBezTo>
                <a:cubicBezTo>
                  <a:pt x="15668" y="73"/>
                  <a:pt x="15073" y="-49"/>
                  <a:pt x="13993" y="135"/>
                </a:cubicBezTo>
                <a:cubicBezTo>
                  <a:pt x="13613" y="200"/>
                  <a:pt x="13465" y="207"/>
                  <a:pt x="13199" y="113"/>
                </a:cubicBezTo>
                <a:cubicBezTo>
                  <a:pt x="12986" y="37"/>
                  <a:pt x="12650" y="-2"/>
                  <a:pt x="12168" y="1"/>
                </a:cubicBezTo>
                <a:close/>
              </a:path>
            </a:pathLst>
          </a:custGeom>
          <a:ln w="3175">
            <a:miter lim="400000"/>
          </a:ln>
        </p:spPr>
      </p:pic>
      <p:pic>
        <p:nvPicPr>
          <p:cNvPr id="70" name="Screenshot 2026-03-04 004624.png" descr="Screenshot 2026-03-04 004624.png">
            <a:extLst>
              <a:ext uri="{FF2B5EF4-FFF2-40B4-BE49-F238E27FC236}">
                <a16:creationId xmlns:a16="http://schemas.microsoft.com/office/drawing/2014/main" id="{BDA951A2-D576-5FDE-2C68-30489EC0598A}"/>
              </a:ext>
            </a:extLst>
          </p:cNvPr>
          <p:cNvPicPr>
            <a:picLocks noChangeAspect="1"/>
          </p:cNvPicPr>
          <p:nvPr/>
        </p:nvPicPr>
        <p:blipFill>
          <a:blip r:embed="rId7"/>
          <a:srcRect l="8050" t="4424" r="22557" b="14434"/>
          <a:stretch>
            <a:fillRect/>
          </a:stretch>
        </p:blipFill>
        <p:spPr>
          <a:xfrm>
            <a:off x="8512559" y="1469010"/>
            <a:ext cx="595701" cy="420916"/>
          </a:xfrm>
          <a:custGeom>
            <a:avLst/>
            <a:gdLst/>
            <a:ahLst/>
            <a:cxnLst>
              <a:cxn ang="0">
                <a:pos x="wd2" y="hd2"/>
              </a:cxn>
              <a:cxn ang="5400000">
                <a:pos x="wd2" y="hd2"/>
              </a:cxn>
              <a:cxn ang="10800000">
                <a:pos x="wd2" y="hd2"/>
              </a:cxn>
              <a:cxn ang="16200000">
                <a:pos x="wd2" y="hd2"/>
              </a:cxn>
            </a:cxnLst>
            <a:rect l="0" t="0" r="r" b="b"/>
            <a:pathLst>
              <a:path w="21494" h="21539" extrusionOk="0">
                <a:moveTo>
                  <a:pt x="15833" y="0"/>
                </a:moveTo>
                <a:cubicBezTo>
                  <a:pt x="15615" y="0"/>
                  <a:pt x="14239" y="474"/>
                  <a:pt x="14144" y="585"/>
                </a:cubicBezTo>
                <a:cubicBezTo>
                  <a:pt x="14095" y="642"/>
                  <a:pt x="13786" y="737"/>
                  <a:pt x="13456" y="780"/>
                </a:cubicBezTo>
                <a:cubicBezTo>
                  <a:pt x="13127" y="823"/>
                  <a:pt x="12852" y="892"/>
                  <a:pt x="12828" y="947"/>
                </a:cubicBezTo>
                <a:cubicBezTo>
                  <a:pt x="12804" y="1002"/>
                  <a:pt x="12643" y="1056"/>
                  <a:pt x="12474" y="1059"/>
                </a:cubicBezTo>
                <a:cubicBezTo>
                  <a:pt x="12306" y="1061"/>
                  <a:pt x="12078" y="1134"/>
                  <a:pt x="11963" y="1226"/>
                </a:cubicBezTo>
                <a:cubicBezTo>
                  <a:pt x="11849" y="1318"/>
                  <a:pt x="11585" y="1391"/>
                  <a:pt x="11394" y="1393"/>
                </a:cubicBezTo>
                <a:cubicBezTo>
                  <a:pt x="11188" y="1395"/>
                  <a:pt x="10892" y="1530"/>
                  <a:pt x="10667" y="1699"/>
                </a:cubicBezTo>
                <a:cubicBezTo>
                  <a:pt x="10355" y="1934"/>
                  <a:pt x="10212" y="1978"/>
                  <a:pt x="9881" y="1922"/>
                </a:cubicBezTo>
                <a:cubicBezTo>
                  <a:pt x="9562" y="1869"/>
                  <a:pt x="9401" y="1893"/>
                  <a:pt x="9135" y="2090"/>
                </a:cubicBezTo>
                <a:cubicBezTo>
                  <a:pt x="8948" y="2227"/>
                  <a:pt x="8646" y="2340"/>
                  <a:pt x="8467" y="2340"/>
                </a:cubicBezTo>
                <a:cubicBezTo>
                  <a:pt x="8142" y="2340"/>
                  <a:pt x="7315" y="2625"/>
                  <a:pt x="7131" y="2786"/>
                </a:cubicBezTo>
                <a:cubicBezTo>
                  <a:pt x="7077" y="2833"/>
                  <a:pt x="6681" y="2861"/>
                  <a:pt x="6266" y="2870"/>
                </a:cubicBezTo>
                <a:cubicBezTo>
                  <a:pt x="5572" y="2884"/>
                  <a:pt x="5164" y="2980"/>
                  <a:pt x="4282" y="3315"/>
                </a:cubicBezTo>
                <a:cubicBezTo>
                  <a:pt x="4100" y="3385"/>
                  <a:pt x="3819" y="3442"/>
                  <a:pt x="3673" y="3427"/>
                </a:cubicBezTo>
                <a:cubicBezTo>
                  <a:pt x="3527" y="3412"/>
                  <a:pt x="3225" y="3509"/>
                  <a:pt x="3005" y="3650"/>
                </a:cubicBezTo>
                <a:cubicBezTo>
                  <a:pt x="2786" y="3790"/>
                  <a:pt x="2481" y="3909"/>
                  <a:pt x="2318" y="3928"/>
                </a:cubicBezTo>
                <a:cubicBezTo>
                  <a:pt x="2155" y="3948"/>
                  <a:pt x="1752" y="4073"/>
                  <a:pt x="1434" y="4207"/>
                </a:cubicBezTo>
                <a:cubicBezTo>
                  <a:pt x="655" y="4535"/>
                  <a:pt x="242" y="5168"/>
                  <a:pt x="236" y="6018"/>
                </a:cubicBezTo>
                <a:cubicBezTo>
                  <a:pt x="234" y="6232"/>
                  <a:pt x="183" y="6525"/>
                  <a:pt x="118" y="6686"/>
                </a:cubicBezTo>
                <a:cubicBezTo>
                  <a:pt x="52" y="6848"/>
                  <a:pt x="1" y="7284"/>
                  <a:pt x="0" y="7634"/>
                </a:cubicBezTo>
                <a:cubicBezTo>
                  <a:pt x="-3" y="8235"/>
                  <a:pt x="10" y="8282"/>
                  <a:pt x="353" y="8748"/>
                </a:cubicBezTo>
                <a:lnTo>
                  <a:pt x="727" y="9250"/>
                </a:lnTo>
                <a:lnTo>
                  <a:pt x="727" y="10280"/>
                </a:lnTo>
                <a:cubicBezTo>
                  <a:pt x="723" y="10854"/>
                  <a:pt x="768" y="11625"/>
                  <a:pt x="825" y="11980"/>
                </a:cubicBezTo>
                <a:cubicBezTo>
                  <a:pt x="945" y="12725"/>
                  <a:pt x="1148" y="13512"/>
                  <a:pt x="1237" y="13512"/>
                </a:cubicBezTo>
                <a:cubicBezTo>
                  <a:pt x="1271" y="13512"/>
                  <a:pt x="1332" y="13641"/>
                  <a:pt x="1355" y="13819"/>
                </a:cubicBezTo>
                <a:cubicBezTo>
                  <a:pt x="1378" y="13996"/>
                  <a:pt x="1432" y="14333"/>
                  <a:pt x="1493" y="14543"/>
                </a:cubicBezTo>
                <a:cubicBezTo>
                  <a:pt x="1589" y="14875"/>
                  <a:pt x="1597" y="14972"/>
                  <a:pt x="1473" y="15267"/>
                </a:cubicBezTo>
                <a:cubicBezTo>
                  <a:pt x="1288" y="15710"/>
                  <a:pt x="1286" y="17708"/>
                  <a:pt x="1473" y="18193"/>
                </a:cubicBezTo>
                <a:cubicBezTo>
                  <a:pt x="1541" y="18368"/>
                  <a:pt x="1663" y="18706"/>
                  <a:pt x="1748" y="18945"/>
                </a:cubicBezTo>
                <a:cubicBezTo>
                  <a:pt x="1833" y="19184"/>
                  <a:pt x="2000" y="19470"/>
                  <a:pt x="2121" y="19586"/>
                </a:cubicBezTo>
                <a:cubicBezTo>
                  <a:pt x="2243" y="19702"/>
                  <a:pt x="2488" y="19992"/>
                  <a:pt x="2652" y="20227"/>
                </a:cubicBezTo>
                <a:cubicBezTo>
                  <a:pt x="3037" y="20779"/>
                  <a:pt x="3236" y="20895"/>
                  <a:pt x="3654" y="20895"/>
                </a:cubicBezTo>
                <a:cubicBezTo>
                  <a:pt x="3873" y="20895"/>
                  <a:pt x="4067" y="21010"/>
                  <a:pt x="4223" y="21174"/>
                </a:cubicBezTo>
                <a:cubicBezTo>
                  <a:pt x="4589" y="21556"/>
                  <a:pt x="5306" y="21584"/>
                  <a:pt x="5697" y="21257"/>
                </a:cubicBezTo>
                <a:cubicBezTo>
                  <a:pt x="5961" y="21037"/>
                  <a:pt x="6035" y="21029"/>
                  <a:pt x="6286" y="21146"/>
                </a:cubicBezTo>
                <a:cubicBezTo>
                  <a:pt x="6641" y="21311"/>
                  <a:pt x="7171" y="21219"/>
                  <a:pt x="7465" y="20923"/>
                </a:cubicBezTo>
                <a:cubicBezTo>
                  <a:pt x="7598" y="20789"/>
                  <a:pt x="7767" y="20721"/>
                  <a:pt x="7897" y="20756"/>
                </a:cubicBezTo>
                <a:cubicBezTo>
                  <a:pt x="8202" y="20839"/>
                  <a:pt x="8720" y="20593"/>
                  <a:pt x="8997" y="20255"/>
                </a:cubicBezTo>
                <a:cubicBezTo>
                  <a:pt x="9128" y="20094"/>
                  <a:pt x="9406" y="19862"/>
                  <a:pt x="9606" y="19725"/>
                </a:cubicBezTo>
                <a:cubicBezTo>
                  <a:pt x="9806" y="19588"/>
                  <a:pt x="9960" y="19439"/>
                  <a:pt x="9960" y="19391"/>
                </a:cubicBezTo>
                <a:cubicBezTo>
                  <a:pt x="9960" y="19343"/>
                  <a:pt x="10162" y="19334"/>
                  <a:pt x="10411" y="19363"/>
                </a:cubicBezTo>
                <a:cubicBezTo>
                  <a:pt x="10767" y="19405"/>
                  <a:pt x="10946" y="19340"/>
                  <a:pt x="11217" y="19140"/>
                </a:cubicBezTo>
                <a:cubicBezTo>
                  <a:pt x="11503" y="18929"/>
                  <a:pt x="11599" y="18926"/>
                  <a:pt x="11806" y="19029"/>
                </a:cubicBezTo>
                <a:cubicBezTo>
                  <a:pt x="12193" y="19219"/>
                  <a:pt x="12488" y="19173"/>
                  <a:pt x="12965" y="18861"/>
                </a:cubicBezTo>
                <a:cubicBezTo>
                  <a:pt x="13464" y="18536"/>
                  <a:pt x="14208" y="18200"/>
                  <a:pt x="14262" y="18276"/>
                </a:cubicBezTo>
                <a:cubicBezTo>
                  <a:pt x="14282" y="18304"/>
                  <a:pt x="14256" y="18446"/>
                  <a:pt x="14203" y="18611"/>
                </a:cubicBezTo>
                <a:cubicBezTo>
                  <a:pt x="14150" y="18776"/>
                  <a:pt x="14105" y="19154"/>
                  <a:pt x="14105" y="19447"/>
                </a:cubicBezTo>
                <a:cubicBezTo>
                  <a:pt x="14105" y="19942"/>
                  <a:pt x="14146" y="20025"/>
                  <a:pt x="14615" y="20672"/>
                </a:cubicBezTo>
                <a:cubicBezTo>
                  <a:pt x="14892" y="21054"/>
                  <a:pt x="15236" y="21424"/>
                  <a:pt x="15382" y="21480"/>
                </a:cubicBezTo>
                <a:cubicBezTo>
                  <a:pt x="15692" y="21600"/>
                  <a:pt x="16136" y="21531"/>
                  <a:pt x="16442" y="21313"/>
                </a:cubicBezTo>
                <a:cubicBezTo>
                  <a:pt x="16702" y="21129"/>
                  <a:pt x="17411" y="20029"/>
                  <a:pt x="17542" y="19614"/>
                </a:cubicBezTo>
                <a:cubicBezTo>
                  <a:pt x="17641" y="19302"/>
                  <a:pt x="17673" y="19266"/>
                  <a:pt x="18151" y="18444"/>
                </a:cubicBezTo>
                <a:cubicBezTo>
                  <a:pt x="18321" y="18153"/>
                  <a:pt x="18501" y="17734"/>
                  <a:pt x="18564" y="17524"/>
                </a:cubicBezTo>
                <a:cubicBezTo>
                  <a:pt x="18664" y="17188"/>
                  <a:pt x="18715" y="17162"/>
                  <a:pt x="18996" y="17162"/>
                </a:cubicBezTo>
                <a:cubicBezTo>
                  <a:pt x="19413" y="17162"/>
                  <a:pt x="19845" y="16738"/>
                  <a:pt x="20057" y="16131"/>
                </a:cubicBezTo>
                <a:cubicBezTo>
                  <a:pt x="20148" y="15870"/>
                  <a:pt x="20305" y="15499"/>
                  <a:pt x="20411" y="15295"/>
                </a:cubicBezTo>
                <a:cubicBezTo>
                  <a:pt x="20516" y="15091"/>
                  <a:pt x="20621" y="14740"/>
                  <a:pt x="20646" y="14515"/>
                </a:cubicBezTo>
                <a:cubicBezTo>
                  <a:pt x="20672" y="14290"/>
                  <a:pt x="20837" y="13893"/>
                  <a:pt x="21000" y="13624"/>
                </a:cubicBezTo>
                <a:cubicBezTo>
                  <a:pt x="21281" y="13160"/>
                  <a:pt x="21298" y="13081"/>
                  <a:pt x="21354" y="12008"/>
                </a:cubicBezTo>
                <a:cubicBezTo>
                  <a:pt x="21386" y="11386"/>
                  <a:pt x="21439" y="10781"/>
                  <a:pt x="21471" y="10671"/>
                </a:cubicBezTo>
                <a:cubicBezTo>
                  <a:pt x="21597" y="10237"/>
                  <a:pt x="21164" y="9153"/>
                  <a:pt x="20548" y="8330"/>
                </a:cubicBezTo>
                <a:cubicBezTo>
                  <a:pt x="19213" y="6547"/>
                  <a:pt x="18512" y="5327"/>
                  <a:pt x="18269" y="4430"/>
                </a:cubicBezTo>
                <a:cubicBezTo>
                  <a:pt x="18170" y="4061"/>
                  <a:pt x="17967" y="3635"/>
                  <a:pt x="17837" y="3455"/>
                </a:cubicBezTo>
                <a:cubicBezTo>
                  <a:pt x="17707" y="3274"/>
                  <a:pt x="17603" y="3062"/>
                  <a:pt x="17601" y="3009"/>
                </a:cubicBezTo>
                <a:cubicBezTo>
                  <a:pt x="17600" y="2956"/>
                  <a:pt x="17499" y="2638"/>
                  <a:pt x="17385" y="2285"/>
                </a:cubicBezTo>
                <a:cubicBezTo>
                  <a:pt x="17271" y="1931"/>
                  <a:pt x="17189" y="1569"/>
                  <a:pt x="17189" y="1477"/>
                </a:cubicBezTo>
                <a:cubicBezTo>
                  <a:pt x="17189" y="1042"/>
                  <a:pt x="16233" y="0"/>
                  <a:pt x="15833" y="0"/>
                </a:cubicBezTo>
                <a:close/>
              </a:path>
            </a:pathLst>
          </a:custGeom>
          <a:ln w="3175">
            <a:miter lim="400000"/>
          </a:ln>
        </p:spPr>
      </p:pic>
      <p:sp>
        <p:nvSpPr>
          <p:cNvPr id="80" name="Line">
            <a:extLst>
              <a:ext uri="{FF2B5EF4-FFF2-40B4-BE49-F238E27FC236}">
                <a16:creationId xmlns:a16="http://schemas.microsoft.com/office/drawing/2014/main" id="{AC86806B-A378-C86D-1B04-E9F527311D30}"/>
              </a:ext>
            </a:extLst>
          </p:cNvPr>
          <p:cNvSpPr/>
          <p:nvPr/>
        </p:nvSpPr>
        <p:spPr>
          <a:xfrm>
            <a:off x="8105741" y="2521228"/>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81" name="Line">
            <a:extLst>
              <a:ext uri="{FF2B5EF4-FFF2-40B4-BE49-F238E27FC236}">
                <a16:creationId xmlns:a16="http://schemas.microsoft.com/office/drawing/2014/main" id="{AF27EC96-D701-12D6-22C3-A7DF1A55DFEB}"/>
              </a:ext>
            </a:extLst>
          </p:cNvPr>
          <p:cNvSpPr/>
          <p:nvPr/>
        </p:nvSpPr>
        <p:spPr>
          <a:xfrm>
            <a:off x="8105741" y="3603836"/>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6269569"/>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F96AD-88F0-12AD-1E37-9E98D4C4E2B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3C514C9-7E24-4F18-B13D-74DE410B5FEC}"/>
              </a:ext>
            </a:extLst>
          </p:cNvPr>
          <p:cNvSpPr>
            <a:spLocks noGrp="1"/>
          </p:cNvSpPr>
          <p:nvPr>
            <p:ph type="title"/>
          </p:nvPr>
        </p:nvSpPr>
        <p:spPr>
          <a:xfrm>
            <a:off x="837433" y="185122"/>
            <a:ext cx="10515600" cy="581932"/>
          </a:xfrm>
        </p:spPr>
        <p:txBody>
          <a:bodyPr>
            <a:normAutofit/>
          </a:bodyPr>
          <a:lstStyle/>
          <a:p>
            <a:r>
              <a:rPr lang="en-US" dirty="0"/>
              <a:t>Bridging the Gap: Volume Transformer (Volt)</a:t>
            </a:r>
          </a:p>
        </p:txBody>
      </p:sp>
      <p:sp>
        <p:nvSpPr>
          <p:cNvPr id="2" name="Date Placeholder 1">
            <a:extLst>
              <a:ext uri="{FF2B5EF4-FFF2-40B4-BE49-F238E27FC236}">
                <a16:creationId xmlns:a16="http://schemas.microsoft.com/office/drawing/2014/main" id="{B7D455F2-43C1-662A-F921-9409BDF78B13}"/>
              </a:ext>
            </a:extLst>
          </p:cNvPr>
          <p:cNvSpPr>
            <a:spLocks noGrp="1"/>
          </p:cNvSpPr>
          <p:nvPr>
            <p:ph type="dt" sz="half" idx="10"/>
          </p:nvPr>
        </p:nvSpPr>
        <p:spPr/>
        <p:txBody>
          <a:bodyPr/>
          <a:lstStyle/>
          <a:p>
            <a:r>
              <a:rPr lang="en-US" dirty="0"/>
              <a:t>June 3, 2026</a:t>
            </a:r>
          </a:p>
        </p:txBody>
      </p:sp>
      <p:sp>
        <p:nvSpPr>
          <p:cNvPr id="3" name="Footer Placeholder 2">
            <a:extLst>
              <a:ext uri="{FF2B5EF4-FFF2-40B4-BE49-F238E27FC236}">
                <a16:creationId xmlns:a16="http://schemas.microsoft.com/office/drawing/2014/main" id="{A774458D-6372-79B4-C69E-F6A9382D3CD3}"/>
              </a:ext>
            </a:extLst>
          </p:cNvPr>
          <p:cNvSpPr>
            <a:spLocks noGrp="1"/>
          </p:cNvSpPr>
          <p:nvPr>
            <p:ph type="ftr" sz="quarter" idx="11"/>
          </p:nvPr>
        </p:nvSpPr>
        <p:spPr/>
        <p:txBody>
          <a:bodyPr/>
          <a:lstStyle/>
          <a:p>
            <a:r>
              <a:rPr lang="en-US"/>
              <a:t>Volume Transformer (Volt)</a:t>
            </a:r>
          </a:p>
        </p:txBody>
      </p:sp>
      <p:sp>
        <p:nvSpPr>
          <p:cNvPr id="5" name="Slide Number Placeholder 4">
            <a:extLst>
              <a:ext uri="{FF2B5EF4-FFF2-40B4-BE49-F238E27FC236}">
                <a16:creationId xmlns:a16="http://schemas.microsoft.com/office/drawing/2014/main" id="{CCC09DE7-3F52-AF14-EF14-EF9E5F4FC9A7}"/>
              </a:ext>
            </a:extLst>
          </p:cNvPr>
          <p:cNvSpPr>
            <a:spLocks noGrp="1"/>
          </p:cNvSpPr>
          <p:nvPr>
            <p:ph type="sldNum" sz="quarter" idx="12"/>
          </p:nvPr>
        </p:nvSpPr>
        <p:spPr/>
        <p:txBody>
          <a:bodyPr/>
          <a:lstStyle/>
          <a:p>
            <a:fld id="{2B4F6D82-CD72-F34E-B7DE-8B6ACE9B0198}" type="slidenum">
              <a:rPr lang="en-US" smtClean="0"/>
              <a:t>12</a:t>
            </a:fld>
            <a:endParaRPr lang="en-US"/>
          </a:p>
        </p:txBody>
      </p:sp>
      <p:pic>
        <p:nvPicPr>
          <p:cNvPr id="11" name="rgb.png" descr="rgb.png">
            <a:extLst>
              <a:ext uri="{FF2B5EF4-FFF2-40B4-BE49-F238E27FC236}">
                <a16:creationId xmlns:a16="http://schemas.microsoft.com/office/drawing/2014/main" id="{619C0142-6908-9CF5-DA92-CA675D8EFAEB}"/>
              </a:ext>
            </a:extLst>
          </p:cNvPr>
          <p:cNvPicPr>
            <a:picLocks noChangeAspect="1"/>
          </p:cNvPicPr>
          <p:nvPr/>
        </p:nvPicPr>
        <p:blipFill>
          <a:blip r:embed="rId3"/>
          <a:stretch>
            <a:fillRect/>
          </a:stretch>
        </p:blipFill>
        <p:spPr>
          <a:xfrm>
            <a:off x="1938127" y="1327915"/>
            <a:ext cx="3623898" cy="1899302"/>
          </a:xfrm>
          <a:prstGeom prst="rect">
            <a:avLst/>
          </a:prstGeom>
          <a:ln w="3175">
            <a:miter lim="400000"/>
          </a:ln>
        </p:spPr>
      </p:pic>
      <p:sp>
        <p:nvSpPr>
          <p:cNvPr id="29" name="Patchified Input Point Cloud">
            <a:extLst>
              <a:ext uri="{FF2B5EF4-FFF2-40B4-BE49-F238E27FC236}">
                <a16:creationId xmlns:a16="http://schemas.microsoft.com/office/drawing/2014/main" id="{A14B477B-5076-FABD-5AFF-0A39CDCDEE35}"/>
              </a:ext>
            </a:extLst>
          </p:cNvPr>
          <p:cNvSpPr txBox="1"/>
          <p:nvPr/>
        </p:nvSpPr>
        <p:spPr>
          <a:xfrm>
            <a:off x="2280458" y="1021161"/>
            <a:ext cx="2939236"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lgn="ctr">
              <a:defRPr sz="900">
                <a:latin typeface="Arial"/>
                <a:ea typeface="Arial"/>
                <a:cs typeface="Arial"/>
                <a:sym typeface="Arial"/>
              </a:defRPr>
            </a:lvl1pPr>
          </a:lstStyle>
          <a:p>
            <a:r>
              <a:rPr sz="1200" dirty="0" err="1">
                <a:latin typeface="Arial" panose="020B0604020202020204" pitchFamily="34" charset="0"/>
                <a:cs typeface="Arial" panose="020B0604020202020204" pitchFamily="34" charset="0"/>
              </a:rPr>
              <a:t>Patchified</a:t>
            </a:r>
            <a:r>
              <a:rPr sz="1200" dirty="0">
                <a:latin typeface="Arial" panose="020B0604020202020204" pitchFamily="34" charset="0"/>
                <a:cs typeface="Arial" panose="020B0604020202020204" pitchFamily="34" charset="0"/>
              </a:rPr>
              <a:t> Input Point Cloud </a:t>
            </a:r>
          </a:p>
        </p:txBody>
      </p:sp>
      <p:sp>
        <p:nvSpPr>
          <p:cNvPr id="36" name="Circle">
            <a:extLst>
              <a:ext uri="{FF2B5EF4-FFF2-40B4-BE49-F238E27FC236}">
                <a16:creationId xmlns:a16="http://schemas.microsoft.com/office/drawing/2014/main" id="{27433860-A5A7-DD45-C27D-CBEC002C8E29}"/>
              </a:ext>
            </a:extLst>
          </p:cNvPr>
          <p:cNvSpPr/>
          <p:nvPr/>
        </p:nvSpPr>
        <p:spPr>
          <a:xfrm>
            <a:off x="3115232" y="2065093"/>
            <a:ext cx="401669" cy="399947"/>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7" name="Circle">
            <a:extLst>
              <a:ext uri="{FF2B5EF4-FFF2-40B4-BE49-F238E27FC236}">
                <a16:creationId xmlns:a16="http://schemas.microsoft.com/office/drawing/2014/main" id="{913E1B19-D385-2038-04B3-720535055BE4}"/>
              </a:ext>
            </a:extLst>
          </p:cNvPr>
          <p:cNvSpPr/>
          <p:nvPr/>
        </p:nvSpPr>
        <p:spPr>
          <a:xfrm>
            <a:off x="4294609" y="1837711"/>
            <a:ext cx="260513" cy="259396"/>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8" name="Circle">
            <a:extLst>
              <a:ext uri="{FF2B5EF4-FFF2-40B4-BE49-F238E27FC236}">
                <a16:creationId xmlns:a16="http://schemas.microsoft.com/office/drawing/2014/main" id="{993E7F16-537C-2085-AA57-60361BD2A08E}"/>
              </a:ext>
            </a:extLst>
          </p:cNvPr>
          <p:cNvSpPr/>
          <p:nvPr/>
        </p:nvSpPr>
        <p:spPr>
          <a:xfrm>
            <a:off x="3185243" y="2626715"/>
            <a:ext cx="349587" cy="348089"/>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9" name="Circle">
            <a:extLst>
              <a:ext uri="{FF2B5EF4-FFF2-40B4-BE49-F238E27FC236}">
                <a16:creationId xmlns:a16="http://schemas.microsoft.com/office/drawing/2014/main" id="{60014C60-5BB8-92B6-FE97-6325139B4E0B}"/>
              </a:ext>
            </a:extLst>
          </p:cNvPr>
          <p:cNvSpPr/>
          <p:nvPr/>
        </p:nvSpPr>
        <p:spPr>
          <a:xfrm>
            <a:off x="2358018" y="2438515"/>
            <a:ext cx="513154" cy="510958"/>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a:solidFill>
                <a:srgbClr val="FF0000"/>
              </a:solidFill>
              <a:latin typeface="Arial" panose="020B0604020202020204" pitchFamily="34" charset="0"/>
              <a:cs typeface="Arial" panose="020B0604020202020204" pitchFamily="34" charset="0"/>
            </a:endParaRPr>
          </a:p>
        </p:txBody>
      </p:sp>
      <p:sp>
        <p:nvSpPr>
          <p:cNvPr id="65" name="Line">
            <a:extLst>
              <a:ext uri="{FF2B5EF4-FFF2-40B4-BE49-F238E27FC236}">
                <a16:creationId xmlns:a16="http://schemas.microsoft.com/office/drawing/2014/main" id="{4168057F-59B0-6407-688A-C9A72F3214AA}"/>
              </a:ext>
            </a:extLst>
          </p:cNvPr>
          <p:cNvSpPr/>
          <p:nvPr/>
        </p:nvSpPr>
        <p:spPr>
          <a:xfrm>
            <a:off x="5580240" y="1666394"/>
            <a:ext cx="281420" cy="1"/>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8" name="Rounded Rectangle">
            <a:extLst>
              <a:ext uri="{FF2B5EF4-FFF2-40B4-BE49-F238E27FC236}">
                <a16:creationId xmlns:a16="http://schemas.microsoft.com/office/drawing/2014/main" id="{5410CAD2-225F-F94D-6391-C17A852F3B24}"/>
              </a:ext>
            </a:extLst>
          </p:cNvPr>
          <p:cNvSpPr/>
          <p:nvPr/>
        </p:nvSpPr>
        <p:spPr>
          <a:xfrm>
            <a:off x="5873510" y="985796"/>
            <a:ext cx="4380362" cy="2765797"/>
          </a:xfrm>
          <a:prstGeom prst="roundRect">
            <a:avLst>
              <a:gd name="adj" fmla="val 3613"/>
            </a:avLst>
          </a:prstGeom>
          <a:solidFill>
            <a:srgbClr val="EDF3F9"/>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dirty="0">
              <a:latin typeface="Arial" panose="020B0604020202020204" pitchFamily="34" charset="0"/>
              <a:cs typeface="Arial" panose="020B0604020202020204" pitchFamily="34" charset="0"/>
            </a:endParaRPr>
          </a:p>
        </p:txBody>
      </p:sp>
      <p:sp>
        <p:nvSpPr>
          <p:cNvPr id="13" name="Line">
            <a:extLst>
              <a:ext uri="{FF2B5EF4-FFF2-40B4-BE49-F238E27FC236}">
                <a16:creationId xmlns:a16="http://schemas.microsoft.com/office/drawing/2014/main" id="{A02AC448-B99E-017E-4932-73C11D9BE868}"/>
              </a:ext>
            </a:extLst>
          </p:cNvPr>
          <p:cNvSpPr/>
          <p:nvPr/>
        </p:nvSpPr>
        <p:spPr>
          <a:xfrm flipH="1">
            <a:off x="8794898" y="1973597"/>
            <a:ext cx="979" cy="2579174"/>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17" name="Line">
            <a:extLst>
              <a:ext uri="{FF2B5EF4-FFF2-40B4-BE49-F238E27FC236}">
                <a16:creationId xmlns:a16="http://schemas.microsoft.com/office/drawing/2014/main" id="{B418BD99-5249-C46D-ADEA-444434FDDB28}"/>
              </a:ext>
            </a:extLst>
          </p:cNvPr>
          <p:cNvSpPr/>
          <p:nvPr/>
        </p:nvSpPr>
        <p:spPr>
          <a:xfrm flipH="1">
            <a:off x="9833982" y="1973596"/>
            <a:ext cx="1342" cy="2579174"/>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18" name="Line">
            <a:extLst>
              <a:ext uri="{FF2B5EF4-FFF2-40B4-BE49-F238E27FC236}">
                <a16:creationId xmlns:a16="http://schemas.microsoft.com/office/drawing/2014/main" id="{069D4271-28BA-27D9-4235-FB7C1EB4E0F0}"/>
              </a:ext>
            </a:extLst>
          </p:cNvPr>
          <p:cNvSpPr/>
          <p:nvPr/>
        </p:nvSpPr>
        <p:spPr>
          <a:xfrm flipH="1">
            <a:off x="6677882" y="1956174"/>
            <a:ext cx="1290" cy="2596597"/>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23" name="Input Patches">
            <a:extLst>
              <a:ext uri="{FF2B5EF4-FFF2-40B4-BE49-F238E27FC236}">
                <a16:creationId xmlns:a16="http://schemas.microsoft.com/office/drawing/2014/main" id="{93B956E6-4F3F-FD08-4ACF-642BB4980C40}"/>
              </a:ext>
            </a:extLst>
          </p:cNvPr>
          <p:cNvSpPr txBox="1"/>
          <p:nvPr/>
        </p:nvSpPr>
        <p:spPr>
          <a:xfrm rot="16200000">
            <a:off x="5851824" y="1465696"/>
            <a:ext cx="667320" cy="40112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742" tIns="15742" rIns="15742" bIns="15742" anchor="ctr">
            <a:spAutoFit/>
          </a:bodyPr>
          <a:lstStyle>
            <a:lvl1pPr algn="ctr">
              <a:defRPr sz="900">
                <a:latin typeface="Arial"/>
                <a:ea typeface="Arial"/>
                <a:cs typeface="Arial"/>
                <a:sym typeface="Arial"/>
              </a:defRPr>
            </a:lvl1pPr>
          </a:lstStyle>
          <a:p>
            <a:r>
              <a:rPr sz="1200" dirty="0">
                <a:latin typeface="Arial" panose="020B0604020202020204" pitchFamily="34" charset="0"/>
                <a:cs typeface="Arial" panose="020B0604020202020204" pitchFamily="34" charset="0"/>
              </a:rPr>
              <a:t>Input Patches</a:t>
            </a:r>
          </a:p>
        </p:txBody>
      </p:sp>
      <p:sp>
        <p:nvSpPr>
          <p:cNvPr id="24" name="Line">
            <a:extLst>
              <a:ext uri="{FF2B5EF4-FFF2-40B4-BE49-F238E27FC236}">
                <a16:creationId xmlns:a16="http://schemas.microsoft.com/office/drawing/2014/main" id="{223D281D-9BBA-6070-6F00-DD21EBA625D7}"/>
              </a:ext>
            </a:extLst>
          </p:cNvPr>
          <p:cNvSpPr/>
          <p:nvPr/>
        </p:nvSpPr>
        <p:spPr>
          <a:xfrm>
            <a:off x="7754947" y="1973595"/>
            <a:ext cx="1289" cy="2511706"/>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26" name="Transposed Convolution">
            <a:extLst>
              <a:ext uri="{FF2B5EF4-FFF2-40B4-BE49-F238E27FC236}">
                <a16:creationId xmlns:a16="http://schemas.microsoft.com/office/drawing/2014/main" id="{15D2BEC6-3FEB-4F25-34EC-22B33CBB0021}"/>
              </a:ext>
            </a:extLst>
          </p:cNvPr>
          <p:cNvSpPr/>
          <p:nvPr/>
        </p:nvSpPr>
        <p:spPr>
          <a:xfrm>
            <a:off x="6048462" y="3855774"/>
            <a:ext cx="4114803" cy="299309"/>
          </a:xfrm>
          <a:prstGeom prst="roundRect">
            <a:avLst>
              <a:gd name="adj" fmla="val 13032"/>
            </a:avLst>
          </a:prstGeom>
          <a:solidFill>
            <a:srgbClr val="C9C9FB"/>
          </a:solidFill>
          <a:ln>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900">
                <a:latin typeface="Arial"/>
                <a:ea typeface="Arial"/>
                <a:cs typeface="Arial"/>
                <a:sym typeface="Arial"/>
              </a:defRPr>
            </a:lvl1pPr>
          </a:lstStyle>
          <a:p>
            <a:r>
              <a:rPr sz="1200" dirty="0">
                <a:latin typeface="Arial" panose="020B0604020202020204" pitchFamily="34" charset="0"/>
                <a:cs typeface="Arial" panose="020B0604020202020204" pitchFamily="34" charset="0"/>
              </a:rPr>
              <a:t>Transposed Convolution</a:t>
            </a:r>
          </a:p>
        </p:txBody>
      </p:sp>
      <p:sp>
        <p:nvSpPr>
          <p:cNvPr id="27" name="Transformer Encoder">
            <a:extLst>
              <a:ext uri="{FF2B5EF4-FFF2-40B4-BE49-F238E27FC236}">
                <a16:creationId xmlns:a16="http://schemas.microsoft.com/office/drawing/2014/main" id="{B32199F0-C541-70B4-BC91-F19770865EA5}"/>
              </a:ext>
            </a:extLst>
          </p:cNvPr>
          <p:cNvSpPr/>
          <p:nvPr/>
        </p:nvSpPr>
        <p:spPr>
          <a:xfrm>
            <a:off x="6048462" y="2704580"/>
            <a:ext cx="4114803" cy="728874"/>
          </a:xfrm>
          <a:prstGeom prst="roundRect">
            <a:avLst>
              <a:gd name="adj" fmla="val 8433"/>
            </a:avLst>
          </a:prstGeom>
          <a:solidFill>
            <a:srgbClr val="EEDBA5"/>
          </a:solidFill>
          <a:ln>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900">
                <a:latin typeface="Arial"/>
                <a:ea typeface="Arial"/>
                <a:cs typeface="Arial"/>
                <a:sym typeface="Arial"/>
              </a:defRPr>
            </a:lvl1pPr>
          </a:lstStyle>
          <a:p>
            <a:r>
              <a:rPr sz="1200">
                <a:latin typeface="Arial" panose="020B0604020202020204" pitchFamily="34" charset="0"/>
                <a:cs typeface="Arial" panose="020B0604020202020204" pitchFamily="34" charset="0"/>
              </a:rPr>
              <a:t>Transformer Encoder </a:t>
            </a:r>
          </a:p>
        </p:txBody>
      </p:sp>
      <p:sp>
        <p:nvSpPr>
          <p:cNvPr id="28" name="Linear Tokenizer">
            <a:extLst>
              <a:ext uri="{FF2B5EF4-FFF2-40B4-BE49-F238E27FC236}">
                <a16:creationId xmlns:a16="http://schemas.microsoft.com/office/drawing/2014/main" id="{E372915A-9A1B-089A-0577-891B7FEB7459}"/>
              </a:ext>
            </a:extLst>
          </p:cNvPr>
          <p:cNvSpPr/>
          <p:nvPr/>
        </p:nvSpPr>
        <p:spPr>
          <a:xfrm>
            <a:off x="6048462" y="2052394"/>
            <a:ext cx="4114803" cy="299309"/>
          </a:xfrm>
          <a:prstGeom prst="roundRect">
            <a:avLst>
              <a:gd name="adj" fmla="val 13032"/>
            </a:avLst>
          </a:prstGeom>
          <a:solidFill>
            <a:srgbClr val="B0C6FA"/>
          </a:solidFill>
          <a:ln>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900">
                <a:latin typeface="Arial"/>
                <a:ea typeface="Arial"/>
                <a:cs typeface="Arial"/>
                <a:sym typeface="Arial"/>
              </a:defRPr>
            </a:lvl1pPr>
          </a:lstStyle>
          <a:p>
            <a:r>
              <a:rPr sz="1200">
                <a:latin typeface="Arial" panose="020B0604020202020204" pitchFamily="34" charset="0"/>
                <a:cs typeface="Arial" panose="020B0604020202020204" pitchFamily="34" charset="0"/>
              </a:rPr>
              <a:t>Linear Tokenizer</a:t>
            </a:r>
          </a:p>
        </p:txBody>
      </p:sp>
      <p:sp>
        <p:nvSpPr>
          <p:cNvPr id="31" name="⚡️">
            <a:extLst>
              <a:ext uri="{FF2B5EF4-FFF2-40B4-BE49-F238E27FC236}">
                <a16:creationId xmlns:a16="http://schemas.microsoft.com/office/drawing/2014/main" id="{40AB0E08-1230-8286-164E-73EA48D2CFDF}"/>
              </a:ext>
            </a:extLst>
          </p:cNvPr>
          <p:cNvSpPr txBox="1"/>
          <p:nvPr/>
        </p:nvSpPr>
        <p:spPr>
          <a:xfrm rot="10800000">
            <a:off x="8231363" y="1094991"/>
            <a:ext cx="379236"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defRPr sz="1100"/>
            </a:lvl1pPr>
          </a:lstStyle>
          <a:p>
            <a:endParaRPr sz="1200" dirty="0">
              <a:latin typeface="Arial" panose="020B0604020202020204" pitchFamily="34" charset="0"/>
              <a:cs typeface="Arial" panose="020B0604020202020204" pitchFamily="34" charset="0"/>
            </a:endParaRPr>
          </a:p>
        </p:txBody>
      </p:sp>
      <p:sp>
        <p:nvSpPr>
          <p:cNvPr id="32" name="Volt">
            <a:extLst>
              <a:ext uri="{FF2B5EF4-FFF2-40B4-BE49-F238E27FC236}">
                <a16:creationId xmlns:a16="http://schemas.microsoft.com/office/drawing/2014/main" id="{A27E753D-4D0A-7D34-71D8-1DF5CAAD53C0}"/>
              </a:ext>
            </a:extLst>
          </p:cNvPr>
          <p:cNvSpPr txBox="1"/>
          <p:nvPr/>
        </p:nvSpPr>
        <p:spPr>
          <a:xfrm>
            <a:off x="7782923" y="1005064"/>
            <a:ext cx="974029" cy="30879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lgn="ctr">
              <a:defRPr sz="1500">
                <a:latin typeface="Times New Roman"/>
                <a:ea typeface="Times New Roman"/>
                <a:cs typeface="Times New Roman"/>
                <a:sym typeface="Times New Roman"/>
              </a:defRPr>
            </a:lvl1pPr>
          </a:lstStyle>
          <a:p>
            <a:r>
              <a:rPr sz="1800" b="1" dirty="0">
                <a:latin typeface="Arial" panose="020B0604020202020204" pitchFamily="34" charset="0"/>
                <a:cs typeface="Arial" panose="020B0604020202020204" pitchFamily="34" charset="0"/>
              </a:rPr>
              <a:t>Volt</a:t>
            </a:r>
            <a:r>
              <a:rPr lang="de-DE"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t>
            </a:r>
          </a:p>
        </p:txBody>
      </p:sp>
      <p:sp>
        <p:nvSpPr>
          <p:cNvPr id="33" name="Line">
            <a:extLst>
              <a:ext uri="{FF2B5EF4-FFF2-40B4-BE49-F238E27FC236}">
                <a16:creationId xmlns:a16="http://schemas.microsoft.com/office/drawing/2014/main" id="{51635679-D35B-CC78-790A-8D0DC1BD3D7C}"/>
              </a:ext>
            </a:extLst>
          </p:cNvPr>
          <p:cNvSpPr/>
          <p:nvPr/>
        </p:nvSpPr>
        <p:spPr>
          <a:xfrm>
            <a:off x="8105741" y="1703262"/>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34" name="Line">
            <a:extLst>
              <a:ext uri="{FF2B5EF4-FFF2-40B4-BE49-F238E27FC236}">
                <a16:creationId xmlns:a16="http://schemas.microsoft.com/office/drawing/2014/main" id="{119F0603-2BEA-CC03-5DDB-9A00A2BC0F3B}"/>
              </a:ext>
            </a:extLst>
          </p:cNvPr>
          <p:cNvSpPr/>
          <p:nvPr/>
        </p:nvSpPr>
        <p:spPr>
          <a:xfrm>
            <a:off x="8105741" y="4552771"/>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40" name="Shape">
            <a:extLst>
              <a:ext uri="{FF2B5EF4-FFF2-40B4-BE49-F238E27FC236}">
                <a16:creationId xmlns:a16="http://schemas.microsoft.com/office/drawing/2014/main" id="{CA1E759B-4C44-D684-CF80-EFB624ABFF19}"/>
              </a:ext>
            </a:extLst>
          </p:cNvPr>
          <p:cNvSpPr/>
          <p:nvPr/>
        </p:nvSpPr>
        <p:spPr>
          <a:xfrm>
            <a:off x="6746180" y="2430778"/>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673E3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1" name="Shape">
            <a:extLst>
              <a:ext uri="{FF2B5EF4-FFF2-40B4-BE49-F238E27FC236}">
                <a16:creationId xmlns:a16="http://schemas.microsoft.com/office/drawing/2014/main" id="{47B9FFE6-5B1E-A0E2-B306-05C5B3422DE8}"/>
              </a:ext>
            </a:extLst>
          </p:cNvPr>
          <p:cNvSpPr/>
          <p:nvPr/>
        </p:nvSpPr>
        <p:spPr>
          <a:xfrm>
            <a:off x="6570720" y="2500633"/>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804D3F"/>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2" name="Shape">
            <a:extLst>
              <a:ext uri="{FF2B5EF4-FFF2-40B4-BE49-F238E27FC236}">
                <a16:creationId xmlns:a16="http://schemas.microsoft.com/office/drawing/2014/main" id="{F26809C6-9783-D63A-8724-D6D4ECC0F833}"/>
              </a:ext>
            </a:extLst>
          </p:cNvPr>
          <p:cNvSpPr/>
          <p:nvPr/>
        </p:nvSpPr>
        <p:spPr>
          <a:xfrm rot="16200000" flipH="1">
            <a:off x="6634050" y="2366065"/>
            <a:ext cx="67469"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804D3F"/>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3" name="Shape">
            <a:extLst>
              <a:ext uri="{FF2B5EF4-FFF2-40B4-BE49-F238E27FC236}">
                <a16:creationId xmlns:a16="http://schemas.microsoft.com/office/drawing/2014/main" id="{0466F1D5-17E7-1FD2-758C-33B0642D590C}"/>
              </a:ext>
            </a:extLst>
          </p:cNvPr>
          <p:cNvSpPr/>
          <p:nvPr/>
        </p:nvSpPr>
        <p:spPr>
          <a:xfrm>
            <a:off x="7832763" y="2430778"/>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383A3C"/>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4" name="Shape">
            <a:extLst>
              <a:ext uri="{FF2B5EF4-FFF2-40B4-BE49-F238E27FC236}">
                <a16:creationId xmlns:a16="http://schemas.microsoft.com/office/drawing/2014/main" id="{70CFA85A-9199-EF35-575C-5C8F6B2198ED}"/>
              </a:ext>
            </a:extLst>
          </p:cNvPr>
          <p:cNvSpPr/>
          <p:nvPr/>
        </p:nvSpPr>
        <p:spPr>
          <a:xfrm>
            <a:off x="7655736" y="2500633"/>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4E505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5" name="Shape">
            <a:extLst>
              <a:ext uri="{FF2B5EF4-FFF2-40B4-BE49-F238E27FC236}">
                <a16:creationId xmlns:a16="http://schemas.microsoft.com/office/drawing/2014/main" id="{7D697CEB-2ECE-E573-96A4-E2362392D1FF}"/>
              </a:ext>
            </a:extLst>
          </p:cNvPr>
          <p:cNvSpPr/>
          <p:nvPr/>
        </p:nvSpPr>
        <p:spPr>
          <a:xfrm rot="16200000" flipH="1">
            <a:off x="7719068" y="2366065"/>
            <a:ext cx="67468"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4E505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6" name="Shape">
            <a:extLst>
              <a:ext uri="{FF2B5EF4-FFF2-40B4-BE49-F238E27FC236}">
                <a16:creationId xmlns:a16="http://schemas.microsoft.com/office/drawing/2014/main" id="{1278C790-C3A3-6D54-84DE-51EA4020AD4B}"/>
              </a:ext>
            </a:extLst>
          </p:cNvPr>
          <p:cNvSpPr/>
          <p:nvPr/>
        </p:nvSpPr>
        <p:spPr>
          <a:xfrm>
            <a:off x="6746180" y="349372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53792C"/>
              </a:gs>
              <a:gs pos="100000">
                <a:srgbClr val="94B856"/>
              </a:gs>
            </a:gsLst>
            <a:lin ang="5400000"/>
          </a:gradFill>
          <a:ln w="3175">
            <a:miter lim="400000"/>
          </a:ln>
        </p:spPr>
        <p:txBody>
          <a:bodyPr lIns="0" tIns="0" rIns="0" bIns="0" anchor="ctr"/>
          <a:lstStyle/>
          <a:p>
            <a:pPr algn="ctr">
              <a:spcBef>
                <a:spcPts val="0"/>
              </a:spcBef>
              <a:defRPr sz="2400">
                <a:solidFill>
                  <a:srgbClr val="82C346"/>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7" name="Shape">
            <a:extLst>
              <a:ext uri="{FF2B5EF4-FFF2-40B4-BE49-F238E27FC236}">
                <a16:creationId xmlns:a16="http://schemas.microsoft.com/office/drawing/2014/main" id="{0DEF9D4A-8A34-7F7A-DE3E-E7DA711332F7}"/>
              </a:ext>
            </a:extLst>
          </p:cNvPr>
          <p:cNvSpPr/>
          <p:nvPr/>
        </p:nvSpPr>
        <p:spPr>
          <a:xfrm>
            <a:off x="6570720" y="3563580"/>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53792C"/>
              </a:gs>
              <a:gs pos="100000">
                <a:srgbClr val="94B856"/>
              </a:gs>
            </a:gsLst>
            <a:lin ang="5400000"/>
          </a:gradFill>
          <a:ln w="3175">
            <a:miter lim="400000"/>
          </a:ln>
        </p:spPr>
        <p:txBody>
          <a:bodyPr lIns="0" tIns="0" rIns="0" bIns="0" anchor="ctr"/>
          <a:lstStyle/>
          <a:p>
            <a:pPr algn="ctr">
              <a:spcBef>
                <a:spcPts val="0"/>
              </a:spcBef>
              <a:defRPr sz="2400">
                <a:solidFill>
                  <a:srgbClr val="82C346"/>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8" name="Shape">
            <a:extLst>
              <a:ext uri="{FF2B5EF4-FFF2-40B4-BE49-F238E27FC236}">
                <a16:creationId xmlns:a16="http://schemas.microsoft.com/office/drawing/2014/main" id="{7B3FF0C2-028B-E8C3-8532-AE6B5C77D41C}"/>
              </a:ext>
            </a:extLst>
          </p:cNvPr>
          <p:cNvSpPr/>
          <p:nvPr/>
        </p:nvSpPr>
        <p:spPr>
          <a:xfrm rot="16200000" flipH="1">
            <a:off x="6634050" y="3429012"/>
            <a:ext cx="67469"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53792C"/>
              </a:gs>
              <a:gs pos="100000">
                <a:srgbClr val="94B856"/>
              </a:gs>
            </a:gsLst>
            <a:lin ang="5400000"/>
          </a:gradFill>
          <a:ln w="3175">
            <a:miter lim="400000"/>
          </a:ln>
        </p:spPr>
        <p:txBody>
          <a:bodyPr lIns="0" tIns="0" rIns="0" bIns="0" anchor="ctr"/>
          <a:lstStyle/>
          <a:p>
            <a:pPr algn="ctr">
              <a:spcBef>
                <a:spcPts val="0"/>
              </a:spcBef>
              <a:defRPr sz="2400">
                <a:solidFill>
                  <a:srgbClr val="82C346"/>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9" name="Shape">
            <a:extLst>
              <a:ext uri="{FF2B5EF4-FFF2-40B4-BE49-F238E27FC236}">
                <a16:creationId xmlns:a16="http://schemas.microsoft.com/office/drawing/2014/main" id="{BE6622E3-5FB0-D98C-1914-4F0576E04380}"/>
              </a:ext>
            </a:extLst>
          </p:cNvPr>
          <p:cNvSpPr/>
          <p:nvPr/>
        </p:nvSpPr>
        <p:spPr>
          <a:xfrm>
            <a:off x="8860923" y="2432161"/>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4E5B70"/>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0" name="Shape">
            <a:extLst>
              <a:ext uri="{FF2B5EF4-FFF2-40B4-BE49-F238E27FC236}">
                <a16:creationId xmlns:a16="http://schemas.microsoft.com/office/drawing/2014/main" id="{A8F38C20-F92A-41CB-6E83-FD7F68599804}"/>
              </a:ext>
            </a:extLst>
          </p:cNvPr>
          <p:cNvSpPr/>
          <p:nvPr/>
        </p:nvSpPr>
        <p:spPr>
          <a:xfrm>
            <a:off x="8683896" y="2502016"/>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5F6F89"/>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1" name="Shape">
            <a:extLst>
              <a:ext uri="{FF2B5EF4-FFF2-40B4-BE49-F238E27FC236}">
                <a16:creationId xmlns:a16="http://schemas.microsoft.com/office/drawing/2014/main" id="{23FB6874-9E56-9354-4B70-F1DBD3D35E26}"/>
              </a:ext>
            </a:extLst>
          </p:cNvPr>
          <p:cNvSpPr/>
          <p:nvPr/>
        </p:nvSpPr>
        <p:spPr>
          <a:xfrm rot="16200000" flipH="1">
            <a:off x="8747228" y="2367448"/>
            <a:ext cx="67469"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5F6F89"/>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2" name="Shape">
            <a:extLst>
              <a:ext uri="{FF2B5EF4-FFF2-40B4-BE49-F238E27FC236}">
                <a16:creationId xmlns:a16="http://schemas.microsoft.com/office/drawing/2014/main" id="{21013CD0-2750-F1FA-507E-4CB3507791BA}"/>
              </a:ext>
            </a:extLst>
          </p:cNvPr>
          <p:cNvSpPr/>
          <p:nvPr/>
        </p:nvSpPr>
        <p:spPr>
          <a:xfrm>
            <a:off x="9911435" y="2432161"/>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405550"/>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3" name="Shape">
            <a:extLst>
              <a:ext uri="{FF2B5EF4-FFF2-40B4-BE49-F238E27FC236}">
                <a16:creationId xmlns:a16="http://schemas.microsoft.com/office/drawing/2014/main" id="{906FA05E-45E5-721F-6440-665915FB7969}"/>
              </a:ext>
            </a:extLst>
          </p:cNvPr>
          <p:cNvSpPr/>
          <p:nvPr/>
        </p:nvSpPr>
        <p:spPr>
          <a:xfrm>
            <a:off x="9734408" y="2502016"/>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58756E"/>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4" name="Shape">
            <a:extLst>
              <a:ext uri="{FF2B5EF4-FFF2-40B4-BE49-F238E27FC236}">
                <a16:creationId xmlns:a16="http://schemas.microsoft.com/office/drawing/2014/main" id="{6D593ED1-5B77-444C-13B3-BC17B2277FB5}"/>
              </a:ext>
            </a:extLst>
          </p:cNvPr>
          <p:cNvSpPr/>
          <p:nvPr/>
        </p:nvSpPr>
        <p:spPr>
          <a:xfrm rot="16200000" flipH="1">
            <a:off x="9797739" y="2367448"/>
            <a:ext cx="67468"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58756E"/>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5" name="Shape">
            <a:extLst>
              <a:ext uri="{FF2B5EF4-FFF2-40B4-BE49-F238E27FC236}">
                <a16:creationId xmlns:a16="http://schemas.microsoft.com/office/drawing/2014/main" id="{E141341F-5734-A3A2-EFB8-38A3BCB6303D}"/>
              </a:ext>
            </a:extLst>
          </p:cNvPr>
          <p:cNvSpPr/>
          <p:nvPr/>
        </p:nvSpPr>
        <p:spPr>
          <a:xfrm>
            <a:off x="7828664" y="349372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895F7A"/>
              </a:gs>
              <a:gs pos="67338">
                <a:srgbClr val="8F8B68"/>
              </a:gs>
              <a:gs pos="100000">
                <a:srgbClr val="94B856"/>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6" name="Shape">
            <a:extLst>
              <a:ext uri="{FF2B5EF4-FFF2-40B4-BE49-F238E27FC236}">
                <a16:creationId xmlns:a16="http://schemas.microsoft.com/office/drawing/2014/main" id="{6DC00250-D383-4044-C25F-E91B43AD7769}"/>
              </a:ext>
            </a:extLst>
          </p:cNvPr>
          <p:cNvSpPr/>
          <p:nvPr/>
        </p:nvSpPr>
        <p:spPr>
          <a:xfrm>
            <a:off x="7653204" y="3563580"/>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895F7A"/>
              </a:gs>
              <a:gs pos="67338">
                <a:srgbClr val="8F8B68"/>
              </a:gs>
              <a:gs pos="100000">
                <a:srgbClr val="94B856"/>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7" name="Shape">
            <a:extLst>
              <a:ext uri="{FF2B5EF4-FFF2-40B4-BE49-F238E27FC236}">
                <a16:creationId xmlns:a16="http://schemas.microsoft.com/office/drawing/2014/main" id="{CEC354C0-A3E3-59CF-3058-3A343F057339}"/>
              </a:ext>
            </a:extLst>
          </p:cNvPr>
          <p:cNvSpPr/>
          <p:nvPr/>
        </p:nvSpPr>
        <p:spPr>
          <a:xfrm rot="16200000" flipH="1">
            <a:off x="7716534" y="3429011"/>
            <a:ext cx="67469"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895F7A"/>
              </a:gs>
              <a:gs pos="67338">
                <a:srgbClr val="8F8B68"/>
              </a:gs>
              <a:gs pos="100000">
                <a:srgbClr val="94B856"/>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8" name="Shape">
            <a:extLst>
              <a:ext uri="{FF2B5EF4-FFF2-40B4-BE49-F238E27FC236}">
                <a16:creationId xmlns:a16="http://schemas.microsoft.com/office/drawing/2014/main" id="{0911171E-A2E0-10D6-7CAF-9BEDCD7257B7}"/>
              </a:ext>
            </a:extLst>
          </p:cNvPr>
          <p:cNvSpPr/>
          <p:nvPr/>
        </p:nvSpPr>
        <p:spPr>
          <a:xfrm>
            <a:off x="8860140" y="349372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5D3147"/>
              </a:gs>
              <a:gs pos="29850">
                <a:srgbClr val="736972"/>
              </a:gs>
              <a:gs pos="100000">
                <a:srgbClr val="8AA29D"/>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9" name="Shape">
            <a:extLst>
              <a:ext uri="{FF2B5EF4-FFF2-40B4-BE49-F238E27FC236}">
                <a16:creationId xmlns:a16="http://schemas.microsoft.com/office/drawing/2014/main" id="{B1F45CF0-CFF0-FAFB-B3C3-B403824C0858}"/>
              </a:ext>
            </a:extLst>
          </p:cNvPr>
          <p:cNvSpPr/>
          <p:nvPr/>
        </p:nvSpPr>
        <p:spPr>
          <a:xfrm>
            <a:off x="8684679" y="3563580"/>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5D3147"/>
              </a:gs>
              <a:gs pos="29850">
                <a:srgbClr val="736972"/>
              </a:gs>
              <a:gs pos="100000">
                <a:srgbClr val="8AA29D"/>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0" name="Shape">
            <a:extLst>
              <a:ext uri="{FF2B5EF4-FFF2-40B4-BE49-F238E27FC236}">
                <a16:creationId xmlns:a16="http://schemas.microsoft.com/office/drawing/2014/main" id="{A04C9867-E848-5B1D-0236-AD1D34EEDF9E}"/>
              </a:ext>
            </a:extLst>
          </p:cNvPr>
          <p:cNvSpPr/>
          <p:nvPr/>
        </p:nvSpPr>
        <p:spPr>
          <a:xfrm rot="16200000" flipH="1">
            <a:off x="8748011" y="3429011"/>
            <a:ext cx="67469"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5D3147"/>
              </a:gs>
              <a:gs pos="29850">
                <a:srgbClr val="736972"/>
              </a:gs>
              <a:gs pos="100000">
                <a:srgbClr val="8AA29D"/>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1" name="Shape">
            <a:extLst>
              <a:ext uri="{FF2B5EF4-FFF2-40B4-BE49-F238E27FC236}">
                <a16:creationId xmlns:a16="http://schemas.microsoft.com/office/drawing/2014/main" id="{D89F5D8B-186B-E1EF-FF02-7916E3C525F1}"/>
              </a:ext>
            </a:extLst>
          </p:cNvPr>
          <p:cNvSpPr/>
          <p:nvPr/>
        </p:nvSpPr>
        <p:spPr>
          <a:xfrm>
            <a:off x="9909868" y="349372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9F7ED9"/>
              </a:gs>
              <a:gs pos="100000">
                <a:srgbClr val="666FA3"/>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2" name="Shape">
            <a:extLst>
              <a:ext uri="{FF2B5EF4-FFF2-40B4-BE49-F238E27FC236}">
                <a16:creationId xmlns:a16="http://schemas.microsoft.com/office/drawing/2014/main" id="{7404A873-7FEC-4A3E-AF7A-61FE4407A444}"/>
              </a:ext>
            </a:extLst>
          </p:cNvPr>
          <p:cNvSpPr/>
          <p:nvPr/>
        </p:nvSpPr>
        <p:spPr>
          <a:xfrm>
            <a:off x="9734408" y="3563580"/>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9F7ED9"/>
              </a:gs>
              <a:gs pos="100000">
                <a:srgbClr val="666FA3"/>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3" name="Shape">
            <a:extLst>
              <a:ext uri="{FF2B5EF4-FFF2-40B4-BE49-F238E27FC236}">
                <a16:creationId xmlns:a16="http://schemas.microsoft.com/office/drawing/2014/main" id="{7E1EF943-6F5F-D9F9-16BF-6DEBE1184E31}"/>
              </a:ext>
            </a:extLst>
          </p:cNvPr>
          <p:cNvSpPr/>
          <p:nvPr/>
        </p:nvSpPr>
        <p:spPr>
          <a:xfrm rot="16200000" flipH="1">
            <a:off x="9797739" y="3429011"/>
            <a:ext cx="67468"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9F7ED9"/>
              </a:gs>
              <a:gs pos="100000">
                <a:srgbClr val="666FA3"/>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4" name="Patch Features">
            <a:extLst>
              <a:ext uri="{FF2B5EF4-FFF2-40B4-BE49-F238E27FC236}">
                <a16:creationId xmlns:a16="http://schemas.microsoft.com/office/drawing/2014/main" id="{A42023A6-C5C7-8899-309F-458116624612}"/>
              </a:ext>
            </a:extLst>
          </p:cNvPr>
          <p:cNvSpPr txBox="1"/>
          <p:nvPr/>
        </p:nvSpPr>
        <p:spPr>
          <a:xfrm rot="16200000">
            <a:off x="5752558" y="4336811"/>
            <a:ext cx="865853" cy="40112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742" tIns="15742" rIns="15742" bIns="15742" anchor="ctr">
            <a:spAutoFit/>
          </a:bodyPr>
          <a:lstStyle>
            <a:lvl1pPr algn="ctr">
              <a:defRPr sz="900">
                <a:latin typeface="Arial"/>
                <a:ea typeface="Arial"/>
                <a:cs typeface="Arial"/>
                <a:sym typeface="Arial"/>
              </a:defRPr>
            </a:lvl1pPr>
          </a:lstStyle>
          <a:p>
            <a:r>
              <a:rPr sz="1200">
                <a:latin typeface="Arial" panose="020B0604020202020204" pitchFamily="34" charset="0"/>
                <a:cs typeface="Arial" panose="020B0604020202020204" pitchFamily="34" charset="0"/>
              </a:rPr>
              <a:t>Patch Features</a:t>
            </a:r>
          </a:p>
        </p:txBody>
      </p:sp>
      <p:pic>
        <p:nvPicPr>
          <p:cNvPr id="67" name="Screenshot 2026-03-04 004520.png" descr="Screenshot 2026-03-04 004520.png">
            <a:extLst>
              <a:ext uri="{FF2B5EF4-FFF2-40B4-BE49-F238E27FC236}">
                <a16:creationId xmlns:a16="http://schemas.microsoft.com/office/drawing/2014/main" id="{B46C00AE-5899-BBF2-CC9C-F7B3B5CA6025}"/>
              </a:ext>
            </a:extLst>
          </p:cNvPr>
          <p:cNvPicPr>
            <a:picLocks noChangeAspect="1"/>
          </p:cNvPicPr>
          <p:nvPr/>
        </p:nvPicPr>
        <p:blipFill>
          <a:blip r:embed="rId4"/>
          <a:srcRect l="13908" t="14169" r="11203" b="6471"/>
          <a:stretch>
            <a:fillRect/>
          </a:stretch>
        </p:blipFill>
        <p:spPr>
          <a:xfrm>
            <a:off x="6470365" y="1422353"/>
            <a:ext cx="533825" cy="467573"/>
          </a:xfrm>
          <a:custGeom>
            <a:avLst/>
            <a:gdLst/>
            <a:ahLst/>
            <a:cxnLst>
              <a:cxn ang="0">
                <a:pos x="wd2" y="hd2"/>
              </a:cxn>
              <a:cxn ang="5400000">
                <a:pos x="wd2" y="hd2"/>
              </a:cxn>
              <a:cxn ang="10800000">
                <a:pos x="wd2" y="hd2"/>
              </a:cxn>
              <a:cxn ang="16200000">
                <a:pos x="wd2" y="hd2"/>
              </a:cxn>
            </a:cxnLst>
            <a:rect l="0" t="0" r="r" b="b"/>
            <a:pathLst>
              <a:path w="20953" h="21386" extrusionOk="0">
                <a:moveTo>
                  <a:pt x="2506" y="3"/>
                </a:moveTo>
                <a:cubicBezTo>
                  <a:pt x="2179" y="24"/>
                  <a:pt x="1810" y="171"/>
                  <a:pt x="1502" y="451"/>
                </a:cubicBezTo>
                <a:cubicBezTo>
                  <a:pt x="670" y="1206"/>
                  <a:pt x="567" y="1475"/>
                  <a:pt x="390" y="3389"/>
                </a:cubicBezTo>
                <a:cubicBezTo>
                  <a:pt x="245" y="4962"/>
                  <a:pt x="258" y="5256"/>
                  <a:pt x="455" y="5606"/>
                </a:cubicBezTo>
                <a:cubicBezTo>
                  <a:pt x="777" y="6179"/>
                  <a:pt x="765" y="9922"/>
                  <a:pt x="433" y="10611"/>
                </a:cubicBezTo>
                <a:cubicBezTo>
                  <a:pt x="337" y="10811"/>
                  <a:pt x="241" y="11124"/>
                  <a:pt x="241" y="11309"/>
                </a:cubicBezTo>
                <a:cubicBezTo>
                  <a:pt x="241" y="11729"/>
                  <a:pt x="529" y="12479"/>
                  <a:pt x="690" y="12479"/>
                </a:cubicBezTo>
                <a:cubicBezTo>
                  <a:pt x="929" y="12479"/>
                  <a:pt x="801" y="12877"/>
                  <a:pt x="369" y="13450"/>
                </a:cubicBezTo>
                <a:cubicBezTo>
                  <a:pt x="23" y="13910"/>
                  <a:pt x="-47" y="14130"/>
                  <a:pt x="27" y="14471"/>
                </a:cubicBezTo>
                <a:cubicBezTo>
                  <a:pt x="79" y="14710"/>
                  <a:pt x="155" y="15147"/>
                  <a:pt x="198" y="15467"/>
                </a:cubicBezTo>
                <a:cubicBezTo>
                  <a:pt x="241" y="15788"/>
                  <a:pt x="367" y="16169"/>
                  <a:pt x="476" y="16314"/>
                </a:cubicBezTo>
                <a:cubicBezTo>
                  <a:pt x="585" y="16459"/>
                  <a:pt x="620" y="16644"/>
                  <a:pt x="561" y="16713"/>
                </a:cubicBezTo>
                <a:cubicBezTo>
                  <a:pt x="398" y="16903"/>
                  <a:pt x="401" y="19008"/>
                  <a:pt x="561" y="19502"/>
                </a:cubicBezTo>
                <a:cubicBezTo>
                  <a:pt x="639" y="19741"/>
                  <a:pt x="832" y="20005"/>
                  <a:pt x="1010" y="20099"/>
                </a:cubicBezTo>
                <a:cubicBezTo>
                  <a:pt x="1428" y="20321"/>
                  <a:pt x="3482" y="20339"/>
                  <a:pt x="3596" y="20124"/>
                </a:cubicBezTo>
                <a:cubicBezTo>
                  <a:pt x="3740" y="19853"/>
                  <a:pt x="4232" y="19945"/>
                  <a:pt x="4558" y="20299"/>
                </a:cubicBezTo>
                <a:cubicBezTo>
                  <a:pt x="4743" y="20500"/>
                  <a:pt x="5104" y="20652"/>
                  <a:pt x="5455" y="20672"/>
                </a:cubicBezTo>
                <a:cubicBezTo>
                  <a:pt x="6878" y="20753"/>
                  <a:pt x="7347" y="20795"/>
                  <a:pt x="7849" y="20896"/>
                </a:cubicBezTo>
                <a:cubicBezTo>
                  <a:pt x="8209" y="20969"/>
                  <a:pt x="8488" y="20931"/>
                  <a:pt x="8704" y="20772"/>
                </a:cubicBezTo>
                <a:cubicBezTo>
                  <a:pt x="8974" y="20571"/>
                  <a:pt x="9086" y="20558"/>
                  <a:pt x="9387" y="20747"/>
                </a:cubicBezTo>
                <a:cubicBezTo>
                  <a:pt x="9598" y="20879"/>
                  <a:pt x="10070" y="20948"/>
                  <a:pt x="10541" y="20921"/>
                </a:cubicBezTo>
                <a:cubicBezTo>
                  <a:pt x="10981" y="20896"/>
                  <a:pt x="11436" y="20969"/>
                  <a:pt x="11546" y="21071"/>
                </a:cubicBezTo>
                <a:cubicBezTo>
                  <a:pt x="11656" y="21172"/>
                  <a:pt x="11834" y="21292"/>
                  <a:pt x="11952" y="21345"/>
                </a:cubicBezTo>
                <a:cubicBezTo>
                  <a:pt x="12070" y="21397"/>
                  <a:pt x="12429" y="21404"/>
                  <a:pt x="12743" y="21345"/>
                </a:cubicBezTo>
                <a:cubicBezTo>
                  <a:pt x="13057" y="21285"/>
                  <a:pt x="13810" y="21248"/>
                  <a:pt x="14409" y="21270"/>
                </a:cubicBezTo>
                <a:cubicBezTo>
                  <a:pt x="15455" y="21308"/>
                  <a:pt x="15507" y="21285"/>
                  <a:pt x="15841" y="20822"/>
                </a:cubicBezTo>
                <a:cubicBezTo>
                  <a:pt x="16183" y="20348"/>
                  <a:pt x="16185" y="20358"/>
                  <a:pt x="16525" y="20647"/>
                </a:cubicBezTo>
                <a:cubicBezTo>
                  <a:pt x="16735" y="20826"/>
                  <a:pt x="17246" y="20970"/>
                  <a:pt x="17807" y="21021"/>
                </a:cubicBezTo>
                <a:cubicBezTo>
                  <a:pt x="18317" y="21067"/>
                  <a:pt x="18942" y="21156"/>
                  <a:pt x="19196" y="21220"/>
                </a:cubicBezTo>
                <a:cubicBezTo>
                  <a:pt x="20629" y="21581"/>
                  <a:pt x="21553" y="19936"/>
                  <a:pt x="20500" y="18904"/>
                </a:cubicBezTo>
                <a:cubicBezTo>
                  <a:pt x="20258" y="18667"/>
                  <a:pt x="19982" y="18481"/>
                  <a:pt x="19880" y="18481"/>
                </a:cubicBezTo>
                <a:cubicBezTo>
                  <a:pt x="19570" y="18481"/>
                  <a:pt x="18384" y="16204"/>
                  <a:pt x="18384" y="15617"/>
                </a:cubicBezTo>
                <a:cubicBezTo>
                  <a:pt x="18384" y="15459"/>
                  <a:pt x="18322" y="15291"/>
                  <a:pt x="18256" y="15243"/>
                </a:cubicBezTo>
                <a:cubicBezTo>
                  <a:pt x="18127" y="15150"/>
                  <a:pt x="17773" y="13638"/>
                  <a:pt x="17530" y="12155"/>
                </a:cubicBezTo>
                <a:cubicBezTo>
                  <a:pt x="17417" y="11472"/>
                  <a:pt x="17135" y="7482"/>
                  <a:pt x="17102" y="6129"/>
                </a:cubicBezTo>
                <a:cubicBezTo>
                  <a:pt x="17096" y="5886"/>
                  <a:pt x="16109" y="4825"/>
                  <a:pt x="15734" y="4659"/>
                </a:cubicBezTo>
                <a:cubicBezTo>
                  <a:pt x="15314" y="4473"/>
                  <a:pt x="13079" y="4828"/>
                  <a:pt x="12550" y="5158"/>
                </a:cubicBezTo>
                <a:cubicBezTo>
                  <a:pt x="12062" y="5462"/>
                  <a:pt x="12330" y="4736"/>
                  <a:pt x="12892" y="4236"/>
                </a:cubicBezTo>
                <a:cubicBezTo>
                  <a:pt x="13296" y="3877"/>
                  <a:pt x="13384" y="3703"/>
                  <a:pt x="13384" y="3165"/>
                </a:cubicBezTo>
                <a:cubicBezTo>
                  <a:pt x="13384" y="2667"/>
                  <a:pt x="13290" y="2461"/>
                  <a:pt x="12999" y="2194"/>
                </a:cubicBezTo>
                <a:cubicBezTo>
                  <a:pt x="12792" y="2004"/>
                  <a:pt x="12504" y="1845"/>
                  <a:pt x="12358" y="1845"/>
                </a:cubicBezTo>
                <a:cubicBezTo>
                  <a:pt x="12211" y="1845"/>
                  <a:pt x="12101" y="1713"/>
                  <a:pt x="12101" y="1571"/>
                </a:cubicBezTo>
                <a:cubicBezTo>
                  <a:pt x="12101" y="1044"/>
                  <a:pt x="11454" y="546"/>
                  <a:pt x="10627" y="426"/>
                </a:cubicBezTo>
                <a:cubicBezTo>
                  <a:pt x="9971" y="330"/>
                  <a:pt x="9723" y="383"/>
                  <a:pt x="9174" y="675"/>
                </a:cubicBezTo>
                <a:lnTo>
                  <a:pt x="8490" y="1024"/>
                </a:lnTo>
                <a:lnTo>
                  <a:pt x="8148" y="650"/>
                </a:lnTo>
                <a:cubicBezTo>
                  <a:pt x="7643" y="97"/>
                  <a:pt x="7037" y="176"/>
                  <a:pt x="6075" y="899"/>
                </a:cubicBezTo>
                <a:cubicBezTo>
                  <a:pt x="5627" y="1236"/>
                  <a:pt x="5192" y="1497"/>
                  <a:pt x="5113" y="1497"/>
                </a:cubicBezTo>
                <a:cubicBezTo>
                  <a:pt x="5034" y="1497"/>
                  <a:pt x="4740" y="1327"/>
                  <a:pt x="4451" y="1098"/>
                </a:cubicBezTo>
                <a:cubicBezTo>
                  <a:pt x="4162" y="870"/>
                  <a:pt x="3840" y="675"/>
                  <a:pt x="3746" y="675"/>
                </a:cubicBezTo>
                <a:cubicBezTo>
                  <a:pt x="3651" y="675"/>
                  <a:pt x="3460" y="534"/>
                  <a:pt x="3318" y="351"/>
                </a:cubicBezTo>
                <a:cubicBezTo>
                  <a:pt x="3127" y="104"/>
                  <a:pt x="2833" y="-19"/>
                  <a:pt x="2506" y="3"/>
                </a:cubicBezTo>
                <a:close/>
              </a:path>
            </a:pathLst>
          </a:custGeom>
          <a:ln w="3175">
            <a:miter lim="400000"/>
          </a:ln>
        </p:spPr>
      </p:pic>
      <p:pic>
        <p:nvPicPr>
          <p:cNvPr id="68" name="Screenshot 2026-03-04 004737.png" descr="Screenshot 2026-03-04 004737.png">
            <a:extLst>
              <a:ext uri="{FF2B5EF4-FFF2-40B4-BE49-F238E27FC236}">
                <a16:creationId xmlns:a16="http://schemas.microsoft.com/office/drawing/2014/main" id="{D2350AD2-2164-B761-D680-27AEF6511CF2}"/>
              </a:ext>
            </a:extLst>
          </p:cNvPr>
          <p:cNvPicPr>
            <a:picLocks noChangeAspect="1"/>
          </p:cNvPicPr>
          <p:nvPr/>
        </p:nvPicPr>
        <p:blipFill>
          <a:blip r:embed="rId5"/>
          <a:srcRect l="5506" t="9448" r="19860" b="5351"/>
          <a:stretch>
            <a:fillRect/>
          </a:stretch>
        </p:blipFill>
        <p:spPr>
          <a:xfrm>
            <a:off x="7494537" y="1437209"/>
            <a:ext cx="485976" cy="467885"/>
          </a:xfrm>
          <a:custGeom>
            <a:avLst/>
            <a:gdLst/>
            <a:ahLst/>
            <a:cxnLst>
              <a:cxn ang="0">
                <a:pos x="wd2" y="hd2"/>
              </a:cxn>
              <a:cxn ang="5400000">
                <a:pos x="wd2" y="hd2"/>
              </a:cxn>
              <a:cxn ang="10800000">
                <a:pos x="wd2" y="hd2"/>
              </a:cxn>
              <a:cxn ang="16200000">
                <a:pos x="wd2" y="hd2"/>
              </a:cxn>
            </a:cxnLst>
            <a:rect l="0" t="0" r="r" b="b"/>
            <a:pathLst>
              <a:path w="21421" h="21507" extrusionOk="0">
                <a:moveTo>
                  <a:pt x="17498" y="96"/>
                </a:moveTo>
                <a:cubicBezTo>
                  <a:pt x="17284" y="181"/>
                  <a:pt x="17018" y="253"/>
                  <a:pt x="16922" y="247"/>
                </a:cubicBezTo>
                <a:cubicBezTo>
                  <a:pt x="15214" y="132"/>
                  <a:pt x="15001" y="130"/>
                  <a:pt x="14739" y="272"/>
                </a:cubicBezTo>
                <a:cubicBezTo>
                  <a:pt x="14590" y="352"/>
                  <a:pt x="14451" y="449"/>
                  <a:pt x="14451" y="497"/>
                </a:cubicBezTo>
                <a:cubicBezTo>
                  <a:pt x="14451" y="674"/>
                  <a:pt x="14012" y="588"/>
                  <a:pt x="13707" y="347"/>
                </a:cubicBezTo>
                <a:cubicBezTo>
                  <a:pt x="13408" y="111"/>
                  <a:pt x="13348" y="101"/>
                  <a:pt x="12531" y="121"/>
                </a:cubicBezTo>
                <a:cubicBezTo>
                  <a:pt x="11842" y="138"/>
                  <a:pt x="11618" y="168"/>
                  <a:pt x="11355" y="322"/>
                </a:cubicBezTo>
                <a:cubicBezTo>
                  <a:pt x="11093" y="475"/>
                  <a:pt x="10970" y="502"/>
                  <a:pt x="10827" y="422"/>
                </a:cubicBezTo>
                <a:cubicBezTo>
                  <a:pt x="10728" y="367"/>
                  <a:pt x="10354" y="322"/>
                  <a:pt x="9987" y="322"/>
                </a:cubicBezTo>
                <a:cubicBezTo>
                  <a:pt x="9620" y="322"/>
                  <a:pt x="9165" y="279"/>
                  <a:pt x="8979" y="222"/>
                </a:cubicBezTo>
                <a:cubicBezTo>
                  <a:pt x="8603" y="104"/>
                  <a:pt x="7772" y="213"/>
                  <a:pt x="7107" y="472"/>
                </a:cubicBezTo>
                <a:cubicBezTo>
                  <a:pt x="6762" y="606"/>
                  <a:pt x="6722" y="603"/>
                  <a:pt x="6363" y="422"/>
                </a:cubicBezTo>
                <a:cubicBezTo>
                  <a:pt x="5889" y="183"/>
                  <a:pt x="5725" y="182"/>
                  <a:pt x="5043" y="422"/>
                </a:cubicBezTo>
                <a:cubicBezTo>
                  <a:pt x="4517" y="606"/>
                  <a:pt x="4482" y="618"/>
                  <a:pt x="4083" y="472"/>
                </a:cubicBezTo>
                <a:cubicBezTo>
                  <a:pt x="3321" y="192"/>
                  <a:pt x="3062" y="142"/>
                  <a:pt x="2451" y="197"/>
                </a:cubicBezTo>
                <a:cubicBezTo>
                  <a:pt x="1778" y="257"/>
                  <a:pt x="905" y="652"/>
                  <a:pt x="555" y="1047"/>
                </a:cubicBezTo>
                <a:cubicBezTo>
                  <a:pt x="128" y="1531"/>
                  <a:pt x="-87" y="2709"/>
                  <a:pt x="147" y="3350"/>
                </a:cubicBezTo>
                <a:cubicBezTo>
                  <a:pt x="215" y="3536"/>
                  <a:pt x="208" y="3679"/>
                  <a:pt x="99" y="3976"/>
                </a:cubicBezTo>
                <a:cubicBezTo>
                  <a:pt x="-5" y="4258"/>
                  <a:pt x="-25" y="4453"/>
                  <a:pt x="27" y="4701"/>
                </a:cubicBezTo>
                <a:cubicBezTo>
                  <a:pt x="67" y="4889"/>
                  <a:pt x="88" y="5159"/>
                  <a:pt x="75" y="5277"/>
                </a:cubicBezTo>
                <a:cubicBezTo>
                  <a:pt x="53" y="5486"/>
                  <a:pt x="224" y="6062"/>
                  <a:pt x="483" y="6728"/>
                </a:cubicBezTo>
                <a:cubicBezTo>
                  <a:pt x="602" y="7034"/>
                  <a:pt x="618" y="7298"/>
                  <a:pt x="579" y="8155"/>
                </a:cubicBezTo>
                <a:cubicBezTo>
                  <a:pt x="559" y="8598"/>
                  <a:pt x="654" y="9920"/>
                  <a:pt x="747" y="10507"/>
                </a:cubicBezTo>
                <a:cubicBezTo>
                  <a:pt x="813" y="10923"/>
                  <a:pt x="786" y="11028"/>
                  <a:pt x="651" y="11258"/>
                </a:cubicBezTo>
                <a:cubicBezTo>
                  <a:pt x="382" y="11718"/>
                  <a:pt x="494" y="12386"/>
                  <a:pt x="915" y="12885"/>
                </a:cubicBezTo>
                <a:cubicBezTo>
                  <a:pt x="1030" y="13021"/>
                  <a:pt x="1032" y="13104"/>
                  <a:pt x="939" y="13511"/>
                </a:cubicBezTo>
                <a:cubicBezTo>
                  <a:pt x="848" y="13908"/>
                  <a:pt x="853" y="14046"/>
                  <a:pt x="963" y="14387"/>
                </a:cubicBezTo>
                <a:cubicBezTo>
                  <a:pt x="1203" y="15129"/>
                  <a:pt x="1318" y="16143"/>
                  <a:pt x="1203" y="16639"/>
                </a:cubicBezTo>
                <a:cubicBezTo>
                  <a:pt x="1147" y="16884"/>
                  <a:pt x="1124" y="17255"/>
                  <a:pt x="1155" y="17440"/>
                </a:cubicBezTo>
                <a:cubicBezTo>
                  <a:pt x="1186" y="17624"/>
                  <a:pt x="1218" y="18039"/>
                  <a:pt x="1251" y="18366"/>
                </a:cubicBezTo>
                <a:cubicBezTo>
                  <a:pt x="1303" y="18869"/>
                  <a:pt x="1382" y="19047"/>
                  <a:pt x="1731" y="19592"/>
                </a:cubicBezTo>
                <a:cubicBezTo>
                  <a:pt x="1958" y="19946"/>
                  <a:pt x="2139" y="20285"/>
                  <a:pt x="2139" y="20343"/>
                </a:cubicBezTo>
                <a:cubicBezTo>
                  <a:pt x="2139" y="20546"/>
                  <a:pt x="2597" y="21069"/>
                  <a:pt x="2883" y="21194"/>
                </a:cubicBezTo>
                <a:cubicBezTo>
                  <a:pt x="3042" y="21263"/>
                  <a:pt x="3375" y="21318"/>
                  <a:pt x="3603" y="21319"/>
                </a:cubicBezTo>
                <a:cubicBezTo>
                  <a:pt x="3831" y="21320"/>
                  <a:pt x="4060" y="21371"/>
                  <a:pt x="4131" y="21419"/>
                </a:cubicBezTo>
                <a:cubicBezTo>
                  <a:pt x="4304" y="21535"/>
                  <a:pt x="5072" y="21537"/>
                  <a:pt x="5283" y="21419"/>
                </a:cubicBezTo>
                <a:cubicBezTo>
                  <a:pt x="5401" y="21353"/>
                  <a:pt x="5548" y="21345"/>
                  <a:pt x="5787" y="21419"/>
                </a:cubicBezTo>
                <a:cubicBezTo>
                  <a:pt x="6169" y="21538"/>
                  <a:pt x="7297" y="21420"/>
                  <a:pt x="7635" y="21219"/>
                </a:cubicBezTo>
                <a:cubicBezTo>
                  <a:pt x="7739" y="21157"/>
                  <a:pt x="7996" y="21103"/>
                  <a:pt x="8211" y="21094"/>
                </a:cubicBezTo>
                <a:cubicBezTo>
                  <a:pt x="8425" y="21084"/>
                  <a:pt x="9006" y="21041"/>
                  <a:pt x="9483" y="21019"/>
                </a:cubicBezTo>
                <a:cubicBezTo>
                  <a:pt x="9960" y="20997"/>
                  <a:pt x="10482" y="21018"/>
                  <a:pt x="10659" y="21069"/>
                </a:cubicBezTo>
                <a:cubicBezTo>
                  <a:pt x="10937" y="21149"/>
                  <a:pt x="11044" y="21150"/>
                  <a:pt x="11451" y="20944"/>
                </a:cubicBezTo>
                <a:cubicBezTo>
                  <a:pt x="11708" y="20813"/>
                  <a:pt x="12067" y="20693"/>
                  <a:pt x="12243" y="20693"/>
                </a:cubicBezTo>
                <a:cubicBezTo>
                  <a:pt x="12418" y="20693"/>
                  <a:pt x="12714" y="20620"/>
                  <a:pt x="12891" y="20543"/>
                </a:cubicBezTo>
                <a:cubicBezTo>
                  <a:pt x="13155" y="20428"/>
                  <a:pt x="13270" y="20433"/>
                  <a:pt x="13611" y="20518"/>
                </a:cubicBezTo>
                <a:cubicBezTo>
                  <a:pt x="13914" y="20594"/>
                  <a:pt x="14106" y="20591"/>
                  <a:pt x="14307" y="20518"/>
                </a:cubicBezTo>
                <a:cubicBezTo>
                  <a:pt x="14457" y="20464"/>
                  <a:pt x="14950" y="20418"/>
                  <a:pt x="15410" y="20418"/>
                </a:cubicBezTo>
                <a:cubicBezTo>
                  <a:pt x="15988" y="20418"/>
                  <a:pt x="16305" y="20379"/>
                  <a:pt x="16418" y="20293"/>
                </a:cubicBezTo>
                <a:cubicBezTo>
                  <a:pt x="16543" y="20198"/>
                  <a:pt x="16771" y="20178"/>
                  <a:pt x="17330" y="20218"/>
                </a:cubicBezTo>
                <a:cubicBezTo>
                  <a:pt x="18137" y="20275"/>
                  <a:pt x="18209" y="20280"/>
                  <a:pt x="19106" y="20218"/>
                </a:cubicBezTo>
                <a:cubicBezTo>
                  <a:pt x="20416" y="20126"/>
                  <a:pt x="21401" y="19215"/>
                  <a:pt x="21170" y="18316"/>
                </a:cubicBezTo>
                <a:cubicBezTo>
                  <a:pt x="21088" y="17996"/>
                  <a:pt x="21093" y="17924"/>
                  <a:pt x="21242" y="17715"/>
                </a:cubicBezTo>
                <a:cubicBezTo>
                  <a:pt x="21513" y="17334"/>
                  <a:pt x="21472" y="16789"/>
                  <a:pt x="21146" y="16088"/>
                </a:cubicBezTo>
                <a:cubicBezTo>
                  <a:pt x="20993" y="15759"/>
                  <a:pt x="20882" y="15445"/>
                  <a:pt x="20882" y="15388"/>
                </a:cubicBezTo>
                <a:cubicBezTo>
                  <a:pt x="20882" y="15330"/>
                  <a:pt x="20811" y="15159"/>
                  <a:pt x="20738" y="15012"/>
                </a:cubicBezTo>
                <a:cubicBezTo>
                  <a:pt x="20620" y="14774"/>
                  <a:pt x="20620" y="14725"/>
                  <a:pt x="20738" y="14487"/>
                </a:cubicBezTo>
                <a:cubicBezTo>
                  <a:pt x="20940" y="14081"/>
                  <a:pt x="20932" y="12809"/>
                  <a:pt x="20714" y="12309"/>
                </a:cubicBezTo>
                <a:cubicBezTo>
                  <a:pt x="20620" y="12093"/>
                  <a:pt x="20524" y="11782"/>
                  <a:pt x="20522" y="11634"/>
                </a:cubicBezTo>
                <a:cubicBezTo>
                  <a:pt x="20521" y="11485"/>
                  <a:pt x="20478" y="11232"/>
                  <a:pt x="20402" y="11083"/>
                </a:cubicBezTo>
                <a:cubicBezTo>
                  <a:pt x="20287" y="10856"/>
                  <a:pt x="20278" y="10712"/>
                  <a:pt x="20354" y="10182"/>
                </a:cubicBezTo>
                <a:cubicBezTo>
                  <a:pt x="20521" y="9027"/>
                  <a:pt x="20533" y="8080"/>
                  <a:pt x="20402" y="7755"/>
                </a:cubicBezTo>
                <a:cubicBezTo>
                  <a:pt x="20336" y="7589"/>
                  <a:pt x="20282" y="7257"/>
                  <a:pt x="20282" y="7029"/>
                </a:cubicBezTo>
                <a:cubicBezTo>
                  <a:pt x="20282" y="6763"/>
                  <a:pt x="20213" y="6493"/>
                  <a:pt x="20090" y="6278"/>
                </a:cubicBezTo>
                <a:cubicBezTo>
                  <a:pt x="19933" y="6002"/>
                  <a:pt x="19911" y="5821"/>
                  <a:pt x="19922" y="5252"/>
                </a:cubicBezTo>
                <a:cubicBezTo>
                  <a:pt x="19936" y="4580"/>
                  <a:pt x="19914" y="4566"/>
                  <a:pt x="19634" y="4276"/>
                </a:cubicBezTo>
                <a:cubicBezTo>
                  <a:pt x="19369" y="4000"/>
                  <a:pt x="19362" y="3958"/>
                  <a:pt x="19466" y="3750"/>
                </a:cubicBezTo>
                <a:cubicBezTo>
                  <a:pt x="19529" y="3626"/>
                  <a:pt x="19576" y="3326"/>
                  <a:pt x="19562" y="3075"/>
                </a:cubicBezTo>
                <a:cubicBezTo>
                  <a:pt x="19542" y="2690"/>
                  <a:pt x="19580" y="2569"/>
                  <a:pt x="19778" y="2324"/>
                </a:cubicBezTo>
                <a:cubicBezTo>
                  <a:pt x="20035" y="2006"/>
                  <a:pt x="20151" y="1523"/>
                  <a:pt x="20066" y="1173"/>
                </a:cubicBezTo>
                <a:cubicBezTo>
                  <a:pt x="19979" y="813"/>
                  <a:pt x="19503" y="340"/>
                  <a:pt x="19154" y="247"/>
                </a:cubicBezTo>
                <a:cubicBezTo>
                  <a:pt x="18105" y="-34"/>
                  <a:pt x="17900" y="-62"/>
                  <a:pt x="17498" y="96"/>
                </a:cubicBezTo>
                <a:close/>
              </a:path>
            </a:pathLst>
          </a:custGeom>
          <a:ln w="3175">
            <a:miter lim="400000"/>
          </a:ln>
        </p:spPr>
      </p:pic>
      <p:pic>
        <p:nvPicPr>
          <p:cNvPr id="69" name="Screenshot 2026-03-04 004558.png" descr="Screenshot 2026-03-04 004558.png">
            <a:extLst>
              <a:ext uri="{FF2B5EF4-FFF2-40B4-BE49-F238E27FC236}">
                <a16:creationId xmlns:a16="http://schemas.microsoft.com/office/drawing/2014/main" id="{8DD0B7F0-6564-A0F9-49E3-D37BA0017E00}"/>
              </a:ext>
            </a:extLst>
          </p:cNvPr>
          <p:cNvPicPr>
            <a:picLocks noChangeAspect="1"/>
          </p:cNvPicPr>
          <p:nvPr/>
        </p:nvPicPr>
        <p:blipFill>
          <a:blip r:embed="rId6"/>
          <a:srcRect l="7405" t="3979" r="13118" b="3938"/>
          <a:stretch>
            <a:fillRect/>
          </a:stretch>
        </p:blipFill>
        <p:spPr>
          <a:xfrm>
            <a:off x="9578545" y="1368754"/>
            <a:ext cx="444336" cy="521171"/>
          </a:xfrm>
          <a:custGeom>
            <a:avLst/>
            <a:gdLst/>
            <a:ahLst/>
            <a:cxnLst>
              <a:cxn ang="0">
                <a:pos x="wd2" y="hd2"/>
              </a:cxn>
              <a:cxn ang="5400000">
                <a:pos x="wd2" y="hd2"/>
              </a:cxn>
              <a:cxn ang="10800000">
                <a:pos x="wd2" y="hd2"/>
              </a:cxn>
              <a:cxn ang="16200000">
                <a:pos x="wd2" y="hd2"/>
              </a:cxn>
            </a:cxnLst>
            <a:rect l="0" t="0" r="r" b="b"/>
            <a:pathLst>
              <a:path w="21582" h="21500" extrusionOk="0">
                <a:moveTo>
                  <a:pt x="12168" y="1"/>
                </a:moveTo>
                <a:cubicBezTo>
                  <a:pt x="11157" y="6"/>
                  <a:pt x="10648" y="209"/>
                  <a:pt x="10132" y="787"/>
                </a:cubicBezTo>
                <a:cubicBezTo>
                  <a:pt x="10009" y="924"/>
                  <a:pt x="9734" y="1179"/>
                  <a:pt x="9523" y="1371"/>
                </a:cubicBezTo>
                <a:cubicBezTo>
                  <a:pt x="9313" y="1562"/>
                  <a:pt x="9127" y="1746"/>
                  <a:pt x="9127" y="1775"/>
                </a:cubicBezTo>
                <a:cubicBezTo>
                  <a:pt x="9127" y="1804"/>
                  <a:pt x="8916" y="1911"/>
                  <a:pt x="8651" y="1999"/>
                </a:cubicBezTo>
                <a:cubicBezTo>
                  <a:pt x="8165" y="2162"/>
                  <a:pt x="8030" y="2199"/>
                  <a:pt x="7038" y="2606"/>
                </a:cubicBezTo>
                <a:cubicBezTo>
                  <a:pt x="6738" y="2729"/>
                  <a:pt x="6286" y="2884"/>
                  <a:pt x="6033" y="2943"/>
                </a:cubicBezTo>
                <a:cubicBezTo>
                  <a:pt x="5300" y="3113"/>
                  <a:pt x="4807" y="3478"/>
                  <a:pt x="4393" y="4178"/>
                </a:cubicBezTo>
                <a:cubicBezTo>
                  <a:pt x="4274" y="4379"/>
                  <a:pt x="4155" y="4705"/>
                  <a:pt x="4129" y="4897"/>
                </a:cubicBezTo>
                <a:lnTo>
                  <a:pt x="4076" y="5256"/>
                </a:lnTo>
                <a:lnTo>
                  <a:pt x="3229" y="5616"/>
                </a:lnTo>
                <a:cubicBezTo>
                  <a:pt x="2745" y="5830"/>
                  <a:pt x="2168" y="6158"/>
                  <a:pt x="1881" y="6379"/>
                </a:cubicBezTo>
                <a:cubicBezTo>
                  <a:pt x="1604" y="6592"/>
                  <a:pt x="1249" y="6825"/>
                  <a:pt x="1087" y="6896"/>
                </a:cubicBezTo>
                <a:cubicBezTo>
                  <a:pt x="750" y="7045"/>
                  <a:pt x="440" y="7325"/>
                  <a:pt x="188" y="7682"/>
                </a:cubicBezTo>
                <a:cubicBezTo>
                  <a:pt x="57" y="7868"/>
                  <a:pt x="-15" y="8071"/>
                  <a:pt x="3" y="8288"/>
                </a:cubicBezTo>
                <a:cubicBezTo>
                  <a:pt x="21" y="8506"/>
                  <a:pt x="123" y="8741"/>
                  <a:pt x="294" y="9030"/>
                </a:cubicBezTo>
                <a:cubicBezTo>
                  <a:pt x="453" y="9297"/>
                  <a:pt x="650" y="9715"/>
                  <a:pt x="744" y="9950"/>
                </a:cubicBezTo>
                <a:cubicBezTo>
                  <a:pt x="913" y="10377"/>
                  <a:pt x="908" y="10380"/>
                  <a:pt x="744" y="10669"/>
                </a:cubicBezTo>
                <a:cubicBezTo>
                  <a:pt x="514" y="11072"/>
                  <a:pt x="536" y="11482"/>
                  <a:pt x="796" y="11860"/>
                </a:cubicBezTo>
                <a:cubicBezTo>
                  <a:pt x="989" y="12139"/>
                  <a:pt x="1014" y="12196"/>
                  <a:pt x="929" y="12466"/>
                </a:cubicBezTo>
                <a:cubicBezTo>
                  <a:pt x="778" y="12941"/>
                  <a:pt x="878" y="13367"/>
                  <a:pt x="1246" y="13679"/>
                </a:cubicBezTo>
                <a:cubicBezTo>
                  <a:pt x="1503" y="13897"/>
                  <a:pt x="1568" y="13972"/>
                  <a:pt x="1537" y="14151"/>
                </a:cubicBezTo>
                <a:cubicBezTo>
                  <a:pt x="1516" y="14270"/>
                  <a:pt x="1537" y="14512"/>
                  <a:pt x="1590" y="14690"/>
                </a:cubicBezTo>
                <a:cubicBezTo>
                  <a:pt x="1681" y="14998"/>
                  <a:pt x="1675" y="15044"/>
                  <a:pt x="1352" y="15588"/>
                </a:cubicBezTo>
                <a:cubicBezTo>
                  <a:pt x="913" y="16327"/>
                  <a:pt x="890" y="16696"/>
                  <a:pt x="1272" y="17138"/>
                </a:cubicBezTo>
                <a:cubicBezTo>
                  <a:pt x="1503" y="17404"/>
                  <a:pt x="1529" y="17503"/>
                  <a:pt x="1537" y="17924"/>
                </a:cubicBezTo>
                <a:cubicBezTo>
                  <a:pt x="1544" y="18329"/>
                  <a:pt x="1585" y="18453"/>
                  <a:pt x="1775" y="18665"/>
                </a:cubicBezTo>
                <a:cubicBezTo>
                  <a:pt x="1899" y="18803"/>
                  <a:pt x="2108" y="18952"/>
                  <a:pt x="2251" y="19002"/>
                </a:cubicBezTo>
                <a:cubicBezTo>
                  <a:pt x="2510" y="19093"/>
                  <a:pt x="2518" y="19099"/>
                  <a:pt x="2357" y="19249"/>
                </a:cubicBezTo>
                <a:cubicBezTo>
                  <a:pt x="1992" y="19588"/>
                  <a:pt x="1791" y="20124"/>
                  <a:pt x="1881" y="20529"/>
                </a:cubicBezTo>
                <a:cubicBezTo>
                  <a:pt x="1945" y="20822"/>
                  <a:pt x="2376" y="21275"/>
                  <a:pt x="2727" y="21405"/>
                </a:cubicBezTo>
                <a:cubicBezTo>
                  <a:pt x="3121" y="21551"/>
                  <a:pt x="4043" y="21523"/>
                  <a:pt x="4420" y="21360"/>
                </a:cubicBezTo>
                <a:cubicBezTo>
                  <a:pt x="4594" y="21285"/>
                  <a:pt x="4976" y="21151"/>
                  <a:pt x="5266" y="21068"/>
                </a:cubicBezTo>
                <a:cubicBezTo>
                  <a:pt x="5776" y="20922"/>
                  <a:pt x="5818" y="20922"/>
                  <a:pt x="6033" y="21046"/>
                </a:cubicBezTo>
                <a:cubicBezTo>
                  <a:pt x="6202" y="21144"/>
                  <a:pt x="6393" y="21183"/>
                  <a:pt x="6905" y="21181"/>
                </a:cubicBezTo>
                <a:cubicBezTo>
                  <a:pt x="7641" y="21177"/>
                  <a:pt x="8032" y="21044"/>
                  <a:pt x="8571" y="20642"/>
                </a:cubicBezTo>
                <a:cubicBezTo>
                  <a:pt x="8943" y="20365"/>
                  <a:pt x="9160" y="20363"/>
                  <a:pt x="9471" y="20664"/>
                </a:cubicBezTo>
                <a:cubicBezTo>
                  <a:pt x="9805" y="20988"/>
                  <a:pt x="10348" y="21163"/>
                  <a:pt x="10872" y="21113"/>
                </a:cubicBezTo>
                <a:cubicBezTo>
                  <a:pt x="11095" y="21092"/>
                  <a:pt x="11622" y="21037"/>
                  <a:pt x="12062" y="21001"/>
                </a:cubicBezTo>
                <a:cubicBezTo>
                  <a:pt x="13158" y="20910"/>
                  <a:pt x="13678" y="20684"/>
                  <a:pt x="14204" y="20035"/>
                </a:cubicBezTo>
                <a:cubicBezTo>
                  <a:pt x="14497" y="19674"/>
                  <a:pt x="14746" y="19491"/>
                  <a:pt x="15579" y="18935"/>
                </a:cubicBezTo>
                <a:lnTo>
                  <a:pt x="16003" y="18643"/>
                </a:lnTo>
                <a:lnTo>
                  <a:pt x="16267" y="18890"/>
                </a:lnTo>
                <a:cubicBezTo>
                  <a:pt x="16641" y="19252"/>
                  <a:pt x="16925" y="19363"/>
                  <a:pt x="17536" y="19361"/>
                </a:cubicBezTo>
                <a:cubicBezTo>
                  <a:pt x="18497" y="19359"/>
                  <a:pt x="19439" y="18757"/>
                  <a:pt x="19573" y="18081"/>
                </a:cubicBezTo>
                <a:cubicBezTo>
                  <a:pt x="19616" y="17864"/>
                  <a:pt x="19714" y="17784"/>
                  <a:pt x="20075" y="17587"/>
                </a:cubicBezTo>
                <a:cubicBezTo>
                  <a:pt x="20980" y="17094"/>
                  <a:pt x="21286" y="16123"/>
                  <a:pt x="20710" y="15566"/>
                </a:cubicBezTo>
                <a:cubicBezTo>
                  <a:pt x="20460" y="15324"/>
                  <a:pt x="20444" y="15320"/>
                  <a:pt x="20578" y="15049"/>
                </a:cubicBezTo>
                <a:cubicBezTo>
                  <a:pt x="20671" y="14860"/>
                  <a:pt x="20710" y="14650"/>
                  <a:pt x="20683" y="14353"/>
                </a:cubicBezTo>
                <a:cubicBezTo>
                  <a:pt x="20654" y="14027"/>
                  <a:pt x="20671" y="13857"/>
                  <a:pt x="20789" y="13656"/>
                </a:cubicBezTo>
                <a:cubicBezTo>
                  <a:pt x="20980" y="13334"/>
                  <a:pt x="20992" y="12733"/>
                  <a:pt x="20816" y="12444"/>
                </a:cubicBezTo>
                <a:cubicBezTo>
                  <a:pt x="20699" y="12253"/>
                  <a:pt x="20711" y="12227"/>
                  <a:pt x="20842" y="12017"/>
                </a:cubicBezTo>
                <a:cubicBezTo>
                  <a:pt x="21036" y="11708"/>
                  <a:pt x="21041" y="11061"/>
                  <a:pt x="20842" y="10804"/>
                </a:cubicBezTo>
                <a:cubicBezTo>
                  <a:pt x="20698" y="10617"/>
                  <a:pt x="20697" y="10582"/>
                  <a:pt x="20869" y="10242"/>
                </a:cubicBezTo>
                <a:cubicBezTo>
                  <a:pt x="21137" y="9712"/>
                  <a:pt x="21082" y="9234"/>
                  <a:pt x="20736" y="8940"/>
                </a:cubicBezTo>
                <a:cubicBezTo>
                  <a:pt x="20617" y="8839"/>
                  <a:pt x="20602" y="8787"/>
                  <a:pt x="20683" y="8693"/>
                </a:cubicBezTo>
                <a:cubicBezTo>
                  <a:pt x="20960" y="8372"/>
                  <a:pt x="21131" y="7932"/>
                  <a:pt x="21107" y="7615"/>
                </a:cubicBezTo>
                <a:cubicBezTo>
                  <a:pt x="21086" y="7345"/>
                  <a:pt x="21118" y="7223"/>
                  <a:pt x="21318" y="6963"/>
                </a:cubicBezTo>
                <a:cubicBezTo>
                  <a:pt x="21521" y="6699"/>
                  <a:pt x="21580" y="6578"/>
                  <a:pt x="21583" y="6222"/>
                </a:cubicBezTo>
                <a:cubicBezTo>
                  <a:pt x="21585" y="5852"/>
                  <a:pt x="21554" y="5737"/>
                  <a:pt x="21345" y="5503"/>
                </a:cubicBezTo>
                <a:cubicBezTo>
                  <a:pt x="21195" y="5337"/>
                  <a:pt x="20933" y="5188"/>
                  <a:pt x="20683" y="5099"/>
                </a:cubicBezTo>
                <a:cubicBezTo>
                  <a:pt x="20292" y="4959"/>
                  <a:pt x="20277" y="4947"/>
                  <a:pt x="20340" y="4740"/>
                </a:cubicBezTo>
                <a:cubicBezTo>
                  <a:pt x="20376" y="4621"/>
                  <a:pt x="20396" y="4358"/>
                  <a:pt x="20393" y="4156"/>
                </a:cubicBezTo>
                <a:cubicBezTo>
                  <a:pt x="20380" y="3442"/>
                  <a:pt x="19824" y="3056"/>
                  <a:pt x="18488" y="2875"/>
                </a:cubicBezTo>
                <a:cubicBezTo>
                  <a:pt x="17807" y="2783"/>
                  <a:pt x="17622" y="2766"/>
                  <a:pt x="17219" y="2853"/>
                </a:cubicBezTo>
                <a:cubicBezTo>
                  <a:pt x="16802" y="2943"/>
                  <a:pt x="16623" y="2927"/>
                  <a:pt x="16849" y="2808"/>
                </a:cubicBezTo>
                <a:cubicBezTo>
                  <a:pt x="16983" y="2738"/>
                  <a:pt x="17193" y="2281"/>
                  <a:pt x="17193" y="2044"/>
                </a:cubicBezTo>
                <a:cubicBezTo>
                  <a:pt x="17193" y="1583"/>
                  <a:pt x="16847" y="1001"/>
                  <a:pt x="16346" y="607"/>
                </a:cubicBezTo>
                <a:cubicBezTo>
                  <a:pt x="15668" y="73"/>
                  <a:pt x="15073" y="-49"/>
                  <a:pt x="13993" y="135"/>
                </a:cubicBezTo>
                <a:cubicBezTo>
                  <a:pt x="13613" y="200"/>
                  <a:pt x="13465" y="207"/>
                  <a:pt x="13199" y="113"/>
                </a:cubicBezTo>
                <a:cubicBezTo>
                  <a:pt x="12986" y="37"/>
                  <a:pt x="12650" y="-2"/>
                  <a:pt x="12168" y="1"/>
                </a:cubicBezTo>
                <a:close/>
              </a:path>
            </a:pathLst>
          </a:custGeom>
          <a:ln w="3175">
            <a:miter lim="400000"/>
          </a:ln>
        </p:spPr>
      </p:pic>
      <p:pic>
        <p:nvPicPr>
          <p:cNvPr id="70" name="Screenshot 2026-03-04 004624.png" descr="Screenshot 2026-03-04 004624.png">
            <a:extLst>
              <a:ext uri="{FF2B5EF4-FFF2-40B4-BE49-F238E27FC236}">
                <a16:creationId xmlns:a16="http://schemas.microsoft.com/office/drawing/2014/main" id="{F0870140-B312-951B-F450-4CDBB8FD79CA}"/>
              </a:ext>
            </a:extLst>
          </p:cNvPr>
          <p:cNvPicPr>
            <a:picLocks noChangeAspect="1"/>
          </p:cNvPicPr>
          <p:nvPr/>
        </p:nvPicPr>
        <p:blipFill>
          <a:blip r:embed="rId7"/>
          <a:srcRect l="8050" t="4424" r="22557" b="14434"/>
          <a:stretch>
            <a:fillRect/>
          </a:stretch>
        </p:blipFill>
        <p:spPr>
          <a:xfrm>
            <a:off x="8512559" y="1469010"/>
            <a:ext cx="595701" cy="420916"/>
          </a:xfrm>
          <a:custGeom>
            <a:avLst/>
            <a:gdLst/>
            <a:ahLst/>
            <a:cxnLst>
              <a:cxn ang="0">
                <a:pos x="wd2" y="hd2"/>
              </a:cxn>
              <a:cxn ang="5400000">
                <a:pos x="wd2" y="hd2"/>
              </a:cxn>
              <a:cxn ang="10800000">
                <a:pos x="wd2" y="hd2"/>
              </a:cxn>
              <a:cxn ang="16200000">
                <a:pos x="wd2" y="hd2"/>
              </a:cxn>
            </a:cxnLst>
            <a:rect l="0" t="0" r="r" b="b"/>
            <a:pathLst>
              <a:path w="21494" h="21539" extrusionOk="0">
                <a:moveTo>
                  <a:pt x="15833" y="0"/>
                </a:moveTo>
                <a:cubicBezTo>
                  <a:pt x="15615" y="0"/>
                  <a:pt x="14239" y="474"/>
                  <a:pt x="14144" y="585"/>
                </a:cubicBezTo>
                <a:cubicBezTo>
                  <a:pt x="14095" y="642"/>
                  <a:pt x="13786" y="737"/>
                  <a:pt x="13456" y="780"/>
                </a:cubicBezTo>
                <a:cubicBezTo>
                  <a:pt x="13127" y="823"/>
                  <a:pt x="12852" y="892"/>
                  <a:pt x="12828" y="947"/>
                </a:cubicBezTo>
                <a:cubicBezTo>
                  <a:pt x="12804" y="1002"/>
                  <a:pt x="12643" y="1056"/>
                  <a:pt x="12474" y="1059"/>
                </a:cubicBezTo>
                <a:cubicBezTo>
                  <a:pt x="12306" y="1061"/>
                  <a:pt x="12078" y="1134"/>
                  <a:pt x="11963" y="1226"/>
                </a:cubicBezTo>
                <a:cubicBezTo>
                  <a:pt x="11849" y="1318"/>
                  <a:pt x="11585" y="1391"/>
                  <a:pt x="11394" y="1393"/>
                </a:cubicBezTo>
                <a:cubicBezTo>
                  <a:pt x="11188" y="1395"/>
                  <a:pt x="10892" y="1530"/>
                  <a:pt x="10667" y="1699"/>
                </a:cubicBezTo>
                <a:cubicBezTo>
                  <a:pt x="10355" y="1934"/>
                  <a:pt x="10212" y="1978"/>
                  <a:pt x="9881" y="1922"/>
                </a:cubicBezTo>
                <a:cubicBezTo>
                  <a:pt x="9562" y="1869"/>
                  <a:pt x="9401" y="1893"/>
                  <a:pt x="9135" y="2090"/>
                </a:cubicBezTo>
                <a:cubicBezTo>
                  <a:pt x="8948" y="2227"/>
                  <a:pt x="8646" y="2340"/>
                  <a:pt x="8467" y="2340"/>
                </a:cubicBezTo>
                <a:cubicBezTo>
                  <a:pt x="8142" y="2340"/>
                  <a:pt x="7315" y="2625"/>
                  <a:pt x="7131" y="2786"/>
                </a:cubicBezTo>
                <a:cubicBezTo>
                  <a:pt x="7077" y="2833"/>
                  <a:pt x="6681" y="2861"/>
                  <a:pt x="6266" y="2870"/>
                </a:cubicBezTo>
                <a:cubicBezTo>
                  <a:pt x="5572" y="2884"/>
                  <a:pt x="5164" y="2980"/>
                  <a:pt x="4282" y="3315"/>
                </a:cubicBezTo>
                <a:cubicBezTo>
                  <a:pt x="4100" y="3385"/>
                  <a:pt x="3819" y="3442"/>
                  <a:pt x="3673" y="3427"/>
                </a:cubicBezTo>
                <a:cubicBezTo>
                  <a:pt x="3527" y="3412"/>
                  <a:pt x="3225" y="3509"/>
                  <a:pt x="3005" y="3650"/>
                </a:cubicBezTo>
                <a:cubicBezTo>
                  <a:pt x="2786" y="3790"/>
                  <a:pt x="2481" y="3909"/>
                  <a:pt x="2318" y="3928"/>
                </a:cubicBezTo>
                <a:cubicBezTo>
                  <a:pt x="2155" y="3948"/>
                  <a:pt x="1752" y="4073"/>
                  <a:pt x="1434" y="4207"/>
                </a:cubicBezTo>
                <a:cubicBezTo>
                  <a:pt x="655" y="4535"/>
                  <a:pt x="242" y="5168"/>
                  <a:pt x="236" y="6018"/>
                </a:cubicBezTo>
                <a:cubicBezTo>
                  <a:pt x="234" y="6232"/>
                  <a:pt x="183" y="6525"/>
                  <a:pt x="118" y="6686"/>
                </a:cubicBezTo>
                <a:cubicBezTo>
                  <a:pt x="52" y="6848"/>
                  <a:pt x="1" y="7284"/>
                  <a:pt x="0" y="7634"/>
                </a:cubicBezTo>
                <a:cubicBezTo>
                  <a:pt x="-3" y="8235"/>
                  <a:pt x="10" y="8282"/>
                  <a:pt x="353" y="8748"/>
                </a:cubicBezTo>
                <a:lnTo>
                  <a:pt x="727" y="9250"/>
                </a:lnTo>
                <a:lnTo>
                  <a:pt x="727" y="10280"/>
                </a:lnTo>
                <a:cubicBezTo>
                  <a:pt x="723" y="10854"/>
                  <a:pt x="768" y="11625"/>
                  <a:pt x="825" y="11980"/>
                </a:cubicBezTo>
                <a:cubicBezTo>
                  <a:pt x="945" y="12725"/>
                  <a:pt x="1148" y="13512"/>
                  <a:pt x="1237" y="13512"/>
                </a:cubicBezTo>
                <a:cubicBezTo>
                  <a:pt x="1271" y="13512"/>
                  <a:pt x="1332" y="13641"/>
                  <a:pt x="1355" y="13819"/>
                </a:cubicBezTo>
                <a:cubicBezTo>
                  <a:pt x="1378" y="13996"/>
                  <a:pt x="1432" y="14333"/>
                  <a:pt x="1493" y="14543"/>
                </a:cubicBezTo>
                <a:cubicBezTo>
                  <a:pt x="1589" y="14875"/>
                  <a:pt x="1597" y="14972"/>
                  <a:pt x="1473" y="15267"/>
                </a:cubicBezTo>
                <a:cubicBezTo>
                  <a:pt x="1288" y="15710"/>
                  <a:pt x="1286" y="17708"/>
                  <a:pt x="1473" y="18193"/>
                </a:cubicBezTo>
                <a:cubicBezTo>
                  <a:pt x="1541" y="18368"/>
                  <a:pt x="1663" y="18706"/>
                  <a:pt x="1748" y="18945"/>
                </a:cubicBezTo>
                <a:cubicBezTo>
                  <a:pt x="1833" y="19184"/>
                  <a:pt x="2000" y="19470"/>
                  <a:pt x="2121" y="19586"/>
                </a:cubicBezTo>
                <a:cubicBezTo>
                  <a:pt x="2243" y="19702"/>
                  <a:pt x="2488" y="19992"/>
                  <a:pt x="2652" y="20227"/>
                </a:cubicBezTo>
                <a:cubicBezTo>
                  <a:pt x="3037" y="20779"/>
                  <a:pt x="3236" y="20895"/>
                  <a:pt x="3654" y="20895"/>
                </a:cubicBezTo>
                <a:cubicBezTo>
                  <a:pt x="3873" y="20895"/>
                  <a:pt x="4067" y="21010"/>
                  <a:pt x="4223" y="21174"/>
                </a:cubicBezTo>
                <a:cubicBezTo>
                  <a:pt x="4589" y="21556"/>
                  <a:pt x="5306" y="21584"/>
                  <a:pt x="5697" y="21257"/>
                </a:cubicBezTo>
                <a:cubicBezTo>
                  <a:pt x="5961" y="21037"/>
                  <a:pt x="6035" y="21029"/>
                  <a:pt x="6286" y="21146"/>
                </a:cubicBezTo>
                <a:cubicBezTo>
                  <a:pt x="6641" y="21311"/>
                  <a:pt x="7171" y="21219"/>
                  <a:pt x="7465" y="20923"/>
                </a:cubicBezTo>
                <a:cubicBezTo>
                  <a:pt x="7598" y="20789"/>
                  <a:pt x="7767" y="20721"/>
                  <a:pt x="7897" y="20756"/>
                </a:cubicBezTo>
                <a:cubicBezTo>
                  <a:pt x="8202" y="20839"/>
                  <a:pt x="8720" y="20593"/>
                  <a:pt x="8997" y="20255"/>
                </a:cubicBezTo>
                <a:cubicBezTo>
                  <a:pt x="9128" y="20094"/>
                  <a:pt x="9406" y="19862"/>
                  <a:pt x="9606" y="19725"/>
                </a:cubicBezTo>
                <a:cubicBezTo>
                  <a:pt x="9806" y="19588"/>
                  <a:pt x="9960" y="19439"/>
                  <a:pt x="9960" y="19391"/>
                </a:cubicBezTo>
                <a:cubicBezTo>
                  <a:pt x="9960" y="19343"/>
                  <a:pt x="10162" y="19334"/>
                  <a:pt x="10411" y="19363"/>
                </a:cubicBezTo>
                <a:cubicBezTo>
                  <a:pt x="10767" y="19405"/>
                  <a:pt x="10946" y="19340"/>
                  <a:pt x="11217" y="19140"/>
                </a:cubicBezTo>
                <a:cubicBezTo>
                  <a:pt x="11503" y="18929"/>
                  <a:pt x="11599" y="18926"/>
                  <a:pt x="11806" y="19029"/>
                </a:cubicBezTo>
                <a:cubicBezTo>
                  <a:pt x="12193" y="19219"/>
                  <a:pt x="12488" y="19173"/>
                  <a:pt x="12965" y="18861"/>
                </a:cubicBezTo>
                <a:cubicBezTo>
                  <a:pt x="13464" y="18536"/>
                  <a:pt x="14208" y="18200"/>
                  <a:pt x="14262" y="18276"/>
                </a:cubicBezTo>
                <a:cubicBezTo>
                  <a:pt x="14282" y="18304"/>
                  <a:pt x="14256" y="18446"/>
                  <a:pt x="14203" y="18611"/>
                </a:cubicBezTo>
                <a:cubicBezTo>
                  <a:pt x="14150" y="18776"/>
                  <a:pt x="14105" y="19154"/>
                  <a:pt x="14105" y="19447"/>
                </a:cubicBezTo>
                <a:cubicBezTo>
                  <a:pt x="14105" y="19942"/>
                  <a:pt x="14146" y="20025"/>
                  <a:pt x="14615" y="20672"/>
                </a:cubicBezTo>
                <a:cubicBezTo>
                  <a:pt x="14892" y="21054"/>
                  <a:pt x="15236" y="21424"/>
                  <a:pt x="15382" y="21480"/>
                </a:cubicBezTo>
                <a:cubicBezTo>
                  <a:pt x="15692" y="21600"/>
                  <a:pt x="16136" y="21531"/>
                  <a:pt x="16442" y="21313"/>
                </a:cubicBezTo>
                <a:cubicBezTo>
                  <a:pt x="16702" y="21129"/>
                  <a:pt x="17411" y="20029"/>
                  <a:pt x="17542" y="19614"/>
                </a:cubicBezTo>
                <a:cubicBezTo>
                  <a:pt x="17641" y="19302"/>
                  <a:pt x="17673" y="19266"/>
                  <a:pt x="18151" y="18444"/>
                </a:cubicBezTo>
                <a:cubicBezTo>
                  <a:pt x="18321" y="18153"/>
                  <a:pt x="18501" y="17734"/>
                  <a:pt x="18564" y="17524"/>
                </a:cubicBezTo>
                <a:cubicBezTo>
                  <a:pt x="18664" y="17188"/>
                  <a:pt x="18715" y="17162"/>
                  <a:pt x="18996" y="17162"/>
                </a:cubicBezTo>
                <a:cubicBezTo>
                  <a:pt x="19413" y="17162"/>
                  <a:pt x="19845" y="16738"/>
                  <a:pt x="20057" y="16131"/>
                </a:cubicBezTo>
                <a:cubicBezTo>
                  <a:pt x="20148" y="15870"/>
                  <a:pt x="20305" y="15499"/>
                  <a:pt x="20411" y="15295"/>
                </a:cubicBezTo>
                <a:cubicBezTo>
                  <a:pt x="20516" y="15091"/>
                  <a:pt x="20621" y="14740"/>
                  <a:pt x="20646" y="14515"/>
                </a:cubicBezTo>
                <a:cubicBezTo>
                  <a:pt x="20672" y="14290"/>
                  <a:pt x="20837" y="13893"/>
                  <a:pt x="21000" y="13624"/>
                </a:cubicBezTo>
                <a:cubicBezTo>
                  <a:pt x="21281" y="13160"/>
                  <a:pt x="21298" y="13081"/>
                  <a:pt x="21354" y="12008"/>
                </a:cubicBezTo>
                <a:cubicBezTo>
                  <a:pt x="21386" y="11386"/>
                  <a:pt x="21439" y="10781"/>
                  <a:pt x="21471" y="10671"/>
                </a:cubicBezTo>
                <a:cubicBezTo>
                  <a:pt x="21597" y="10237"/>
                  <a:pt x="21164" y="9153"/>
                  <a:pt x="20548" y="8330"/>
                </a:cubicBezTo>
                <a:cubicBezTo>
                  <a:pt x="19213" y="6547"/>
                  <a:pt x="18512" y="5327"/>
                  <a:pt x="18269" y="4430"/>
                </a:cubicBezTo>
                <a:cubicBezTo>
                  <a:pt x="18170" y="4061"/>
                  <a:pt x="17967" y="3635"/>
                  <a:pt x="17837" y="3455"/>
                </a:cubicBezTo>
                <a:cubicBezTo>
                  <a:pt x="17707" y="3274"/>
                  <a:pt x="17603" y="3062"/>
                  <a:pt x="17601" y="3009"/>
                </a:cubicBezTo>
                <a:cubicBezTo>
                  <a:pt x="17600" y="2956"/>
                  <a:pt x="17499" y="2638"/>
                  <a:pt x="17385" y="2285"/>
                </a:cubicBezTo>
                <a:cubicBezTo>
                  <a:pt x="17271" y="1931"/>
                  <a:pt x="17189" y="1569"/>
                  <a:pt x="17189" y="1477"/>
                </a:cubicBezTo>
                <a:cubicBezTo>
                  <a:pt x="17189" y="1042"/>
                  <a:pt x="16233" y="0"/>
                  <a:pt x="15833" y="0"/>
                </a:cubicBezTo>
                <a:close/>
              </a:path>
            </a:pathLst>
          </a:custGeom>
          <a:ln w="3175">
            <a:miter lim="400000"/>
          </a:ln>
        </p:spPr>
      </p:pic>
      <p:pic>
        <p:nvPicPr>
          <p:cNvPr id="71" name="Screenshot 2026-03-04 005010.png" descr="Screenshot 2026-03-04 005010.png">
            <a:extLst>
              <a:ext uri="{FF2B5EF4-FFF2-40B4-BE49-F238E27FC236}">
                <a16:creationId xmlns:a16="http://schemas.microsoft.com/office/drawing/2014/main" id="{97C278E6-1168-F1CC-77F9-27460CAC1AE8}"/>
              </a:ext>
            </a:extLst>
          </p:cNvPr>
          <p:cNvPicPr>
            <a:picLocks noChangeAspect="1"/>
          </p:cNvPicPr>
          <p:nvPr/>
        </p:nvPicPr>
        <p:blipFill>
          <a:blip r:embed="rId8"/>
          <a:srcRect l="9243" t="10327" r="10878" b="6105"/>
          <a:stretch>
            <a:fillRect/>
          </a:stretch>
        </p:blipFill>
        <p:spPr>
          <a:xfrm>
            <a:off x="7494537" y="4303318"/>
            <a:ext cx="480889" cy="466935"/>
          </a:xfrm>
          <a:custGeom>
            <a:avLst/>
            <a:gdLst/>
            <a:ahLst/>
            <a:cxnLst>
              <a:cxn ang="0">
                <a:pos x="wd2" y="hd2"/>
              </a:cxn>
              <a:cxn ang="5400000">
                <a:pos x="wd2" y="hd2"/>
              </a:cxn>
              <a:cxn ang="10800000">
                <a:pos x="wd2" y="hd2"/>
              </a:cxn>
              <a:cxn ang="16200000">
                <a:pos x="wd2" y="hd2"/>
              </a:cxn>
            </a:cxnLst>
            <a:rect l="0" t="0" r="r" b="b"/>
            <a:pathLst>
              <a:path w="21422" h="21534" extrusionOk="0">
                <a:moveTo>
                  <a:pt x="18314" y="19"/>
                </a:moveTo>
                <a:cubicBezTo>
                  <a:pt x="17864" y="-24"/>
                  <a:pt x="17419" y="5"/>
                  <a:pt x="17198" y="144"/>
                </a:cubicBezTo>
                <a:cubicBezTo>
                  <a:pt x="16983" y="280"/>
                  <a:pt x="16896" y="302"/>
                  <a:pt x="16665" y="219"/>
                </a:cubicBezTo>
                <a:cubicBezTo>
                  <a:pt x="16511" y="164"/>
                  <a:pt x="16023" y="117"/>
                  <a:pt x="15597" y="119"/>
                </a:cubicBezTo>
                <a:cubicBezTo>
                  <a:pt x="14938" y="122"/>
                  <a:pt x="14790" y="145"/>
                  <a:pt x="14555" y="320"/>
                </a:cubicBezTo>
                <a:cubicBezTo>
                  <a:pt x="14213" y="573"/>
                  <a:pt x="14051" y="582"/>
                  <a:pt x="13730" y="345"/>
                </a:cubicBezTo>
                <a:cubicBezTo>
                  <a:pt x="13297" y="25"/>
                  <a:pt x="13046" y="-18"/>
                  <a:pt x="12226" y="69"/>
                </a:cubicBezTo>
                <a:cubicBezTo>
                  <a:pt x="11708" y="123"/>
                  <a:pt x="11392" y="190"/>
                  <a:pt x="11280" y="295"/>
                </a:cubicBezTo>
                <a:cubicBezTo>
                  <a:pt x="11137" y="430"/>
                  <a:pt x="11074" y="440"/>
                  <a:pt x="10795" y="345"/>
                </a:cubicBezTo>
                <a:cubicBezTo>
                  <a:pt x="10618" y="284"/>
                  <a:pt x="10263" y="245"/>
                  <a:pt x="10019" y="270"/>
                </a:cubicBezTo>
                <a:cubicBezTo>
                  <a:pt x="9775" y="294"/>
                  <a:pt x="9342" y="267"/>
                  <a:pt x="9049" y="194"/>
                </a:cubicBezTo>
                <a:cubicBezTo>
                  <a:pt x="8483" y="55"/>
                  <a:pt x="8043" y="89"/>
                  <a:pt x="7133" y="395"/>
                </a:cubicBezTo>
                <a:cubicBezTo>
                  <a:pt x="6736" y="529"/>
                  <a:pt x="6691" y="527"/>
                  <a:pt x="6284" y="345"/>
                </a:cubicBezTo>
                <a:cubicBezTo>
                  <a:pt x="5752" y="107"/>
                  <a:pt x="5606" y="116"/>
                  <a:pt x="5047" y="345"/>
                </a:cubicBezTo>
                <a:cubicBezTo>
                  <a:pt x="4483" y="576"/>
                  <a:pt x="4314" y="564"/>
                  <a:pt x="3786" y="320"/>
                </a:cubicBezTo>
                <a:cubicBezTo>
                  <a:pt x="3444" y="162"/>
                  <a:pt x="3194" y="132"/>
                  <a:pt x="2598" y="144"/>
                </a:cubicBezTo>
                <a:cubicBezTo>
                  <a:pt x="1951" y="157"/>
                  <a:pt x="1793" y="200"/>
                  <a:pt x="1336" y="445"/>
                </a:cubicBezTo>
                <a:cubicBezTo>
                  <a:pt x="600" y="841"/>
                  <a:pt x="360" y="1115"/>
                  <a:pt x="148" y="1776"/>
                </a:cubicBezTo>
                <a:cubicBezTo>
                  <a:pt x="-37" y="2355"/>
                  <a:pt x="-24" y="2990"/>
                  <a:pt x="172" y="3383"/>
                </a:cubicBezTo>
                <a:cubicBezTo>
                  <a:pt x="226" y="3490"/>
                  <a:pt x="195" y="3618"/>
                  <a:pt x="99" y="3810"/>
                </a:cubicBezTo>
                <a:cubicBezTo>
                  <a:pt x="-90" y="4191"/>
                  <a:pt x="2" y="5341"/>
                  <a:pt x="294" y="6220"/>
                </a:cubicBezTo>
                <a:cubicBezTo>
                  <a:pt x="628" y="7229"/>
                  <a:pt x="677" y="7499"/>
                  <a:pt x="585" y="7752"/>
                </a:cubicBezTo>
                <a:cubicBezTo>
                  <a:pt x="488" y="8015"/>
                  <a:pt x="529" y="9812"/>
                  <a:pt x="633" y="9987"/>
                </a:cubicBezTo>
                <a:cubicBezTo>
                  <a:pt x="761" y="10201"/>
                  <a:pt x="762" y="10933"/>
                  <a:pt x="633" y="11192"/>
                </a:cubicBezTo>
                <a:cubicBezTo>
                  <a:pt x="428" y="11604"/>
                  <a:pt x="463" y="12192"/>
                  <a:pt x="730" y="12598"/>
                </a:cubicBezTo>
                <a:cubicBezTo>
                  <a:pt x="870" y="12810"/>
                  <a:pt x="961" y="13050"/>
                  <a:pt x="948" y="13201"/>
                </a:cubicBezTo>
                <a:cubicBezTo>
                  <a:pt x="892" y="13870"/>
                  <a:pt x="909" y="14285"/>
                  <a:pt x="1045" y="14782"/>
                </a:cubicBezTo>
                <a:cubicBezTo>
                  <a:pt x="1214" y="15397"/>
                  <a:pt x="1257" y="16348"/>
                  <a:pt x="1118" y="16866"/>
                </a:cubicBezTo>
                <a:cubicBezTo>
                  <a:pt x="1049" y="17125"/>
                  <a:pt x="1039" y="17281"/>
                  <a:pt x="1118" y="17494"/>
                </a:cubicBezTo>
                <a:cubicBezTo>
                  <a:pt x="1177" y="17653"/>
                  <a:pt x="1231" y="18020"/>
                  <a:pt x="1239" y="18323"/>
                </a:cubicBezTo>
                <a:cubicBezTo>
                  <a:pt x="1254" y="18814"/>
                  <a:pt x="1316" y="18957"/>
                  <a:pt x="1700" y="19578"/>
                </a:cubicBezTo>
                <a:cubicBezTo>
                  <a:pt x="1937" y="19962"/>
                  <a:pt x="2210" y="20420"/>
                  <a:pt x="2307" y="20583"/>
                </a:cubicBezTo>
                <a:cubicBezTo>
                  <a:pt x="2575" y="21036"/>
                  <a:pt x="3008" y="21286"/>
                  <a:pt x="3495" y="21286"/>
                </a:cubicBezTo>
                <a:cubicBezTo>
                  <a:pt x="3723" y="21286"/>
                  <a:pt x="4036" y="21338"/>
                  <a:pt x="4198" y="21411"/>
                </a:cubicBezTo>
                <a:cubicBezTo>
                  <a:pt x="4564" y="21576"/>
                  <a:pt x="4656" y="21574"/>
                  <a:pt x="5096" y="21411"/>
                </a:cubicBezTo>
                <a:cubicBezTo>
                  <a:pt x="5361" y="21313"/>
                  <a:pt x="5524" y="21316"/>
                  <a:pt x="5775" y="21386"/>
                </a:cubicBezTo>
                <a:cubicBezTo>
                  <a:pt x="6175" y="21498"/>
                  <a:pt x="7210" y="21372"/>
                  <a:pt x="7618" y="21160"/>
                </a:cubicBezTo>
                <a:cubicBezTo>
                  <a:pt x="7770" y="21081"/>
                  <a:pt x="7967" y="21030"/>
                  <a:pt x="8079" y="21060"/>
                </a:cubicBezTo>
                <a:cubicBezTo>
                  <a:pt x="8191" y="21089"/>
                  <a:pt x="8453" y="21075"/>
                  <a:pt x="8637" y="21009"/>
                </a:cubicBezTo>
                <a:cubicBezTo>
                  <a:pt x="8820" y="20944"/>
                  <a:pt x="9001" y="20889"/>
                  <a:pt x="9049" y="20909"/>
                </a:cubicBezTo>
                <a:cubicBezTo>
                  <a:pt x="9097" y="20929"/>
                  <a:pt x="9439" y="20975"/>
                  <a:pt x="9825" y="20984"/>
                </a:cubicBezTo>
                <a:cubicBezTo>
                  <a:pt x="10211" y="20994"/>
                  <a:pt x="10645" y="21024"/>
                  <a:pt x="10771" y="21060"/>
                </a:cubicBezTo>
                <a:cubicBezTo>
                  <a:pt x="10934" y="21106"/>
                  <a:pt x="11133" y="21051"/>
                  <a:pt x="11474" y="20884"/>
                </a:cubicBezTo>
                <a:cubicBezTo>
                  <a:pt x="11738" y="20754"/>
                  <a:pt x="12095" y="20658"/>
                  <a:pt x="12275" y="20658"/>
                </a:cubicBezTo>
                <a:cubicBezTo>
                  <a:pt x="12454" y="20658"/>
                  <a:pt x="12690" y="20610"/>
                  <a:pt x="12784" y="20557"/>
                </a:cubicBezTo>
                <a:cubicBezTo>
                  <a:pt x="12878" y="20505"/>
                  <a:pt x="13649" y="20447"/>
                  <a:pt x="14506" y="20432"/>
                </a:cubicBezTo>
                <a:cubicBezTo>
                  <a:pt x="15695" y="20411"/>
                  <a:pt x="16124" y="20364"/>
                  <a:pt x="16325" y="20256"/>
                </a:cubicBezTo>
                <a:cubicBezTo>
                  <a:pt x="16543" y="20140"/>
                  <a:pt x="16747" y="20140"/>
                  <a:pt x="17489" y="20206"/>
                </a:cubicBezTo>
                <a:cubicBezTo>
                  <a:pt x="18035" y="20254"/>
                  <a:pt x="18449" y="20258"/>
                  <a:pt x="18581" y="20206"/>
                </a:cubicBezTo>
                <a:cubicBezTo>
                  <a:pt x="18700" y="20159"/>
                  <a:pt x="18940" y="20126"/>
                  <a:pt x="19114" y="20156"/>
                </a:cubicBezTo>
                <a:cubicBezTo>
                  <a:pt x="19366" y="20198"/>
                  <a:pt x="19565" y="20146"/>
                  <a:pt x="20084" y="19880"/>
                </a:cubicBezTo>
                <a:cubicBezTo>
                  <a:pt x="20936" y="19442"/>
                  <a:pt x="21140" y="19165"/>
                  <a:pt x="21151" y="18373"/>
                </a:cubicBezTo>
                <a:cubicBezTo>
                  <a:pt x="21157" y="18001"/>
                  <a:pt x="21225" y="17658"/>
                  <a:pt x="21321" y="17469"/>
                </a:cubicBezTo>
                <a:cubicBezTo>
                  <a:pt x="21510" y="17098"/>
                  <a:pt x="21436" y="16732"/>
                  <a:pt x="21079" y="15937"/>
                </a:cubicBezTo>
                <a:cubicBezTo>
                  <a:pt x="20938" y="15626"/>
                  <a:pt x="20836" y="15339"/>
                  <a:pt x="20836" y="15285"/>
                </a:cubicBezTo>
                <a:cubicBezTo>
                  <a:pt x="20836" y="15230"/>
                  <a:pt x="20766" y="15060"/>
                  <a:pt x="20691" y="14908"/>
                </a:cubicBezTo>
                <a:cubicBezTo>
                  <a:pt x="20568" y="14662"/>
                  <a:pt x="20572" y="14593"/>
                  <a:pt x="20691" y="14406"/>
                </a:cubicBezTo>
                <a:cubicBezTo>
                  <a:pt x="20911" y="14056"/>
                  <a:pt x="20894" y="12775"/>
                  <a:pt x="20666" y="12246"/>
                </a:cubicBezTo>
                <a:cubicBezTo>
                  <a:pt x="20564" y="12008"/>
                  <a:pt x="20519" y="11765"/>
                  <a:pt x="20545" y="11694"/>
                </a:cubicBezTo>
                <a:cubicBezTo>
                  <a:pt x="20571" y="11623"/>
                  <a:pt x="20501" y="11355"/>
                  <a:pt x="20400" y="11117"/>
                </a:cubicBezTo>
                <a:cubicBezTo>
                  <a:pt x="20241" y="10744"/>
                  <a:pt x="20228" y="10633"/>
                  <a:pt x="20303" y="10238"/>
                </a:cubicBezTo>
                <a:cubicBezTo>
                  <a:pt x="20532" y="9021"/>
                  <a:pt x="20380" y="6799"/>
                  <a:pt x="20036" y="6220"/>
                </a:cubicBezTo>
                <a:cubicBezTo>
                  <a:pt x="19876" y="5952"/>
                  <a:pt x="19870" y="5815"/>
                  <a:pt x="19915" y="5467"/>
                </a:cubicBezTo>
                <a:cubicBezTo>
                  <a:pt x="19982" y="4937"/>
                  <a:pt x="19865" y="4476"/>
                  <a:pt x="19575" y="4162"/>
                </a:cubicBezTo>
                <a:cubicBezTo>
                  <a:pt x="19359" y="3928"/>
                  <a:pt x="19348" y="3907"/>
                  <a:pt x="19478" y="3584"/>
                </a:cubicBezTo>
                <a:cubicBezTo>
                  <a:pt x="19577" y="3337"/>
                  <a:pt x="19584" y="3174"/>
                  <a:pt x="19526" y="2906"/>
                </a:cubicBezTo>
                <a:cubicBezTo>
                  <a:pt x="19460" y="2599"/>
                  <a:pt x="19475" y="2518"/>
                  <a:pt x="19623" y="2379"/>
                </a:cubicBezTo>
                <a:cubicBezTo>
                  <a:pt x="20222" y="1816"/>
                  <a:pt x="20152" y="850"/>
                  <a:pt x="19478" y="370"/>
                </a:cubicBezTo>
                <a:cubicBezTo>
                  <a:pt x="19219" y="185"/>
                  <a:pt x="18764" y="61"/>
                  <a:pt x="18314" y="19"/>
                </a:cubicBezTo>
                <a:close/>
              </a:path>
            </a:pathLst>
          </a:custGeom>
          <a:ln w="3175">
            <a:miter lim="400000"/>
          </a:ln>
        </p:spPr>
      </p:pic>
      <p:pic>
        <p:nvPicPr>
          <p:cNvPr id="72" name="Screenshot 2026-03-04 005029.png" descr="Screenshot 2026-03-04 005029.png">
            <a:extLst>
              <a:ext uri="{FF2B5EF4-FFF2-40B4-BE49-F238E27FC236}">
                <a16:creationId xmlns:a16="http://schemas.microsoft.com/office/drawing/2014/main" id="{4BEF2BE2-437E-8A4A-A70A-E6980950F133}"/>
              </a:ext>
            </a:extLst>
          </p:cNvPr>
          <p:cNvPicPr>
            <a:picLocks noChangeAspect="1"/>
          </p:cNvPicPr>
          <p:nvPr/>
        </p:nvPicPr>
        <p:blipFill>
          <a:blip r:embed="rId9"/>
          <a:srcRect l="19770" t="11780" r="11612" b="4743"/>
          <a:stretch>
            <a:fillRect/>
          </a:stretch>
        </p:blipFill>
        <p:spPr>
          <a:xfrm>
            <a:off x="9578545" y="4263396"/>
            <a:ext cx="442627" cy="521013"/>
          </a:xfrm>
          <a:custGeom>
            <a:avLst/>
            <a:gdLst/>
            <a:ahLst/>
            <a:cxnLst>
              <a:cxn ang="0">
                <a:pos x="wd2" y="hd2"/>
              </a:cxn>
              <a:cxn ang="5400000">
                <a:pos x="wd2" y="hd2"/>
              </a:cxn>
              <a:cxn ang="10800000">
                <a:pos x="wd2" y="hd2"/>
              </a:cxn>
              <a:cxn ang="16200000">
                <a:pos x="wd2" y="hd2"/>
              </a:cxn>
            </a:cxnLst>
            <a:rect l="0" t="0" r="r" b="b"/>
            <a:pathLst>
              <a:path w="21074" h="21566" extrusionOk="0">
                <a:moveTo>
                  <a:pt x="11529" y="43"/>
                </a:moveTo>
                <a:cubicBezTo>
                  <a:pt x="10780" y="144"/>
                  <a:pt x="10361" y="333"/>
                  <a:pt x="10000" y="697"/>
                </a:cubicBezTo>
                <a:cubicBezTo>
                  <a:pt x="9850" y="848"/>
                  <a:pt x="9567" y="1111"/>
                  <a:pt x="9378" y="1305"/>
                </a:cubicBezTo>
                <a:cubicBezTo>
                  <a:pt x="8841" y="1856"/>
                  <a:pt x="8668" y="2002"/>
                  <a:pt x="8341" y="2094"/>
                </a:cubicBezTo>
                <a:cubicBezTo>
                  <a:pt x="8174" y="2141"/>
                  <a:pt x="7658" y="2332"/>
                  <a:pt x="7200" y="2522"/>
                </a:cubicBezTo>
                <a:cubicBezTo>
                  <a:pt x="6742" y="2713"/>
                  <a:pt x="6214" y="2904"/>
                  <a:pt x="6008" y="2951"/>
                </a:cubicBezTo>
                <a:cubicBezTo>
                  <a:pt x="5396" y="3089"/>
                  <a:pt x="5018" y="3279"/>
                  <a:pt x="4660" y="3672"/>
                </a:cubicBezTo>
                <a:cubicBezTo>
                  <a:pt x="4271" y="4099"/>
                  <a:pt x="4111" y="4425"/>
                  <a:pt x="3986" y="4956"/>
                </a:cubicBezTo>
                <a:cubicBezTo>
                  <a:pt x="3890" y="5367"/>
                  <a:pt x="3886" y="5363"/>
                  <a:pt x="2793" y="5835"/>
                </a:cubicBezTo>
                <a:cubicBezTo>
                  <a:pt x="2519" y="5954"/>
                  <a:pt x="2115" y="6194"/>
                  <a:pt x="1886" y="6376"/>
                </a:cubicBezTo>
                <a:cubicBezTo>
                  <a:pt x="1657" y="6559"/>
                  <a:pt x="1232" y="6847"/>
                  <a:pt x="953" y="7007"/>
                </a:cubicBezTo>
                <a:cubicBezTo>
                  <a:pt x="-61" y="7589"/>
                  <a:pt x="-246" y="8224"/>
                  <a:pt x="305" y="9193"/>
                </a:cubicBezTo>
                <a:cubicBezTo>
                  <a:pt x="465" y="9475"/>
                  <a:pt x="590" y="9755"/>
                  <a:pt x="590" y="9802"/>
                </a:cubicBezTo>
                <a:cubicBezTo>
                  <a:pt x="590" y="9849"/>
                  <a:pt x="645" y="10004"/>
                  <a:pt x="720" y="10140"/>
                </a:cubicBezTo>
                <a:cubicBezTo>
                  <a:pt x="848" y="10374"/>
                  <a:pt x="844" y="10393"/>
                  <a:pt x="668" y="10748"/>
                </a:cubicBezTo>
                <a:cubicBezTo>
                  <a:pt x="440" y="11208"/>
                  <a:pt x="479" y="11650"/>
                  <a:pt x="771" y="11988"/>
                </a:cubicBezTo>
                <a:cubicBezTo>
                  <a:pt x="964" y="12210"/>
                  <a:pt x="963" y="12230"/>
                  <a:pt x="849" y="12484"/>
                </a:cubicBezTo>
                <a:cubicBezTo>
                  <a:pt x="661" y="12904"/>
                  <a:pt x="773" y="13358"/>
                  <a:pt x="1160" y="13723"/>
                </a:cubicBezTo>
                <a:cubicBezTo>
                  <a:pt x="1414" y="13962"/>
                  <a:pt x="1480" y="14061"/>
                  <a:pt x="1445" y="14219"/>
                </a:cubicBezTo>
                <a:cubicBezTo>
                  <a:pt x="1421" y="14328"/>
                  <a:pt x="1446" y="14560"/>
                  <a:pt x="1497" y="14737"/>
                </a:cubicBezTo>
                <a:cubicBezTo>
                  <a:pt x="1586" y="15044"/>
                  <a:pt x="1581" y="15094"/>
                  <a:pt x="1264" y="15661"/>
                </a:cubicBezTo>
                <a:cubicBezTo>
                  <a:pt x="828" y="16440"/>
                  <a:pt x="814" y="16867"/>
                  <a:pt x="1264" y="17284"/>
                </a:cubicBezTo>
                <a:cubicBezTo>
                  <a:pt x="1409" y="17418"/>
                  <a:pt x="1441" y="17554"/>
                  <a:pt x="1445" y="17983"/>
                </a:cubicBezTo>
                <a:cubicBezTo>
                  <a:pt x="1451" y="18560"/>
                  <a:pt x="1578" y="18750"/>
                  <a:pt x="2068" y="19042"/>
                </a:cubicBezTo>
                <a:lnTo>
                  <a:pt x="2327" y="19200"/>
                </a:lnTo>
                <a:lnTo>
                  <a:pt x="2171" y="19380"/>
                </a:lnTo>
                <a:cubicBezTo>
                  <a:pt x="1519" y="20099"/>
                  <a:pt x="1634" y="21004"/>
                  <a:pt x="2456" y="21408"/>
                </a:cubicBezTo>
                <a:cubicBezTo>
                  <a:pt x="2707" y="21531"/>
                  <a:pt x="2917" y="21565"/>
                  <a:pt x="3338" y="21566"/>
                </a:cubicBezTo>
                <a:cubicBezTo>
                  <a:pt x="3865" y="21567"/>
                  <a:pt x="4210" y="21491"/>
                  <a:pt x="5386" y="21070"/>
                </a:cubicBezTo>
                <a:cubicBezTo>
                  <a:pt x="5515" y="21024"/>
                  <a:pt x="5651" y="21037"/>
                  <a:pt x="5878" y="21138"/>
                </a:cubicBezTo>
                <a:cubicBezTo>
                  <a:pt x="6577" y="21446"/>
                  <a:pt x="7773" y="21225"/>
                  <a:pt x="8367" y="20687"/>
                </a:cubicBezTo>
                <a:cubicBezTo>
                  <a:pt x="8667" y="20415"/>
                  <a:pt x="8922" y="20416"/>
                  <a:pt x="9144" y="20687"/>
                </a:cubicBezTo>
                <a:cubicBezTo>
                  <a:pt x="9423" y="21026"/>
                  <a:pt x="9975" y="21227"/>
                  <a:pt x="10544" y="21183"/>
                </a:cubicBezTo>
                <a:cubicBezTo>
                  <a:pt x="12728" y="21014"/>
                  <a:pt x="12876" y="20987"/>
                  <a:pt x="13448" y="20552"/>
                </a:cubicBezTo>
                <a:cubicBezTo>
                  <a:pt x="13608" y="20430"/>
                  <a:pt x="13818" y="20201"/>
                  <a:pt x="13914" y="20056"/>
                </a:cubicBezTo>
                <a:cubicBezTo>
                  <a:pt x="14011" y="19911"/>
                  <a:pt x="14285" y="19649"/>
                  <a:pt x="14536" y="19470"/>
                </a:cubicBezTo>
                <a:cubicBezTo>
                  <a:pt x="14787" y="19291"/>
                  <a:pt x="15130" y="19044"/>
                  <a:pt x="15288" y="18929"/>
                </a:cubicBezTo>
                <a:cubicBezTo>
                  <a:pt x="15566" y="18728"/>
                  <a:pt x="15588" y="18730"/>
                  <a:pt x="15703" y="18861"/>
                </a:cubicBezTo>
                <a:cubicBezTo>
                  <a:pt x="15768" y="18936"/>
                  <a:pt x="15805" y="19016"/>
                  <a:pt x="15807" y="19042"/>
                </a:cubicBezTo>
                <a:cubicBezTo>
                  <a:pt x="15808" y="19068"/>
                  <a:pt x="15946" y="19175"/>
                  <a:pt x="16118" y="19267"/>
                </a:cubicBezTo>
                <a:cubicBezTo>
                  <a:pt x="16377" y="19407"/>
                  <a:pt x="16549" y="19426"/>
                  <a:pt x="17103" y="19425"/>
                </a:cubicBezTo>
                <a:cubicBezTo>
                  <a:pt x="17692" y="19424"/>
                  <a:pt x="17808" y="19405"/>
                  <a:pt x="18140" y="19222"/>
                </a:cubicBezTo>
                <a:cubicBezTo>
                  <a:pt x="18346" y="19108"/>
                  <a:pt x="18598" y="18945"/>
                  <a:pt x="18684" y="18861"/>
                </a:cubicBezTo>
                <a:cubicBezTo>
                  <a:pt x="18875" y="18677"/>
                  <a:pt x="19148" y="18175"/>
                  <a:pt x="19151" y="18005"/>
                </a:cubicBezTo>
                <a:cubicBezTo>
                  <a:pt x="19152" y="17935"/>
                  <a:pt x="19285" y="17836"/>
                  <a:pt x="19462" y="17757"/>
                </a:cubicBezTo>
                <a:cubicBezTo>
                  <a:pt x="20378" y="17349"/>
                  <a:pt x="20736" y="16448"/>
                  <a:pt x="20265" y="15751"/>
                </a:cubicBezTo>
                <a:cubicBezTo>
                  <a:pt x="20149" y="15579"/>
                  <a:pt x="20019" y="15436"/>
                  <a:pt x="19980" y="15436"/>
                </a:cubicBezTo>
                <a:cubicBezTo>
                  <a:pt x="19941" y="15436"/>
                  <a:pt x="19994" y="15314"/>
                  <a:pt x="20084" y="15165"/>
                </a:cubicBezTo>
                <a:cubicBezTo>
                  <a:pt x="20215" y="14949"/>
                  <a:pt x="20223" y="14801"/>
                  <a:pt x="20188" y="14444"/>
                </a:cubicBezTo>
                <a:cubicBezTo>
                  <a:pt x="20155" y="14118"/>
                  <a:pt x="20194" y="13937"/>
                  <a:pt x="20291" y="13768"/>
                </a:cubicBezTo>
                <a:cubicBezTo>
                  <a:pt x="20497" y="13411"/>
                  <a:pt x="20531" y="12963"/>
                  <a:pt x="20369" y="12596"/>
                </a:cubicBezTo>
                <a:cubicBezTo>
                  <a:pt x="20241" y="12306"/>
                  <a:pt x="20230" y="12244"/>
                  <a:pt x="20343" y="12055"/>
                </a:cubicBezTo>
                <a:cubicBezTo>
                  <a:pt x="20583" y="11653"/>
                  <a:pt x="20587" y="11389"/>
                  <a:pt x="20369" y="11019"/>
                </a:cubicBezTo>
                <a:lnTo>
                  <a:pt x="20162" y="10658"/>
                </a:lnTo>
                <a:lnTo>
                  <a:pt x="20369" y="10320"/>
                </a:lnTo>
                <a:cubicBezTo>
                  <a:pt x="20621" y="9889"/>
                  <a:pt x="20606" y="9628"/>
                  <a:pt x="20343" y="9171"/>
                </a:cubicBezTo>
                <a:lnTo>
                  <a:pt x="20136" y="8810"/>
                </a:lnTo>
                <a:lnTo>
                  <a:pt x="20343" y="8540"/>
                </a:lnTo>
                <a:cubicBezTo>
                  <a:pt x="20515" y="8320"/>
                  <a:pt x="20550" y="8174"/>
                  <a:pt x="20550" y="7796"/>
                </a:cubicBezTo>
                <a:cubicBezTo>
                  <a:pt x="20550" y="7408"/>
                  <a:pt x="20603" y="7302"/>
                  <a:pt x="20784" y="7097"/>
                </a:cubicBezTo>
                <a:cubicBezTo>
                  <a:pt x="21354" y="6449"/>
                  <a:pt x="21054" y="5508"/>
                  <a:pt x="20162" y="5159"/>
                </a:cubicBezTo>
                <a:cubicBezTo>
                  <a:pt x="19833" y="5031"/>
                  <a:pt x="19815" y="5005"/>
                  <a:pt x="19876" y="4754"/>
                </a:cubicBezTo>
                <a:cubicBezTo>
                  <a:pt x="20056" y="4024"/>
                  <a:pt x="19830" y="3528"/>
                  <a:pt x="19177" y="3221"/>
                </a:cubicBezTo>
                <a:cubicBezTo>
                  <a:pt x="18530" y="2918"/>
                  <a:pt x="17150" y="2773"/>
                  <a:pt x="16610" y="2951"/>
                </a:cubicBezTo>
                <a:cubicBezTo>
                  <a:pt x="16489" y="2991"/>
                  <a:pt x="16411" y="3003"/>
                  <a:pt x="16429" y="2973"/>
                </a:cubicBezTo>
                <a:cubicBezTo>
                  <a:pt x="16808" y="2332"/>
                  <a:pt x="16807" y="1874"/>
                  <a:pt x="16481" y="1283"/>
                </a:cubicBezTo>
                <a:cubicBezTo>
                  <a:pt x="16271" y="902"/>
                  <a:pt x="15612" y="364"/>
                  <a:pt x="15159" y="224"/>
                </a:cubicBezTo>
                <a:cubicBezTo>
                  <a:pt x="14790" y="109"/>
                  <a:pt x="13977" y="99"/>
                  <a:pt x="13551" y="201"/>
                </a:cubicBezTo>
                <a:cubicBezTo>
                  <a:pt x="13291" y="264"/>
                  <a:pt x="13150" y="266"/>
                  <a:pt x="12696" y="134"/>
                </a:cubicBezTo>
                <a:cubicBezTo>
                  <a:pt x="12195" y="-13"/>
                  <a:pt x="12096" y="-33"/>
                  <a:pt x="11529" y="43"/>
                </a:cubicBezTo>
                <a:close/>
              </a:path>
            </a:pathLst>
          </a:custGeom>
          <a:ln w="3175">
            <a:miter lim="400000"/>
          </a:ln>
        </p:spPr>
      </p:pic>
      <p:pic>
        <p:nvPicPr>
          <p:cNvPr id="73" name="Screenshot 2026-03-04 004934.png" descr="Screenshot 2026-03-04 004934.png">
            <a:extLst>
              <a:ext uri="{FF2B5EF4-FFF2-40B4-BE49-F238E27FC236}">
                <a16:creationId xmlns:a16="http://schemas.microsoft.com/office/drawing/2014/main" id="{DF244D02-453E-A46F-28B1-4A964F7E7C3C}"/>
              </a:ext>
            </a:extLst>
          </p:cNvPr>
          <p:cNvPicPr>
            <a:picLocks noChangeAspect="1"/>
          </p:cNvPicPr>
          <p:nvPr/>
        </p:nvPicPr>
        <p:blipFill>
          <a:blip r:embed="rId10"/>
          <a:srcRect l="8341" t="13153" r="11602" b="8006"/>
          <a:stretch>
            <a:fillRect/>
          </a:stretch>
        </p:blipFill>
        <p:spPr>
          <a:xfrm>
            <a:off x="6470365" y="4302613"/>
            <a:ext cx="526971" cy="467640"/>
          </a:xfrm>
          <a:custGeom>
            <a:avLst/>
            <a:gdLst/>
            <a:ahLst/>
            <a:cxnLst>
              <a:cxn ang="0">
                <a:pos x="wd2" y="hd2"/>
              </a:cxn>
              <a:cxn ang="5400000">
                <a:pos x="wd2" y="hd2"/>
              </a:cxn>
              <a:cxn ang="10800000">
                <a:pos x="wd2" y="hd2"/>
              </a:cxn>
              <a:cxn ang="16200000">
                <a:pos x="wd2" y="hd2"/>
              </a:cxn>
            </a:cxnLst>
            <a:rect l="0" t="0" r="r" b="b"/>
            <a:pathLst>
              <a:path w="21506" h="21511" extrusionOk="0">
                <a:moveTo>
                  <a:pt x="2086" y="94"/>
                </a:moveTo>
                <a:cubicBezTo>
                  <a:pt x="1626" y="314"/>
                  <a:pt x="800" y="1112"/>
                  <a:pt x="598" y="1546"/>
                </a:cubicBezTo>
                <a:cubicBezTo>
                  <a:pt x="348" y="2082"/>
                  <a:pt x="233" y="3597"/>
                  <a:pt x="420" y="3851"/>
                </a:cubicBezTo>
                <a:cubicBezTo>
                  <a:pt x="537" y="4009"/>
                  <a:pt x="549" y="4127"/>
                  <a:pt x="442" y="4201"/>
                </a:cubicBezTo>
                <a:cubicBezTo>
                  <a:pt x="223" y="4354"/>
                  <a:pt x="254" y="5309"/>
                  <a:pt x="487" y="5704"/>
                </a:cubicBezTo>
                <a:cubicBezTo>
                  <a:pt x="739" y="6133"/>
                  <a:pt x="790" y="8150"/>
                  <a:pt x="575" y="8885"/>
                </a:cubicBezTo>
                <a:cubicBezTo>
                  <a:pt x="452" y="9305"/>
                  <a:pt x="454" y="9556"/>
                  <a:pt x="575" y="9811"/>
                </a:cubicBezTo>
                <a:cubicBezTo>
                  <a:pt x="709" y="10093"/>
                  <a:pt x="689" y="10234"/>
                  <a:pt x="442" y="10588"/>
                </a:cubicBezTo>
                <a:cubicBezTo>
                  <a:pt x="35" y="11172"/>
                  <a:pt x="44" y="11668"/>
                  <a:pt x="509" y="12291"/>
                </a:cubicBezTo>
                <a:lnTo>
                  <a:pt x="909" y="12817"/>
                </a:lnTo>
                <a:lnTo>
                  <a:pt x="442" y="13292"/>
                </a:lnTo>
                <a:cubicBezTo>
                  <a:pt x="-52" y="13813"/>
                  <a:pt x="-94" y="14181"/>
                  <a:pt x="131" y="15496"/>
                </a:cubicBezTo>
                <a:cubicBezTo>
                  <a:pt x="201" y="15905"/>
                  <a:pt x="373" y="16311"/>
                  <a:pt x="509" y="16423"/>
                </a:cubicBezTo>
                <a:cubicBezTo>
                  <a:pt x="650" y="16540"/>
                  <a:pt x="681" y="16665"/>
                  <a:pt x="598" y="16724"/>
                </a:cubicBezTo>
                <a:cubicBezTo>
                  <a:pt x="518" y="16779"/>
                  <a:pt x="464" y="17442"/>
                  <a:pt x="464" y="18176"/>
                </a:cubicBezTo>
                <a:cubicBezTo>
                  <a:pt x="464" y="20048"/>
                  <a:pt x="611" y="20226"/>
                  <a:pt x="2220" y="20305"/>
                </a:cubicBezTo>
                <a:cubicBezTo>
                  <a:pt x="3222" y="20354"/>
                  <a:pt x="3480" y="20313"/>
                  <a:pt x="3708" y="20080"/>
                </a:cubicBezTo>
                <a:cubicBezTo>
                  <a:pt x="3974" y="19808"/>
                  <a:pt x="4018" y="19801"/>
                  <a:pt x="4442" y="20155"/>
                </a:cubicBezTo>
                <a:cubicBezTo>
                  <a:pt x="4985" y="20608"/>
                  <a:pt x="6596" y="20981"/>
                  <a:pt x="6952" y="20731"/>
                </a:cubicBezTo>
                <a:cubicBezTo>
                  <a:pt x="7125" y="20609"/>
                  <a:pt x="7285" y="20615"/>
                  <a:pt x="7486" y="20781"/>
                </a:cubicBezTo>
                <a:cubicBezTo>
                  <a:pt x="7848" y="21080"/>
                  <a:pt x="8610" y="21081"/>
                  <a:pt x="8974" y="20781"/>
                </a:cubicBezTo>
                <a:cubicBezTo>
                  <a:pt x="9221" y="20578"/>
                  <a:pt x="9307" y="20585"/>
                  <a:pt x="9685" y="20806"/>
                </a:cubicBezTo>
                <a:cubicBezTo>
                  <a:pt x="9986" y="20981"/>
                  <a:pt x="10369" y="21041"/>
                  <a:pt x="10885" y="20981"/>
                </a:cubicBezTo>
                <a:cubicBezTo>
                  <a:pt x="11484" y="20911"/>
                  <a:pt x="11719" y="20953"/>
                  <a:pt x="11996" y="21207"/>
                </a:cubicBezTo>
                <a:cubicBezTo>
                  <a:pt x="12192" y="21385"/>
                  <a:pt x="12327" y="21485"/>
                  <a:pt x="12529" y="21507"/>
                </a:cubicBezTo>
                <a:cubicBezTo>
                  <a:pt x="12731" y="21529"/>
                  <a:pt x="12993" y="21468"/>
                  <a:pt x="13418" y="21357"/>
                </a:cubicBezTo>
                <a:cubicBezTo>
                  <a:pt x="13783" y="21262"/>
                  <a:pt x="14239" y="21261"/>
                  <a:pt x="14618" y="21357"/>
                </a:cubicBezTo>
                <a:cubicBezTo>
                  <a:pt x="15378" y="21549"/>
                  <a:pt x="16043" y="21324"/>
                  <a:pt x="16373" y="20756"/>
                </a:cubicBezTo>
                <a:lnTo>
                  <a:pt x="16618" y="20355"/>
                </a:lnTo>
                <a:lnTo>
                  <a:pt x="17018" y="20681"/>
                </a:lnTo>
                <a:cubicBezTo>
                  <a:pt x="17278" y="20898"/>
                  <a:pt x="17734" y="21057"/>
                  <a:pt x="18306" y="21106"/>
                </a:cubicBezTo>
                <a:cubicBezTo>
                  <a:pt x="18796" y="21149"/>
                  <a:pt x="19543" y="21224"/>
                  <a:pt x="19951" y="21282"/>
                </a:cubicBezTo>
                <a:cubicBezTo>
                  <a:pt x="20575" y="21370"/>
                  <a:pt x="20763" y="21337"/>
                  <a:pt x="21106" y="21031"/>
                </a:cubicBezTo>
                <a:cubicBezTo>
                  <a:pt x="21442" y="20732"/>
                  <a:pt x="21506" y="20521"/>
                  <a:pt x="21506" y="19904"/>
                </a:cubicBezTo>
                <a:cubicBezTo>
                  <a:pt x="21506" y="19240"/>
                  <a:pt x="21447" y="19130"/>
                  <a:pt x="21039" y="18877"/>
                </a:cubicBezTo>
                <a:cubicBezTo>
                  <a:pt x="20786" y="18721"/>
                  <a:pt x="20433" y="18467"/>
                  <a:pt x="20240" y="18301"/>
                </a:cubicBezTo>
                <a:cubicBezTo>
                  <a:pt x="19867" y="17982"/>
                  <a:pt x="18620" y="15243"/>
                  <a:pt x="18462" y="14394"/>
                </a:cubicBezTo>
                <a:cubicBezTo>
                  <a:pt x="18411" y="14118"/>
                  <a:pt x="18300" y="13556"/>
                  <a:pt x="18218" y="13142"/>
                </a:cubicBezTo>
                <a:cubicBezTo>
                  <a:pt x="17974" y="11913"/>
                  <a:pt x="17640" y="8648"/>
                  <a:pt x="17640" y="7507"/>
                </a:cubicBezTo>
                <a:cubicBezTo>
                  <a:pt x="17640" y="6903"/>
                  <a:pt x="17564" y="6224"/>
                  <a:pt x="17440" y="5954"/>
                </a:cubicBezTo>
                <a:cubicBezTo>
                  <a:pt x="17086" y="5183"/>
                  <a:pt x="16354" y="4602"/>
                  <a:pt x="15751" y="4602"/>
                </a:cubicBezTo>
                <a:cubicBezTo>
                  <a:pt x="14895" y="4602"/>
                  <a:pt x="13307" y="4959"/>
                  <a:pt x="12929" y="5228"/>
                </a:cubicBezTo>
                <a:cubicBezTo>
                  <a:pt x="12602" y="5461"/>
                  <a:pt x="12573" y="5448"/>
                  <a:pt x="12663" y="5128"/>
                </a:cubicBezTo>
                <a:cubicBezTo>
                  <a:pt x="12716" y="4940"/>
                  <a:pt x="13003" y="4544"/>
                  <a:pt x="13285" y="4226"/>
                </a:cubicBezTo>
                <a:cubicBezTo>
                  <a:pt x="13645" y="3820"/>
                  <a:pt x="13796" y="3485"/>
                  <a:pt x="13796" y="3124"/>
                </a:cubicBezTo>
                <a:cubicBezTo>
                  <a:pt x="13796" y="2528"/>
                  <a:pt x="13304" y="1947"/>
                  <a:pt x="12818" y="1947"/>
                </a:cubicBezTo>
                <a:cubicBezTo>
                  <a:pt x="12596" y="1947"/>
                  <a:pt x="12435" y="1769"/>
                  <a:pt x="12307" y="1421"/>
                </a:cubicBezTo>
                <a:cubicBezTo>
                  <a:pt x="12079" y="800"/>
                  <a:pt x="11820" y="638"/>
                  <a:pt x="10863" y="495"/>
                </a:cubicBezTo>
                <a:cubicBezTo>
                  <a:pt x="10270" y="406"/>
                  <a:pt x="9994" y="474"/>
                  <a:pt x="9419" y="770"/>
                </a:cubicBezTo>
                <a:lnTo>
                  <a:pt x="8685" y="1121"/>
                </a:lnTo>
                <a:lnTo>
                  <a:pt x="8463" y="795"/>
                </a:lnTo>
                <a:cubicBezTo>
                  <a:pt x="8085" y="234"/>
                  <a:pt x="7366" y="156"/>
                  <a:pt x="6708" y="620"/>
                </a:cubicBezTo>
                <a:cubicBezTo>
                  <a:pt x="5956" y="1149"/>
                  <a:pt x="5581" y="1389"/>
                  <a:pt x="5353" y="1521"/>
                </a:cubicBezTo>
                <a:cubicBezTo>
                  <a:pt x="5248" y="1582"/>
                  <a:pt x="4928" y="1437"/>
                  <a:pt x="4619" y="1196"/>
                </a:cubicBezTo>
                <a:cubicBezTo>
                  <a:pt x="4311" y="955"/>
                  <a:pt x="3936" y="770"/>
                  <a:pt x="3797" y="770"/>
                </a:cubicBezTo>
                <a:cubicBezTo>
                  <a:pt x="3659" y="770"/>
                  <a:pt x="3553" y="692"/>
                  <a:pt x="3553" y="595"/>
                </a:cubicBezTo>
                <a:cubicBezTo>
                  <a:pt x="3553" y="498"/>
                  <a:pt x="3316" y="309"/>
                  <a:pt x="3020" y="169"/>
                </a:cubicBezTo>
                <a:cubicBezTo>
                  <a:pt x="2600" y="-29"/>
                  <a:pt x="2389" y="-51"/>
                  <a:pt x="2086" y="94"/>
                </a:cubicBezTo>
                <a:close/>
              </a:path>
            </a:pathLst>
          </a:custGeom>
          <a:ln w="3175">
            <a:miter lim="400000"/>
          </a:ln>
        </p:spPr>
      </p:pic>
      <p:pic>
        <p:nvPicPr>
          <p:cNvPr id="74" name="Screenshot 2026-03-04 004952.png" descr="Screenshot 2026-03-04 004952.png">
            <a:extLst>
              <a:ext uri="{FF2B5EF4-FFF2-40B4-BE49-F238E27FC236}">
                <a16:creationId xmlns:a16="http://schemas.microsoft.com/office/drawing/2014/main" id="{4082DAA0-1D60-C619-2C53-A2248840A118}"/>
              </a:ext>
            </a:extLst>
          </p:cNvPr>
          <p:cNvPicPr>
            <a:picLocks noChangeAspect="1"/>
          </p:cNvPicPr>
          <p:nvPr/>
        </p:nvPicPr>
        <p:blipFill>
          <a:blip r:embed="rId11"/>
          <a:srcRect l="11764" t="7762" r="25334" b="9634"/>
          <a:stretch>
            <a:fillRect/>
          </a:stretch>
        </p:blipFill>
        <p:spPr>
          <a:xfrm>
            <a:off x="8512559" y="4337457"/>
            <a:ext cx="584038" cy="413567"/>
          </a:xfrm>
          <a:custGeom>
            <a:avLst/>
            <a:gdLst/>
            <a:ahLst/>
            <a:cxnLst>
              <a:cxn ang="0">
                <a:pos x="wd2" y="hd2"/>
              </a:cxn>
              <a:cxn ang="5400000">
                <a:pos x="wd2" y="hd2"/>
              </a:cxn>
              <a:cxn ang="10800000">
                <a:pos x="wd2" y="hd2"/>
              </a:cxn>
              <a:cxn ang="16200000">
                <a:pos x="wd2" y="hd2"/>
              </a:cxn>
            </a:cxnLst>
            <a:rect l="0" t="0" r="r" b="b"/>
            <a:pathLst>
              <a:path w="21567" h="21526" extrusionOk="0">
                <a:moveTo>
                  <a:pt x="15883" y="0"/>
                </a:moveTo>
                <a:cubicBezTo>
                  <a:pt x="15461" y="0"/>
                  <a:pt x="14523" y="249"/>
                  <a:pt x="14194" y="453"/>
                </a:cubicBezTo>
                <a:cubicBezTo>
                  <a:pt x="14079" y="525"/>
                  <a:pt x="13751" y="645"/>
                  <a:pt x="13450" y="708"/>
                </a:cubicBezTo>
                <a:cubicBezTo>
                  <a:pt x="12467" y="917"/>
                  <a:pt x="11991" y="1065"/>
                  <a:pt x="11902" y="1190"/>
                </a:cubicBezTo>
                <a:cubicBezTo>
                  <a:pt x="11854" y="1258"/>
                  <a:pt x="11660" y="1304"/>
                  <a:pt x="11460" y="1304"/>
                </a:cubicBezTo>
                <a:cubicBezTo>
                  <a:pt x="11247" y="1304"/>
                  <a:pt x="10928" y="1424"/>
                  <a:pt x="10696" y="1587"/>
                </a:cubicBezTo>
                <a:cubicBezTo>
                  <a:pt x="10406" y="1791"/>
                  <a:pt x="10192" y="1852"/>
                  <a:pt x="9932" y="1814"/>
                </a:cubicBezTo>
                <a:cubicBezTo>
                  <a:pt x="9730" y="1784"/>
                  <a:pt x="9415" y="1849"/>
                  <a:pt x="9188" y="1955"/>
                </a:cubicBezTo>
                <a:cubicBezTo>
                  <a:pt x="8968" y="2059"/>
                  <a:pt x="8472" y="2220"/>
                  <a:pt x="8082" y="2324"/>
                </a:cubicBezTo>
                <a:cubicBezTo>
                  <a:pt x="7693" y="2428"/>
                  <a:pt x="7277" y="2576"/>
                  <a:pt x="7157" y="2664"/>
                </a:cubicBezTo>
                <a:cubicBezTo>
                  <a:pt x="7023" y="2762"/>
                  <a:pt x="6790" y="2815"/>
                  <a:pt x="6554" y="2777"/>
                </a:cubicBezTo>
                <a:cubicBezTo>
                  <a:pt x="6206" y="2722"/>
                  <a:pt x="5776" y="2798"/>
                  <a:pt x="4584" y="3117"/>
                </a:cubicBezTo>
                <a:cubicBezTo>
                  <a:pt x="4353" y="3179"/>
                  <a:pt x="3927" y="3261"/>
                  <a:pt x="3639" y="3316"/>
                </a:cubicBezTo>
                <a:cubicBezTo>
                  <a:pt x="3351" y="3370"/>
                  <a:pt x="3010" y="3521"/>
                  <a:pt x="2895" y="3627"/>
                </a:cubicBezTo>
                <a:cubicBezTo>
                  <a:pt x="2780" y="3734"/>
                  <a:pt x="2555" y="3797"/>
                  <a:pt x="2393" y="3797"/>
                </a:cubicBezTo>
                <a:cubicBezTo>
                  <a:pt x="2230" y="3797"/>
                  <a:pt x="1964" y="3875"/>
                  <a:pt x="1789" y="3967"/>
                </a:cubicBezTo>
                <a:cubicBezTo>
                  <a:pt x="1615" y="4060"/>
                  <a:pt x="1362" y="4180"/>
                  <a:pt x="1226" y="4222"/>
                </a:cubicBezTo>
                <a:cubicBezTo>
                  <a:pt x="656" y="4401"/>
                  <a:pt x="246" y="5103"/>
                  <a:pt x="241" y="5923"/>
                </a:cubicBezTo>
                <a:cubicBezTo>
                  <a:pt x="240" y="6171"/>
                  <a:pt x="188" y="6476"/>
                  <a:pt x="121" y="6603"/>
                </a:cubicBezTo>
                <a:cubicBezTo>
                  <a:pt x="47" y="6740"/>
                  <a:pt x="0" y="7096"/>
                  <a:pt x="0" y="7481"/>
                </a:cubicBezTo>
                <a:cubicBezTo>
                  <a:pt x="0" y="8091"/>
                  <a:pt x="20" y="8159"/>
                  <a:pt x="382" y="8672"/>
                </a:cubicBezTo>
                <a:lnTo>
                  <a:pt x="764" y="9210"/>
                </a:lnTo>
                <a:lnTo>
                  <a:pt x="724" y="9862"/>
                </a:lnTo>
                <a:cubicBezTo>
                  <a:pt x="660" y="10663"/>
                  <a:pt x="916" y="12691"/>
                  <a:pt x="1146" y="13177"/>
                </a:cubicBezTo>
                <a:cubicBezTo>
                  <a:pt x="1528" y="13983"/>
                  <a:pt x="1658" y="14863"/>
                  <a:pt x="1468" y="15274"/>
                </a:cubicBezTo>
                <a:cubicBezTo>
                  <a:pt x="1315" y="15605"/>
                  <a:pt x="1301" y="15973"/>
                  <a:pt x="1367" y="17145"/>
                </a:cubicBezTo>
                <a:cubicBezTo>
                  <a:pt x="1424" y="18146"/>
                  <a:pt x="1837" y="19295"/>
                  <a:pt x="2252" y="19610"/>
                </a:cubicBezTo>
                <a:cubicBezTo>
                  <a:pt x="2408" y="19729"/>
                  <a:pt x="2586" y="19945"/>
                  <a:pt x="2654" y="20092"/>
                </a:cubicBezTo>
                <a:cubicBezTo>
                  <a:pt x="2823" y="20457"/>
                  <a:pt x="3376" y="20829"/>
                  <a:pt x="3740" y="20829"/>
                </a:cubicBezTo>
                <a:cubicBezTo>
                  <a:pt x="3919" y="20829"/>
                  <a:pt x="4150" y="20924"/>
                  <a:pt x="4302" y="21084"/>
                </a:cubicBezTo>
                <a:cubicBezTo>
                  <a:pt x="4607" y="21403"/>
                  <a:pt x="5348" y="21455"/>
                  <a:pt x="5750" y="21169"/>
                </a:cubicBezTo>
                <a:cubicBezTo>
                  <a:pt x="5929" y="21041"/>
                  <a:pt x="6174" y="20988"/>
                  <a:pt x="6574" y="21027"/>
                </a:cubicBezTo>
                <a:cubicBezTo>
                  <a:pt x="7032" y="21072"/>
                  <a:pt x="7198" y="21035"/>
                  <a:pt x="7499" y="20829"/>
                </a:cubicBezTo>
                <a:cubicBezTo>
                  <a:pt x="7703" y="20689"/>
                  <a:pt x="7931" y="20620"/>
                  <a:pt x="8002" y="20659"/>
                </a:cubicBezTo>
                <a:cubicBezTo>
                  <a:pt x="8213" y="20773"/>
                  <a:pt x="8788" y="20502"/>
                  <a:pt x="9128" y="20120"/>
                </a:cubicBezTo>
                <a:cubicBezTo>
                  <a:pt x="9302" y="19924"/>
                  <a:pt x="9473" y="19752"/>
                  <a:pt x="9530" y="19752"/>
                </a:cubicBezTo>
                <a:cubicBezTo>
                  <a:pt x="9587" y="19752"/>
                  <a:pt x="9744" y="19639"/>
                  <a:pt x="9872" y="19497"/>
                </a:cubicBezTo>
                <a:cubicBezTo>
                  <a:pt x="10056" y="19292"/>
                  <a:pt x="10197" y="19247"/>
                  <a:pt x="10555" y="19270"/>
                </a:cubicBezTo>
                <a:cubicBezTo>
                  <a:pt x="10891" y="19292"/>
                  <a:pt x="11092" y="19225"/>
                  <a:pt x="11299" y="19043"/>
                </a:cubicBezTo>
                <a:cubicBezTo>
                  <a:pt x="11529" y="18842"/>
                  <a:pt x="11625" y="18834"/>
                  <a:pt x="11862" y="18930"/>
                </a:cubicBezTo>
                <a:cubicBezTo>
                  <a:pt x="12318" y="19115"/>
                  <a:pt x="12625" y="19050"/>
                  <a:pt x="13068" y="18732"/>
                </a:cubicBezTo>
                <a:cubicBezTo>
                  <a:pt x="13296" y="18568"/>
                  <a:pt x="13548" y="18449"/>
                  <a:pt x="13631" y="18448"/>
                </a:cubicBezTo>
                <a:cubicBezTo>
                  <a:pt x="13714" y="18448"/>
                  <a:pt x="13910" y="18355"/>
                  <a:pt x="14053" y="18250"/>
                </a:cubicBezTo>
                <a:cubicBezTo>
                  <a:pt x="14312" y="18061"/>
                  <a:pt x="14319" y="18057"/>
                  <a:pt x="14254" y="18335"/>
                </a:cubicBezTo>
                <a:cubicBezTo>
                  <a:pt x="14031" y="19299"/>
                  <a:pt x="14161" y="20348"/>
                  <a:pt x="14536" y="20517"/>
                </a:cubicBezTo>
                <a:cubicBezTo>
                  <a:pt x="14629" y="20559"/>
                  <a:pt x="14748" y="20699"/>
                  <a:pt x="14797" y="20829"/>
                </a:cubicBezTo>
                <a:cubicBezTo>
                  <a:pt x="14846" y="20959"/>
                  <a:pt x="15012" y="21183"/>
                  <a:pt x="15159" y="21310"/>
                </a:cubicBezTo>
                <a:cubicBezTo>
                  <a:pt x="15495" y="21600"/>
                  <a:pt x="15987" y="21595"/>
                  <a:pt x="16426" y="21310"/>
                </a:cubicBezTo>
                <a:cubicBezTo>
                  <a:pt x="16805" y="21065"/>
                  <a:pt x="17515" y="20076"/>
                  <a:pt x="17612" y="19638"/>
                </a:cubicBezTo>
                <a:cubicBezTo>
                  <a:pt x="17647" y="19480"/>
                  <a:pt x="17884" y="18987"/>
                  <a:pt x="18135" y="18562"/>
                </a:cubicBezTo>
                <a:cubicBezTo>
                  <a:pt x="18385" y="18136"/>
                  <a:pt x="18592" y="17656"/>
                  <a:pt x="18617" y="17485"/>
                </a:cubicBezTo>
                <a:cubicBezTo>
                  <a:pt x="18657" y="17212"/>
                  <a:pt x="18722" y="17148"/>
                  <a:pt x="19080" y="17088"/>
                </a:cubicBezTo>
                <a:cubicBezTo>
                  <a:pt x="19571" y="17006"/>
                  <a:pt x="19936" y="16647"/>
                  <a:pt x="20125" y="16068"/>
                </a:cubicBezTo>
                <a:cubicBezTo>
                  <a:pt x="20202" y="15833"/>
                  <a:pt x="20357" y="15483"/>
                  <a:pt x="20467" y="15274"/>
                </a:cubicBezTo>
                <a:cubicBezTo>
                  <a:pt x="20577" y="15066"/>
                  <a:pt x="20668" y="14791"/>
                  <a:pt x="20668" y="14679"/>
                </a:cubicBezTo>
                <a:cubicBezTo>
                  <a:pt x="20668" y="14423"/>
                  <a:pt x="21021" y="13432"/>
                  <a:pt x="21110" y="13432"/>
                </a:cubicBezTo>
                <a:cubicBezTo>
                  <a:pt x="21251" y="13432"/>
                  <a:pt x="21444" y="12685"/>
                  <a:pt x="21432" y="12185"/>
                </a:cubicBezTo>
                <a:cubicBezTo>
                  <a:pt x="21425" y="11898"/>
                  <a:pt x="21413" y="11563"/>
                  <a:pt x="21412" y="11449"/>
                </a:cubicBezTo>
                <a:cubicBezTo>
                  <a:pt x="21411" y="11334"/>
                  <a:pt x="21458" y="11011"/>
                  <a:pt x="21512" y="10740"/>
                </a:cubicBezTo>
                <a:cubicBezTo>
                  <a:pt x="21600" y="10306"/>
                  <a:pt x="21587" y="10205"/>
                  <a:pt x="21432" y="9748"/>
                </a:cubicBezTo>
                <a:cubicBezTo>
                  <a:pt x="21162" y="8956"/>
                  <a:pt x="20791" y="8246"/>
                  <a:pt x="20467" y="7963"/>
                </a:cubicBezTo>
                <a:cubicBezTo>
                  <a:pt x="20306" y="7822"/>
                  <a:pt x="20110" y="7612"/>
                  <a:pt x="20045" y="7481"/>
                </a:cubicBezTo>
                <a:cubicBezTo>
                  <a:pt x="19980" y="7350"/>
                  <a:pt x="19697" y="6869"/>
                  <a:pt x="19401" y="6433"/>
                </a:cubicBezTo>
                <a:cubicBezTo>
                  <a:pt x="18725" y="5435"/>
                  <a:pt x="18535" y="5081"/>
                  <a:pt x="18316" y="4251"/>
                </a:cubicBezTo>
                <a:cubicBezTo>
                  <a:pt x="18219" y="3885"/>
                  <a:pt x="18044" y="3444"/>
                  <a:pt x="17914" y="3259"/>
                </a:cubicBezTo>
                <a:cubicBezTo>
                  <a:pt x="17783" y="3074"/>
                  <a:pt x="17575" y="2527"/>
                  <a:pt x="17451" y="2069"/>
                </a:cubicBezTo>
                <a:cubicBezTo>
                  <a:pt x="17328" y="1611"/>
                  <a:pt x="17193" y="1140"/>
                  <a:pt x="17150" y="992"/>
                </a:cubicBezTo>
                <a:cubicBezTo>
                  <a:pt x="17018" y="544"/>
                  <a:pt x="16325" y="0"/>
                  <a:pt x="15883" y="0"/>
                </a:cubicBezTo>
                <a:close/>
              </a:path>
            </a:pathLst>
          </a:custGeom>
          <a:ln w="3175">
            <a:miter lim="400000"/>
          </a:ln>
        </p:spPr>
      </p:pic>
      <p:sp>
        <p:nvSpPr>
          <p:cNvPr id="80" name="Line">
            <a:extLst>
              <a:ext uri="{FF2B5EF4-FFF2-40B4-BE49-F238E27FC236}">
                <a16:creationId xmlns:a16="http://schemas.microsoft.com/office/drawing/2014/main" id="{DF125A67-1401-423B-5D96-CBDA8B48A6E7}"/>
              </a:ext>
            </a:extLst>
          </p:cNvPr>
          <p:cNvSpPr/>
          <p:nvPr/>
        </p:nvSpPr>
        <p:spPr>
          <a:xfrm>
            <a:off x="8105741" y="2521228"/>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81" name="Line">
            <a:extLst>
              <a:ext uri="{FF2B5EF4-FFF2-40B4-BE49-F238E27FC236}">
                <a16:creationId xmlns:a16="http://schemas.microsoft.com/office/drawing/2014/main" id="{C673F4CC-21B6-EF3E-62C8-F9000040E4D7}"/>
              </a:ext>
            </a:extLst>
          </p:cNvPr>
          <p:cNvSpPr/>
          <p:nvPr/>
        </p:nvSpPr>
        <p:spPr>
          <a:xfrm>
            <a:off x="8105741" y="3603836"/>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6132066"/>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56F8D-C7F9-3EAA-A3C7-6C580540177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06926E4-A694-1441-8340-D13B18CAA8CD}"/>
              </a:ext>
            </a:extLst>
          </p:cNvPr>
          <p:cNvSpPr>
            <a:spLocks noGrp="1"/>
          </p:cNvSpPr>
          <p:nvPr>
            <p:ph type="title"/>
          </p:nvPr>
        </p:nvSpPr>
        <p:spPr>
          <a:xfrm>
            <a:off x="837433" y="185122"/>
            <a:ext cx="10515600" cy="581932"/>
          </a:xfrm>
        </p:spPr>
        <p:txBody>
          <a:bodyPr>
            <a:normAutofit/>
          </a:bodyPr>
          <a:lstStyle/>
          <a:p>
            <a:r>
              <a:rPr lang="en-US" dirty="0"/>
              <a:t>Bridging the Gap: Volume Transformer (Volt)</a:t>
            </a:r>
          </a:p>
        </p:txBody>
      </p:sp>
      <p:sp>
        <p:nvSpPr>
          <p:cNvPr id="2" name="Date Placeholder 1">
            <a:extLst>
              <a:ext uri="{FF2B5EF4-FFF2-40B4-BE49-F238E27FC236}">
                <a16:creationId xmlns:a16="http://schemas.microsoft.com/office/drawing/2014/main" id="{AC2F63C9-D0CF-D7C2-3F9B-47A0819D91CF}"/>
              </a:ext>
            </a:extLst>
          </p:cNvPr>
          <p:cNvSpPr>
            <a:spLocks noGrp="1"/>
          </p:cNvSpPr>
          <p:nvPr>
            <p:ph type="dt" sz="half" idx="10"/>
          </p:nvPr>
        </p:nvSpPr>
        <p:spPr/>
        <p:txBody>
          <a:bodyPr/>
          <a:lstStyle/>
          <a:p>
            <a:r>
              <a:rPr lang="en-US" dirty="0"/>
              <a:t>June 3, 2026</a:t>
            </a:r>
          </a:p>
        </p:txBody>
      </p:sp>
      <p:sp>
        <p:nvSpPr>
          <p:cNvPr id="3" name="Footer Placeholder 2">
            <a:extLst>
              <a:ext uri="{FF2B5EF4-FFF2-40B4-BE49-F238E27FC236}">
                <a16:creationId xmlns:a16="http://schemas.microsoft.com/office/drawing/2014/main" id="{EA570AFD-3FC9-E6D0-3EDA-4FD6E00F93F3}"/>
              </a:ext>
            </a:extLst>
          </p:cNvPr>
          <p:cNvSpPr>
            <a:spLocks noGrp="1"/>
          </p:cNvSpPr>
          <p:nvPr>
            <p:ph type="ftr" sz="quarter" idx="11"/>
          </p:nvPr>
        </p:nvSpPr>
        <p:spPr/>
        <p:txBody>
          <a:bodyPr/>
          <a:lstStyle/>
          <a:p>
            <a:r>
              <a:rPr lang="en-US"/>
              <a:t>Volume Transformer (Volt)</a:t>
            </a:r>
          </a:p>
        </p:txBody>
      </p:sp>
      <p:sp>
        <p:nvSpPr>
          <p:cNvPr id="5" name="Slide Number Placeholder 4">
            <a:extLst>
              <a:ext uri="{FF2B5EF4-FFF2-40B4-BE49-F238E27FC236}">
                <a16:creationId xmlns:a16="http://schemas.microsoft.com/office/drawing/2014/main" id="{7BEED04B-F52C-5B4A-8B2A-EF371CA5F2B3}"/>
              </a:ext>
            </a:extLst>
          </p:cNvPr>
          <p:cNvSpPr>
            <a:spLocks noGrp="1"/>
          </p:cNvSpPr>
          <p:nvPr>
            <p:ph type="sldNum" sz="quarter" idx="12"/>
          </p:nvPr>
        </p:nvSpPr>
        <p:spPr/>
        <p:txBody>
          <a:bodyPr/>
          <a:lstStyle/>
          <a:p>
            <a:fld id="{2B4F6D82-CD72-F34E-B7DE-8B6ACE9B0198}" type="slidenum">
              <a:rPr lang="en-US" smtClean="0"/>
              <a:t>13</a:t>
            </a:fld>
            <a:endParaRPr lang="en-US"/>
          </a:p>
        </p:txBody>
      </p:sp>
      <p:grpSp>
        <p:nvGrpSpPr>
          <p:cNvPr id="6" name="Group 5">
            <a:extLst>
              <a:ext uri="{FF2B5EF4-FFF2-40B4-BE49-F238E27FC236}">
                <a16:creationId xmlns:a16="http://schemas.microsoft.com/office/drawing/2014/main" id="{88144510-2034-7AD3-5BD2-63DDF4913A3B}"/>
              </a:ext>
            </a:extLst>
          </p:cNvPr>
          <p:cNvGrpSpPr/>
          <p:nvPr/>
        </p:nvGrpSpPr>
        <p:grpSpPr>
          <a:xfrm>
            <a:off x="1938127" y="985796"/>
            <a:ext cx="8315745" cy="5293521"/>
            <a:chOff x="1938127" y="985796"/>
            <a:chExt cx="8315745" cy="5293521"/>
          </a:xfrm>
        </p:grpSpPr>
        <p:pic>
          <p:nvPicPr>
            <p:cNvPr id="11" name="rgb.png" descr="rgb.png">
              <a:extLst>
                <a:ext uri="{FF2B5EF4-FFF2-40B4-BE49-F238E27FC236}">
                  <a16:creationId xmlns:a16="http://schemas.microsoft.com/office/drawing/2014/main" id="{7C685D9F-9048-CFE9-CB4B-180E4058BB0F}"/>
                </a:ext>
              </a:extLst>
            </p:cNvPr>
            <p:cNvPicPr>
              <a:picLocks noChangeAspect="1"/>
            </p:cNvPicPr>
            <p:nvPr/>
          </p:nvPicPr>
          <p:blipFill>
            <a:blip r:embed="rId3"/>
            <a:stretch>
              <a:fillRect/>
            </a:stretch>
          </p:blipFill>
          <p:spPr>
            <a:xfrm>
              <a:off x="1938127" y="1327915"/>
              <a:ext cx="3623898" cy="1899302"/>
            </a:xfrm>
            <a:prstGeom prst="rect">
              <a:avLst/>
            </a:prstGeom>
            <a:ln w="3175">
              <a:miter lim="400000"/>
            </a:ln>
          </p:spPr>
        </p:pic>
        <p:sp>
          <p:nvSpPr>
            <p:cNvPr id="29" name="Patchified Input Point Cloud">
              <a:extLst>
                <a:ext uri="{FF2B5EF4-FFF2-40B4-BE49-F238E27FC236}">
                  <a16:creationId xmlns:a16="http://schemas.microsoft.com/office/drawing/2014/main" id="{29A7B1AF-5A52-1D86-FAAF-E5E4B6C536B0}"/>
                </a:ext>
              </a:extLst>
            </p:cNvPr>
            <p:cNvSpPr txBox="1"/>
            <p:nvPr/>
          </p:nvSpPr>
          <p:spPr>
            <a:xfrm>
              <a:off x="2280458" y="1021161"/>
              <a:ext cx="2939236"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lgn="ctr">
                <a:defRPr sz="900">
                  <a:latin typeface="Arial"/>
                  <a:ea typeface="Arial"/>
                  <a:cs typeface="Arial"/>
                  <a:sym typeface="Arial"/>
                </a:defRPr>
              </a:lvl1pPr>
            </a:lstStyle>
            <a:p>
              <a:r>
                <a:rPr sz="1200" dirty="0" err="1">
                  <a:latin typeface="Arial" panose="020B0604020202020204" pitchFamily="34" charset="0"/>
                  <a:cs typeface="Arial" panose="020B0604020202020204" pitchFamily="34" charset="0"/>
                </a:rPr>
                <a:t>Patchified</a:t>
              </a:r>
              <a:r>
                <a:rPr sz="1200" dirty="0">
                  <a:latin typeface="Arial" panose="020B0604020202020204" pitchFamily="34" charset="0"/>
                  <a:cs typeface="Arial" panose="020B0604020202020204" pitchFamily="34" charset="0"/>
                </a:rPr>
                <a:t> Input Point Cloud </a:t>
              </a:r>
            </a:p>
          </p:txBody>
        </p:sp>
        <p:sp>
          <p:nvSpPr>
            <p:cNvPr id="30" name="Semantic Segmentation">
              <a:extLst>
                <a:ext uri="{FF2B5EF4-FFF2-40B4-BE49-F238E27FC236}">
                  <a16:creationId xmlns:a16="http://schemas.microsoft.com/office/drawing/2014/main" id="{18E690CC-FD60-AA75-91C9-D18B487DA25C}"/>
                </a:ext>
              </a:extLst>
            </p:cNvPr>
            <p:cNvSpPr txBox="1"/>
            <p:nvPr/>
          </p:nvSpPr>
          <p:spPr>
            <a:xfrm>
              <a:off x="2522364" y="3926746"/>
              <a:ext cx="2458145"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lgn="ctr">
                <a:defRPr sz="900">
                  <a:latin typeface="Arial"/>
                  <a:ea typeface="Arial"/>
                  <a:cs typeface="Arial"/>
                  <a:sym typeface="Arial"/>
                </a:defRPr>
              </a:lvl1pPr>
            </a:lstStyle>
            <a:p>
              <a:r>
                <a:rPr sz="1200" dirty="0">
                  <a:latin typeface="Arial" panose="020B0604020202020204" pitchFamily="34" charset="0"/>
                  <a:cs typeface="Arial" panose="020B0604020202020204" pitchFamily="34" charset="0"/>
                </a:rPr>
                <a:t>Semantic Segmentation</a:t>
              </a:r>
            </a:p>
          </p:txBody>
        </p:sp>
        <p:sp>
          <p:nvSpPr>
            <p:cNvPr id="36" name="Circle">
              <a:extLst>
                <a:ext uri="{FF2B5EF4-FFF2-40B4-BE49-F238E27FC236}">
                  <a16:creationId xmlns:a16="http://schemas.microsoft.com/office/drawing/2014/main" id="{54BACCC5-9E98-D0D2-7734-31C091C0BDFA}"/>
                </a:ext>
              </a:extLst>
            </p:cNvPr>
            <p:cNvSpPr/>
            <p:nvPr/>
          </p:nvSpPr>
          <p:spPr>
            <a:xfrm>
              <a:off x="3115232" y="2065093"/>
              <a:ext cx="401669" cy="399947"/>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7" name="Circle">
              <a:extLst>
                <a:ext uri="{FF2B5EF4-FFF2-40B4-BE49-F238E27FC236}">
                  <a16:creationId xmlns:a16="http://schemas.microsoft.com/office/drawing/2014/main" id="{73B3AFC0-C2CF-8D20-8CF8-954521B3A67E}"/>
                </a:ext>
              </a:extLst>
            </p:cNvPr>
            <p:cNvSpPr/>
            <p:nvPr/>
          </p:nvSpPr>
          <p:spPr>
            <a:xfrm>
              <a:off x="4294609" y="1837711"/>
              <a:ext cx="260513" cy="259396"/>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8" name="Circle">
              <a:extLst>
                <a:ext uri="{FF2B5EF4-FFF2-40B4-BE49-F238E27FC236}">
                  <a16:creationId xmlns:a16="http://schemas.microsoft.com/office/drawing/2014/main" id="{14291206-6682-90F6-A465-EC6EBF74BE47}"/>
                </a:ext>
              </a:extLst>
            </p:cNvPr>
            <p:cNvSpPr/>
            <p:nvPr/>
          </p:nvSpPr>
          <p:spPr>
            <a:xfrm>
              <a:off x="3185243" y="2626715"/>
              <a:ext cx="349587" cy="348089"/>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9" name="Circle">
              <a:extLst>
                <a:ext uri="{FF2B5EF4-FFF2-40B4-BE49-F238E27FC236}">
                  <a16:creationId xmlns:a16="http://schemas.microsoft.com/office/drawing/2014/main" id="{B3D95677-CFA2-5781-D4F1-1F76426629D0}"/>
                </a:ext>
              </a:extLst>
            </p:cNvPr>
            <p:cNvSpPr/>
            <p:nvPr/>
          </p:nvSpPr>
          <p:spPr>
            <a:xfrm>
              <a:off x="2358018" y="2438515"/>
              <a:ext cx="513154" cy="510958"/>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a:solidFill>
                  <a:srgbClr val="FF0000"/>
                </a:solidFill>
                <a:latin typeface="Arial" panose="020B0604020202020204" pitchFamily="34" charset="0"/>
                <a:cs typeface="Arial" panose="020B0604020202020204" pitchFamily="34" charset="0"/>
              </a:endParaRPr>
            </a:p>
          </p:txBody>
        </p:sp>
        <p:sp>
          <p:nvSpPr>
            <p:cNvPr id="65" name="Line">
              <a:extLst>
                <a:ext uri="{FF2B5EF4-FFF2-40B4-BE49-F238E27FC236}">
                  <a16:creationId xmlns:a16="http://schemas.microsoft.com/office/drawing/2014/main" id="{F2724334-90B3-73D3-AAF2-16FCB286F756}"/>
                </a:ext>
              </a:extLst>
            </p:cNvPr>
            <p:cNvSpPr/>
            <p:nvPr/>
          </p:nvSpPr>
          <p:spPr>
            <a:xfrm>
              <a:off x="5580240" y="1666394"/>
              <a:ext cx="281420" cy="1"/>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66" name="Line">
              <a:extLst>
                <a:ext uri="{FF2B5EF4-FFF2-40B4-BE49-F238E27FC236}">
                  <a16:creationId xmlns:a16="http://schemas.microsoft.com/office/drawing/2014/main" id="{1713E843-E322-1C7C-B618-C8C72CC26531}"/>
                </a:ext>
              </a:extLst>
            </p:cNvPr>
            <p:cNvSpPr/>
            <p:nvPr/>
          </p:nvSpPr>
          <p:spPr>
            <a:xfrm flipH="1">
              <a:off x="5592093" y="5738822"/>
              <a:ext cx="281419" cy="1"/>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pic>
          <p:nvPicPr>
            <p:cNvPr id="79" name="sem.png" descr="sem.png">
              <a:extLst>
                <a:ext uri="{FF2B5EF4-FFF2-40B4-BE49-F238E27FC236}">
                  <a16:creationId xmlns:a16="http://schemas.microsoft.com/office/drawing/2014/main" id="{47ADEC21-069E-6D4A-F60E-3B5DB9416C04}"/>
                </a:ext>
              </a:extLst>
            </p:cNvPr>
            <p:cNvPicPr>
              <a:picLocks noChangeAspect="1"/>
            </p:cNvPicPr>
            <p:nvPr/>
          </p:nvPicPr>
          <p:blipFill>
            <a:blip r:embed="rId4"/>
            <a:stretch>
              <a:fillRect/>
            </a:stretch>
          </p:blipFill>
          <p:spPr>
            <a:xfrm>
              <a:off x="1938127" y="4221844"/>
              <a:ext cx="3623898" cy="1896807"/>
            </a:xfrm>
            <a:prstGeom prst="rect">
              <a:avLst/>
            </a:prstGeom>
            <a:ln w="3175">
              <a:miter lim="400000"/>
            </a:ln>
          </p:spPr>
        </p:pic>
        <p:grpSp>
          <p:nvGrpSpPr>
            <p:cNvPr id="4" name="Group 3">
              <a:extLst>
                <a:ext uri="{FF2B5EF4-FFF2-40B4-BE49-F238E27FC236}">
                  <a16:creationId xmlns:a16="http://schemas.microsoft.com/office/drawing/2014/main" id="{2E3F14DB-667B-5480-C3BE-E96F416EE9C8}"/>
                </a:ext>
              </a:extLst>
            </p:cNvPr>
            <p:cNvGrpSpPr/>
            <p:nvPr/>
          </p:nvGrpSpPr>
          <p:grpSpPr>
            <a:xfrm>
              <a:off x="5873510" y="985796"/>
              <a:ext cx="4380362" cy="5293521"/>
              <a:chOff x="5873510" y="985796"/>
              <a:chExt cx="4380362" cy="5293521"/>
            </a:xfrm>
          </p:grpSpPr>
          <p:sp>
            <p:nvSpPr>
              <p:cNvPr id="8" name="Rounded Rectangle">
                <a:extLst>
                  <a:ext uri="{FF2B5EF4-FFF2-40B4-BE49-F238E27FC236}">
                    <a16:creationId xmlns:a16="http://schemas.microsoft.com/office/drawing/2014/main" id="{6E6F5D63-CE16-C815-26B7-EE4EB9668703}"/>
                  </a:ext>
                </a:extLst>
              </p:cNvPr>
              <p:cNvSpPr/>
              <p:nvPr/>
            </p:nvSpPr>
            <p:spPr>
              <a:xfrm>
                <a:off x="5873510" y="985796"/>
                <a:ext cx="4380362" cy="2765797"/>
              </a:xfrm>
              <a:prstGeom prst="roundRect">
                <a:avLst>
                  <a:gd name="adj" fmla="val 3613"/>
                </a:avLst>
              </a:prstGeom>
              <a:solidFill>
                <a:srgbClr val="EDF3F9"/>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dirty="0">
                  <a:latin typeface="Arial" panose="020B0604020202020204" pitchFamily="34" charset="0"/>
                  <a:cs typeface="Arial" panose="020B0604020202020204" pitchFamily="34" charset="0"/>
                </a:endParaRPr>
              </a:p>
            </p:txBody>
          </p:sp>
          <p:sp>
            <p:nvSpPr>
              <p:cNvPr id="13" name="Line">
                <a:extLst>
                  <a:ext uri="{FF2B5EF4-FFF2-40B4-BE49-F238E27FC236}">
                    <a16:creationId xmlns:a16="http://schemas.microsoft.com/office/drawing/2014/main" id="{88FE4AC8-3E59-17B6-510B-25248A3C73DC}"/>
                  </a:ext>
                </a:extLst>
              </p:cNvPr>
              <p:cNvSpPr/>
              <p:nvPr/>
            </p:nvSpPr>
            <p:spPr>
              <a:xfrm flipH="1">
                <a:off x="8795876" y="1973596"/>
                <a:ext cx="1" cy="3631621"/>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17" name="Line">
                <a:extLst>
                  <a:ext uri="{FF2B5EF4-FFF2-40B4-BE49-F238E27FC236}">
                    <a16:creationId xmlns:a16="http://schemas.microsoft.com/office/drawing/2014/main" id="{89A455B5-1491-B2CC-ECD3-C2FBC64014FF}"/>
                  </a:ext>
                </a:extLst>
              </p:cNvPr>
              <p:cNvSpPr/>
              <p:nvPr/>
            </p:nvSpPr>
            <p:spPr>
              <a:xfrm flipH="1">
                <a:off x="9835323" y="1973596"/>
                <a:ext cx="1" cy="3631621"/>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18" name="Line">
                <a:extLst>
                  <a:ext uri="{FF2B5EF4-FFF2-40B4-BE49-F238E27FC236}">
                    <a16:creationId xmlns:a16="http://schemas.microsoft.com/office/drawing/2014/main" id="{120831A0-D1FE-80BA-3DB7-F5DA817BCE1D}"/>
                  </a:ext>
                </a:extLst>
              </p:cNvPr>
              <p:cNvSpPr/>
              <p:nvPr/>
            </p:nvSpPr>
            <p:spPr>
              <a:xfrm flipH="1">
                <a:off x="6679173" y="1956174"/>
                <a:ext cx="1" cy="3631621"/>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22" name="Segmented Patches">
                <a:extLst>
                  <a:ext uri="{FF2B5EF4-FFF2-40B4-BE49-F238E27FC236}">
                    <a16:creationId xmlns:a16="http://schemas.microsoft.com/office/drawing/2014/main" id="{E1698487-8E0B-C306-247B-80811729C4A8}"/>
                  </a:ext>
                </a:extLst>
              </p:cNvPr>
              <p:cNvSpPr txBox="1"/>
              <p:nvPr/>
            </p:nvSpPr>
            <p:spPr>
              <a:xfrm rot="16200000">
                <a:off x="5677552" y="5560699"/>
                <a:ext cx="1036112" cy="40112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742" tIns="15742" rIns="15742" bIns="15742" anchor="ctr">
                <a:spAutoFit/>
              </a:bodyPr>
              <a:lstStyle>
                <a:lvl1pPr algn="ctr">
                  <a:defRPr sz="900">
                    <a:latin typeface="Arial"/>
                    <a:ea typeface="Arial"/>
                    <a:cs typeface="Arial"/>
                    <a:sym typeface="Arial"/>
                  </a:defRPr>
                </a:lvl1pPr>
              </a:lstStyle>
              <a:p>
                <a:r>
                  <a:rPr sz="1200">
                    <a:latin typeface="Arial" panose="020B0604020202020204" pitchFamily="34" charset="0"/>
                    <a:cs typeface="Arial" panose="020B0604020202020204" pitchFamily="34" charset="0"/>
                  </a:rPr>
                  <a:t>Segmented Patches</a:t>
                </a:r>
              </a:p>
            </p:txBody>
          </p:sp>
          <p:sp>
            <p:nvSpPr>
              <p:cNvPr id="23" name="Input Patches">
                <a:extLst>
                  <a:ext uri="{FF2B5EF4-FFF2-40B4-BE49-F238E27FC236}">
                    <a16:creationId xmlns:a16="http://schemas.microsoft.com/office/drawing/2014/main" id="{89AE6321-B638-4982-8A45-DE26593FCA5B}"/>
                  </a:ext>
                </a:extLst>
              </p:cNvPr>
              <p:cNvSpPr txBox="1"/>
              <p:nvPr/>
            </p:nvSpPr>
            <p:spPr>
              <a:xfrm rot="16200000">
                <a:off x="5851824" y="1465696"/>
                <a:ext cx="667320" cy="40112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742" tIns="15742" rIns="15742" bIns="15742" anchor="ctr">
                <a:spAutoFit/>
              </a:bodyPr>
              <a:lstStyle>
                <a:lvl1pPr algn="ctr">
                  <a:defRPr sz="900">
                    <a:latin typeface="Arial"/>
                    <a:ea typeface="Arial"/>
                    <a:cs typeface="Arial"/>
                    <a:sym typeface="Arial"/>
                  </a:defRPr>
                </a:lvl1pPr>
              </a:lstStyle>
              <a:p>
                <a:r>
                  <a:rPr sz="1200" dirty="0">
                    <a:latin typeface="Arial" panose="020B0604020202020204" pitchFamily="34" charset="0"/>
                    <a:cs typeface="Arial" panose="020B0604020202020204" pitchFamily="34" charset="0"/>
                  </a:rPr>
                  <a:t>Input Patches</a:t>
                </a:r>
              </a:p>
            </p:txBody>
          </p:sp>
          <p:sp>
            <p:nvSpPr>
              <p:cNvPr id="24" name="Line">
                <a:extLst>
                  <a:ext uri="{FF2B5EF4-FFF2-40B4-BE49-F238E27FC236}">
                    <a16:creationId xmlns:a16="http://schemas.microsoft.com/office/drawing/2014/main" id="{73F6C587-14AE-7DCE-6A95-D980E79835D5}"/>
                  </a:ext>
                </a:extLst>
              </p:cNvPr>
              <p:cNvSpPr/>
              <p:nvPr/>
            </p:nvSpPr>
            <p:spPr>
              <a:xfrm flipH="1">
                <a:off x="7754947" y="1973595"/>
                <a:ext cx="1" cy="3631622"/>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25" name="Linear Classification Head">
                <a:extLst>
                  <a:ext uri="{FF2B5EF4-FFF2-40B4-BE49-F238E27FC236}">
                    <a16:creationId xmlns:a16="http://schemas.microsoft.com/office/drawing/2014/main" id="{1ADCD87D-2A3F-0F4C-DF2F-87CD2CF5D143}"/>
                  </a:ext>
                </a:extLst>
              </p:cNvPr>
              <p:cNvSpPr/>
              <p:nvPr/>
            </p:nvSpPr>
            <p:spPr>
              <a:xfrm>
                <a:off x="6048462" y="4973090"/>
                <a:ext cx="4114803" cy="299309"/>
              </a:xfrm>
              <a:prstGeom prst="roundRect">
                <a:avLst>
                  <a:gd name="adj" fmla="val 13032"/>
                </a:avLst>
              </a:prstGeom>
              <a:solidFill>
                <a:srgbClr val="F8E2E1"/>
              </a:solidFill>
              <a:ln>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900">
                    <a:latin typeface="Arial"/>
                    <a:ea typeface="Arial"/>
                    <a:cs typeface="Arial"/>
                    <a:sym typeface="Arial"/>
                  </a:defRPr>
                </a:lvl1pPr>
              </a:lstStyle>
              <a:p>
                <a:r>
                  <a:rPr sz="1200">
                    <a:latin typeface="Arial" panose="020B0604020202020204" pitchFamily="34" charset="0"/>
                    <a:cs typeface="Arial" panose="020B0604020202020204" pitchFamily="34" charset="0"/>
                  </a:rPr>
                  <a:t>Linear Classification Head</a:t>
                </a:r>
              </a:p>
            </p:txBody>
          </p:sp>
          <p:sp>
            <p:nvSpPr>
              <p:cNvPr id="26" name="Transposed Convolution">
                <a:extLst>
                  <a:ext uri="{FF2B5EF4-FFF2-40B4-BE49-F238E27FC236}">
                    <a16:creationId xmlns:a16="http://schemas.microsoft.com/office/drawing/2014/main" id="{171754D5-3912-715D-4575-E80D9307A194}"/>
                  </a:ext>
                </a:extLst>
              </p:cNvPr>
              <p:cNvSpPr/>
              <p:nvPr/>
            </p:nvSpPr>
            <p:spPr>
              <a:xfrm>
                <a:off x="6048462" y="3855774"/>
                <a:ext cx="4114803" cy="299309"/>
              </a:xfrm>
              <a:prstGeom prst="roundRect">
                <a:avLst>
                  <a:gd name="adj" fmla="val 13032"/>
                </a:avLst>
              </a:prstGeom>
              <a:solidFill>
                <a:srgbClr val="C9C9FB"/>
              </a:solidFill>
              <a:ln>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900">
                    <a:latin typeface="Arial"/>
                    <a:ea typeface="Arial"/>
                    <a:cs typeface="Arial"/>
                    <a:sym typeface="Arial"/>
                  </a:defRPr>
                </a:lvl1pPr>
              </a:lstStyle>
              <a:p>
                <a:r>
                  <a:rPr sz="1200" dirty="0">
                    <a:latin typeface="Arial" panose="020B0604020202020204" pitchFamily="34" charset="0"/>
                    <a:cs typeface="Arial" panose="020B0604020202020204" pitchFamily="34" charset="0"/>
                  </a:rPr>
                  <a:t>Transposed Convolution</a:t>
                </a:r>
              </a:p>
            </p:txBody>
          </p:sp>
          <p:sp>
            <p:nvSpPr>
              <p:cNvPr id="27" name="Transformer Encoder">
                <a:extLst>
                  <a:ext uri="{FF2B5EF4-FFF2-40B4-BE49-F238E27FC236}">
                    <a16:creationId xmlns:a16="http://schemas.microsoft.com/office/drawing/2014/main" id="{1B086F14-8629-A2FD-67B4-409A5E5F9132}"/>
                  </a:ext>
                </a:extLst>
              </p:cNvPr>
              <p:cNvSpPr/>
              <p:nvPr/>
            </p:nvSpPr>
            <p:spPr>
              <a:xfrm>
                <a:off x="6048462" y="2704580"/>
                <a:ext cx="4114803" cy="728874"/>
              </a:xfrm>
              <a:prstGeom prst="roundRect">
                <a:avLst>
                  <a:gd name="adj" fmla="val 8433"/>
                </a:avLst>
              </a:prstGeom>
              <a:solidFill>
                <a:srgbClr val="EEDBA5"/>
              </a:solidFill>
              <a:ln>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900">
                    <a:latin typeface="Arial"/>
                    <a:ea typeface="Arial"/>
                    <a:cs typeface="Arial"/>
                    <a:sym typeface="Arial"/>
                  </a:defRPr>
                </a:lvl1pPr>
              </a:lstStyle>
              <a:p>
                <a:r>
                  <a:rPr sz="1200">
                    <a:latin typeface="Arial" panose="020B0604020202020204" pitchFamily="34" charset="0"/>
                    <a:cs typeface="Arial" panose="020B0604020202020204" pitchFamily="34" charset="0"/>
                  </a:rPr>
                  <a:t>Transformer Encoder </a:t>
                </a:r>
              </a:p>
            </p:txBody>
          </p:sp>
          <p:sp>
            <p:nvSpPr>
              <p:cNvPr id="28" name="Linear Tokenizer">
                <a:extLst>
                  <a:ext uri="{FF2B5EF4-FFF2-40B4-BE49-F238E27FC236}">
                    <a16:creationId xmlns:a16="http://schemas.microsoft.com/office/drawing/2014/main" id="{C1C4B7AF-1556-1F73-F5EF-CDF1A55D894F}"/>
                  </a:ext>
                </a:extLst>
              </p:cNvPr>
              <p:cNvSpPr/>
              <p:nvPr/>
            </p:nvSpPr>
            <p:spPr>
              <a:xfrm>
                <a:off x="6048462" y="2052394"/>
                <a:ext cx="4114803" cy="299309"/>
              </a:xfrm>
              <a:prstGeom prst="roundRect">
                <a:avLst>
                  <a:gd name="adj" fmla="val 13032"/>
                </a:avLst>
              </a:prstGeom>
              <a:solidFill>
                <a:srgbClr val="B0C6FA"/>
              </a:solidFill>
              <a:ln>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900">
                    <a:latin typeface="Arial"/>
                    <a:ea typeface="Arial"/>
                    <a:cs typeface="Arial"/>
                    <a:sym typeface="Arial"/>
                  </a:defRPr>
                </a:lvl1pPr>
              </a:lstStyle>
              <a:p>
                <a:r>
                  <a:rPr sz="1200">
                    <a:latin typeface="Arial" panose="020B0604020202020204" pitchFamily="34" charset="0"/>
                    <a:cs typeface="Arial" panose="020B0604020202020204" pitchFamily="34" charset="0"/>
                  </a:rPr>
                  <a:t>Linear Tokenizer</a:t>
                </a:r>
              </a:p>
            </p:txBody>
          </p:sp>
          <p:sp>
            <p:nvSpPr>
              <p:cNvPr id="31" name="⚡️">
                <a:extLst>
                  <a:ext uri="{FF2B5EF4-FFF2-40B4-BE49-F238E27FC236}">
                    <a16:creationId xmlns:a16="http://schemas.microsoft.com/office/drawing/2014/main" id="{CBEA2AFE-425D-4381-2B9F-28CBE41C3007}"/>
                  </a:ext>
                </a:extLst>
              </p:cNvPr>
              <p:cNvSpPr txBox="1"/>
              <p:nvPr/>
            </p:nvSpPr>
            <p:spPr>
              <a:xfrm rot="10800000">
                <a:off x="8231363" y="1094991"/>
                <a:ext cx="379236"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defRPr sz="1100"/>
                </a:lvl1pPr>
              </a:lstStyle>
              <a:p>
                <a:endParaRPr sz="1200" dirty="0">
                  <a:latin typeface="Arial" panose="020B0604020202020204" pitchFamily="34" charset="0"/>
                  <a:cs typeface="Arial" panose="020B0604020202020204" pitchFamily="34" charset="0"/>
                </a:endParaRPr>
              </a:p>
            </p:txBody>
          </p:sp>
          <p:sp>
            <p:nvSpPr>
              <p:cNvPr id="32" name="Volt">
                <a:extLst>
                  <a:ext uri="{FF2B5EF4-FFF2-40B4-BE49-F238E27FC236}">
                    <a16:creationId xmlns:a16="http://schemas.microsoft.com/office/drawing/2014/main" id="{11403F5B-01DF-A100-199B-DAF465998D9B}"/>
                  </a:ext>
                </a:extLst>
              </p:cNvPr>
              <p:cNvSpPr txBox="1"/>
              <p:nvPr/>
            </p:nvSpPr>
            <p:spPr>
              <a:xfrm>
                <a:off x="7782923" y="1005064"/>
                <a:ext cx="974029" cy="30879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lgn="ctr">
                  <a:defRPr sz="1500">
                    <a:latin typeface="Times New Roman"/>
                    <a:ea typeface="Times New Roman"/>
                    <a:cs typeface="Times New Roman"/>
                    <a:sym typeface="Times New Roman"/>
                  </a:defRPr>
                </a:lvl1pPr>
              </a:lstStyle>
              <a:p>
                <a:r>
                  <a:rPr sz="1800" b="1" dirty="0">
                    <a:latin typeface="Arial" panose="020B0604020202020204" pitchFamily="34" charset="0"/>
                    <a:cs typeface="Arial" panose="020B0604020202020204" pitchFamily="34" charset="0"/>
                  </a:rPr>
                  <a:t>Volt</a:t>
                </a:r>
                <a:r>
                  <a:rPr lang="de-DE"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t>
                </a:r>
              </a:p>
            </p:txBody>
          </p:sp>
          <p:sp>
            <p:nvSpPr>
              <p:cNvPr id="33" name="Line">
                <a:extLst>
                  <a:ext uri="{FF2B5EF4-FFF2-40B4-BE49-F238E27FC236}">
                    <a16:creationId xmlns:a16="http://schemas.microsoft.com/office/drawing/2014/main" id="{539A2C61-5DF9-6BA2-AAA9-0847238DEB7C}"/>
                  </a:ext>
                </a:extLst>
              </p:cNvPr>
              <p:cNvSpPr/>
              <p:nvPr/>
            </p:nvSpPr>
            <p:spPr>
              <a:xfrm>
                <a:off x="8105741" y="1703262"/>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34" name="Line">
                <a:extLst>
                  <a:ext uri="{FF2B5EF4-FFF2-40B4-BE49-F238E27FC236}">
                    <a16:creationId xmlns:a16="http://schemas.microsoft.com/office/drawing/2014/main" id="{C3BD62D9-21B5-F9C1-2FBD-9B2C074E09CD}"/>
                  </a:ext>
                </a:extLst>
              </p:cNvPr>
              <p:cNvSpPr/>
              <p:nvPr/>
            </p:nvSpPr>
            <p:spPr>
              <a:xfrm>
                <a:off x="8105741" y="4552771"/>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35" name="Line">
                <a:extLst>
                  <a:ext uri="{FF2B5EF4-FFF2-40B4-BE49-F238E27FC236}">
                    <a16:creationId xmlns:a16="http://schemas.microsoft.com/office/drawing/2014/main" id="{66DEBCD6-C5BA-A000-1766-795D6C14C13C}"/>
                  </a:ext>
                </a:extLst>
              </p:cNvPr>
              <p:cNvSpPr/>
              <p:nvPr/>
            </p:nvSpPr>
            <p:spPr>
              <a:xfrm>
                <a:off x="8105741" y="5806489"/>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40" name="Shape">
                <a:extLst>
                  <a:ext uri="{FF2B5EF4-FFF2-40B4-BE49-F238E27FC236}">
                    <a16:creationId xmlns:a16="http://schemas.microsoft.com/office/drawing/2014/main" id="{5B12BB92-6E09-7A37-740D-F3C57A563188}"/>
                  </a:ext>
                </a:extLst>
              </p:cNvPr>
              <p:cNvSpPr/>
              <p:nvPr/>
            </p:nvSpPr>
            <p:spPr>
              <a:xfrm>
                <a:off x="6746180" y="2430778"/>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673E3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1" name="Shape">
                <a:extLst>
                  <a:ext uri="{FF2B5EF4-FFF2-40B4-BE49-F238E27FC236}">
                    <a16:creationId xmlns:a16="http://schemas.microsoft.com/office/drawing/2014/main" id="{34690A4D-1D11-6B56-9FA1-288CA4BB1BC3}"/>
                  </a:ext>
                </a:extLst>
              </p:cNvPr>
              <p:cNvSpPr/>
              <p:nvPr/>
            </p:nvSpPr>
            <p:spPr>
              <a:xfrm>
                <a:off x="6570720" y="2500633"/>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804D3F"/>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2" name="Shape">
                <a:extLst>
                  <a:ext uri="{FF2B5EF4-FFF2-40B4-BE49-F238E27FC236}">
                    <a16:creationId xmlns:a16="http://schemas.microsoft.com/office/drawing/2014/main" id="{A03357DF-1FD7-E1C9-BACF-B58431D313A3}"/>
                  </a:ext>
                </a:extLst>
              </p:cNvPr>
              <p:cNvSpPr/>
              <p:nvPr/>
            </p:nvSpPr>
            <p:spPr>
              <a:xfrm rot="16200000" flipH="1">
                <a:off x="6634050" y="2366065"/>
                <a:ext cx="67469"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804D3F"/>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3" name="Shape">
                <a:extLst>
                  <a:ext uri="{FF2B5EF4-FFF2-40B4-BE49-F238E27FC236}">
                    <a16:creationId xmlns:a16="http://schemas.microsoft.com/office/drawing/2014/main" id="{D84F3524-0AE1-E014-9C5B-7C9E3B74FCC1}"/>
                  </a:ext>
                </a:extLst>
              </p:cNvPr>
              <p:cNvSpPr/>
              <p:nvPr/>
            </p:nvSpPr>
            <p:spPr>
              <a:xfrm>
                <a:off x="7832763" y="2430778"/>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383A3C"/>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4" name="Shape">
                <a:extLst>
                  <a:ext uri="{FF2B5EF4-FFF2-40B4-BE49-F238E27FC236}">
                    <a16:creationId xmlns:a16="http://schemas.microsoft.com/office/drawing/2014/main" id="{9507100D-86AC-408E-1F48-3192F95DAE53}"/>
                  </a:ext>
                </a:extLst>
              </p:cNvPr>
              <p:cNvSpPr/>
              <p:nvPr/>
            </p:nvSpPr>
            <p:spPr>
              <a:xfrm>
                <a:off x="7655736" y="2500633"/>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4E505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5" name="Shape">
                <a:extLst>
                  <a:ext uri="{FF2B5EF4-FFF2-40B4-BE49-F238E27FC236}">
                    <a16:creationId xmlns:a16="http://schemas.microsoft.com/office/drawing/2014/main" id="{CE5E909D-1565-822C-4AD1-284B219583E0}"/>
                  </a:ext>
                </a:extLst>
              </p:cNvPr>
              <p:cNvSpPr/>
              <p:nvPr/>
            </p:nvSpPr>
            <p:spPr>
              <a:xfrm rot="16200000" flipH="1">
                <a:off x="7719068" y="2366065"/>
                <a:ext cx="67468"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4E505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6" name="Shape">
                <a:extLst>
                  <a:ext uri="{FF2B5EF4-FFF2-40B4-BE49-F238E27FC236}">
                    <a16:creationId xmlns:a16="http://schemas.microsoft.com/office/drawing/2014/main" id="{CFB8174A-2765-1C49-6CF3-F65066DADD66}"/>
                  </a:ext>
                </a:extLst>
              </p:cNvPr>
              <p:cNvSpPr/>
              <p:nvPr/>
            </p:nvSpPr>
            <p:spPr>
              <a:xfrm>
                <a:off x="6746180" y="349372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53792C"/>
                  </a:gs>
                  <a:gs pos="100000">
                    <a:srgbClr val="94B856"/>
                  </a:gs>
                </a:gsLst>
                <a:lin ang="5400000"/>
              </a:gradFill>
              <a:ln w="3175">
                <a:miter lim="400000"/>
              </a:ln>
            </p:spPr>
            <p:txBody>
              <a:bodyPr lIns="0" tIns="0" rIns="0" bIns="0" anchor="ctr"/>
              <a:lstStyle/>
              <a:p>
                <a:pPr algn="ctr">
                  <a:spcBef>
                    <a:spcPts val="0"/>
                  </a:spcBef>
                  <a:defRPr sz="2400">
                    <a:solidFill>
                      <a:srgbClr val="82C346"/>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7" name="Shape">
                <a:extLst>
                  <a:ext uri="{FF2B5EF4-FFF2-40B4-BE49-F238E27FC236}">
                    <a16:creationId xmlns:a16="http://schemas.microsoft.com/office/drawing/2014/main" id="{2BC05AA5-A84D-CE21-EA8A-7FBC3E333D19}"/>
                  </a:ext>
                </a:extLst>
              </p:cNvPr>
              <p:cNvSpPr/>
              <p:nvPr/>
            </p:nvSpPr>
            <p:spPr>
              <a:xfrm>
                <a:off x="6570720" y="3563580"/>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53792C"/>
                  </a:gs>
                  <a:gs pos="100000">
                    <a:srgbClr val="94B856"/>
                  </a:gs>
                </a:gsLst>
                <a:lin ang="5400000"/>
              </a:gradFill>
              <a:ln w="3175">
                <a:miter lim="400000"/>
              </a:ln>
            </p:spPr>
            <p:txBody>
              <a:bodyPr lIns="0" tIns="0" rIns="0" bIns="0" anchor="ctr"/>
              <a:lstStyle/>
              <a:p>
                <a:pPr algn="ctr">
                  <a:spcBef>
                    <a:spcPts val="0"/>
                  </a:spcBef>
                  <a:defRPr sz="2400">
                    <a:solidFill>
                      <a:srgbClr val="82C346"/>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8" name="Shape">
                <a:extLst>
                  <a:ext uri="{FF2B5EF4-FFF2-40B4-BE49-F238E27FC236}">
                    <a16:creationId xmlns:a16="http://schemas.microsoft.com/office/drawing/2014/main" id="{25B3F299-2816-9FC9-14F8-8C5FC1181724}"/>
                  </a:ext>
                </a:extLst>
              </p:cNvPr>
              <p:cNvSpPr/>
              <p:nvPr/>
            </p:nvSpPr>
            <p:spPr>
              <a:xfrm rot="16200000" flipH="1">
                <a:off x="6634050" y="3429012"/>
                <a:ext cx="67469"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53792C"/>
                  </a:gs>
                  <a:gs pos="100000">
                    <a:srgbClr val="94B856"/>
                  </a:gs>
                </a:gsLst>
                <a:lin ang="5400000"/>
              </a:gradFill>
              <a:ln w="3175">
                <a:miter lim="400000"/>
              </a:ln>
            </p:spPr>
            <p:txBody>
              <a:bodyPr lIns="0" tIns="0" rIns="0" bIns="0" anchor="ctr"/>
              <a:lstStyle/>
              <a:p>
                <a:pPr algn="ctr">
                  <a:spcBef>
                    <a:spcPts val="0"/>
                  </a:spcBef>
                  <a:defRPr sz="2400">
                    <a:solidFill>
                      <a:srgbClr val="82C346"/>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9" name="Shape">
                <a:extLst>
                  <a:ext uri="{FF2B5EF4-FFF2-40B4-BE49-F238E27FC236}">
                    <a16:creationId xmlns:a16="http://schemas.microsoft.com/office/drawing/2014/main" id="{C287E3F1-5791-DC5A-3A69-D09EC6FDE86E}"/>
                  </a:ext>
                </a:extLst>
              </p:cNvPr>
              <p:cNvSpPr/>
              <p:nvPr/>
            </p:nvSpPr>
            <p:spPr>
              <a:xfrm>
                <a:off x="8860923" y="2432161"/>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4E5B70"/>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0" name="Shape">
                <a:extLst>
                  <a:ext uri="{FF2B5EF4-FFF2-40B4-BE49-F238E27FC236}">
                    <a16:creationId xmlns:a16="http://schemas.microsoft.com/office/drawing/2014/main" id="{0BE38636-9E7F-62AD-988B-CB98BA0BD3F5}"/>
                  </a:ext>
                </a:extLst>
              </p:cNvPr>
              <p:cNvSpPr/>
              <p:nvPr/>
            </p:nvSpPr>
            <p:spPr>
              <a:xfrm>
                <a:off x="8683896" y="2502016"/>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5F6F89"/>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1" name="Shape">
                <a:extLst>
                  <a:ext uri="{FF2B5EF4-FFF2-40B4-BE49-F238E27FC236}">
                    <a16:creationId xmlns:a16="http://schemas.microsoft.com/office/drawing/2014/main" id="{653E488D-3ECA-81A5-AAFE-1159B33C16E0}"/>
                  </a:ext>
                </a:extLst>
              </p:cNvPr>
              <p:cNvSpPr/>
              <p:nvPr/>
            </p:nvSpPr>
            <p:spPr>
              <a:xfrm rot="16200000" flipH="1">
                <a:off x="8747228" y="2367448"/>
                <a:ext cx="67469"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5F6F89"/>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2" name="Shape">
                <a:extLst>
                  <a:ext uri="{FF2B5EF4-FFF2-40B4-BE49-F238E27FC236}">
                    <a16:creationId xmlns:a16="http://schemas.microsoft.com/office/drawing/2014/main" id="{EFC4300B-9076-94F8-3867-E715A7D8EB5E}"/>
                  </a:ext>
                </a:extLst>
              </p:cNvPr>
              <p:cNvSpPr/>
              <p:nvPr/>
            </p:nvSpPr>
            <p:spPr>
              <a:xfrm>
                <a:off x="9911435" y="2432161"/>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405550"/>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3" name="Shape">
                <a:extLst>
                  <a:ext uri="{FF2B5EF4-FFF2-40B4-BE49-F238E27FC236}">
                    <a16:creationId xmlns:a16="http://schemas.microsoft.com/office/drawing/2014/main" id="{ADE87DBF-F81C-C781-B48B-8E5CD06990CD}"/>
                  </a:ext>
                </a:extLst>
              </p:cNvPr>
              <p:cNvSpPr/>
              <p:nvPr/>
            </p:nvSpPr>
            <p:spPr>
              <a:xfrm>
                <a:off x="9734408" y="2502016"/>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58756E"/>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4" name="Shape">
                <a:extLst>
                  <a:ext uri="{FF2B5EF4-FFF2-40B4-BE49-F238E27FC236}">
                    <a16:creationId xmlns:a16="http://schemas.microsoft.com/office/drawing/2014/main" id="{012A97D7-0EAC-CE67-53D9-E7D021DBEE42}"/>
                  </a:ext>
                </a:extLst>
              </p:cNvPr>
              <p:cNvSpPr/>
              <p:nvPr/>
            </p:nvSpPr>
            <p:spPr>
              <a:xfrm rot="16200000" flipH="1">
                <a:off x="9797739" y="2367448"/>
                <a:ext cx="67468"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58756E"/>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5" name="Shape">
                <a:extLst>
                  <a:ext uri="{FF2B5EF4-FFF2-40B4-BE49-F238E27FC236}">
                    <a16:creationId xmlns:a16="http://schemas.microsoft.com/office/drawing/2014/main" id="{F0768303-79CE-DB34-7C26-5B1786A1901F}"/>
                  </a:ext>
                </a:extLst>
              </p:cNvPr>
              <p:cNvSpPr/>
              <p:nvPr/>
            </p:nvSpPr>
            <p:spPr>
              <a:xfrm>
                <a:off x="7828664" y="349372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895F7A"/>
                  </a:gs>
                  <a:gs pos="67338">
                    <a:srgbClr val="8F8B68"/>
                  </a:gs>
                  <a:gs pos="100000">
                    <a:srgbClr val="94B856"/>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6" name="Shape">
                <a:extLst>
                  <a:ext uri="{FF2B5EF4-FFF2-40B4-BE49-F238E27FC236}">
                    <a16:creationId xmlns:a16="http://schemas.microsoft.com/office/drawing/2014/main" id="{08BDF955-FC88-D54E-B66F-852B2850084F}"/>
                  </a:ext>
                </a:extLst>
              </p:cNvPr>
              <p:cNvSpPr/>
              <p:nvPr/>
            </p:nvSpPr>
            <p:spPr>
              <a:xfrm>
                <a:off x="7653204" y="3563580"/>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895F7A"/>
                  </a:gs>
                  <a:gs pos="67338">
                    <a:srgbClr val="8F8B68"/>
                  </a:gs>
                  <a:gs pos="100000">
                    <a:srgbClr val="94B856"/>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7" name="Shape">
                <a:extLst>
                  <a:ext uri="{FF2B5EF4-FFF2-40B4-BE49-F238E27FC236}">
                    <a16:creationId xmlns:a16="http://schemas.microsoft.com/office/drawing/2014/main" id="{8298C900-A901-1690-5FA7-20F1D76DB50B}"/>
                  </a:ext>
                </a:extLst>
              </p:cNvPr>
              <p:cNvSpPr/>
              <p:nvPr/>
            </p:nvSpPr>
            <p:spPr>
              <a:xfrm rot="16200000" flipH="1">
                <a:off x="7716534" y="3429011"/>
                <a:ext cx="67469"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895F7A"/>
                  </a:gs>
                  <a:gs pos="67338">
                    <a:srgbClr val="8F8B68"/>
                  </a:gs>
                  <a:gs pos="100000">
                    <a:srgbClr val="94B856"/>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8" name="Shape">
                <a:extLst>
                  <a:ext uri="{FF2B5EF4-FFF2-40B4-BE49-F238E27FC236}">
                    <a16:creationId xmlns:a16="http://schemas.microsoft.com/office/drawing/2014/main" id="{A3B659B0-417C-01B7-CDA0-FF80B55C9BA5}"/>
                  </a:ext>
                </a:extLst>
              </p:cNvPr>
              <p:cNvSpPr/>
              <p:nvPr/>
            </p:nvSpPr>
            <p:spPr>
              <a:xfrm>
                <a:off x="8860140" y="349372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5D3147"/>
                  </a:gs>
                  <a:gs pos="29850">
                    <a:srgbClr val="736972"/>
                  </a:gs>
                  <a:gs pos="100000">
                    <a:srgbClr val="8AA29D"/>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9" name="Shape">
                <a:extLst>
                  <a:ext uri="{FF2B5EF4-FFF2-40B4-BE49-F238E27FC236}">
                    <a16:creationId xmlns:a16="http://schemas.microsoft.com/office/drawing/2014/main" id="{D5B3CA2D-0D25-C19F-1BD6-702311E9BDC0}"/>
                  </a:ext>
                </a:extLst>
              </p:cNvPr>
              <p:cNvSpPr/>
              <p:nvPr/>
            </p:nvSpPr>
            <p:spPr>
              <a:xfrm>
                <a:off x="8684679" y="3563580"/>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5D3147"/>
                  </a:gs>
                  <a:gs pos="29850">
                    <a:srgbClr val="736972"/>
                  </a:gs>
                  <a:gs pos="100000">
                    <a:srgbClr val="8AA29D"/>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0" name="Shape">
                <a:extLst>
                  <a:ext uri="{FF2B5EF4-FFF2-40B4-BE49-F238E27FC236}">
                    <a16:creationId xmlns:a16="http://schemas.microsoft.com/office/drawing/2014/main" id="{6E6FCC72-CC73-62E5-0F5B-38BEC1911775}"/>
                  </a:ext>
                </a:extLst>
              </p:cNvPr>
              <p:cNvSpPr/>
              <p:nvPr/>
            </p:nvSpPr>
            <p:spPr>
              <a:xfrm rot="16200000" flipH="1">
                <a:off x="8748011" y="3429011"/>
                <a:ext cx="67469"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5D3147"/>
                  </a:gs>
                  <a:gs pos="29850">
                    <a:srgbClr val="736972"/>
                  </a:gs>
                  <a:gs pos="100000">
                    <a:srgbClr val="8AA29D"/>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1" name="Shape">
                <a:extLst>
                  <a:ext uri="{FF2B5EF4-FFF2-40B4-BE49-F238E27FC236}">
                    <a16:creationId xmlns:a16="http://schemas.microsoft.com/office/drawing/2014/main" id="{17BDFCA9-13A2-9B04-00E9-B75331F17354}"/>
                  </a:ext>
                </a:extLst>
              </p:cNvPr>
              <p:cNvSpPr/>
              <p:nvPr/>
            </p:nvSpPr>
            <p:spPr>
              <a:xfrm>
                <a:off x="9909868" y="349372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9F7ED9"/>
                  </a:gs>
                  <a:gs pos="100000">
                    <a:srgbClr val="666FA3"/>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2" name="Shape">
                <a:extLst>
                  <a:ext uri="{FF2B5EF4-FFF2-40B4-BE49-F238E27FC236}">
                    <a16:creationId xmlns:a16="http://schemas.microsoft.com/office/drawing/2014/main" id="{5D010767-30ED-625C-C965-0E3C9B49D112}"/>
                  </a:ext>
                </a:extLst>
              </p:cNvPr>
              <p:cNvSpPr/>
              <p:nvPr/>
            </p:nvSpPr>
            <p:spPr>
              <a:xfrm>
                <a:off x="9734408" y="3563580"/>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9F7ED9"/>
                  </a:gs>
                  <a:gs pos="100000">
                    <a:srgbClr val="666FA3"/>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3" name="Shape">
                <a:extLst>
                  <a:ext uri="{FF2B5EF4-FFF2-40B4-BE49-F238E27FC236}">
                    <a16:creationId xmlns:a16="http://schemas.microsoft.com/office/drawing/2014/main" id="{7697E03B-7004-8F94-5CB9-C4FF74925544}"/>
                  </a:ext>
                </a:extLst>
              </p:cNvPr>
              <p:cNvSpPr/>
              <p:nvPr/>
            </p:nvSpPr>
            <p:spPr>
              <a:xfrm rot="16200000" flipH="1">
                <a:off x="9797739" y="3429011"/>
                <a:ext cx="67468"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9F7ED9"/>
                  </a:gs>
                  <a:gs pos="100000">
                    <a:srgbClr val="666FA3"/>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64" name="Patch Features">
                <a:extLst>
                  <a:ext uri="{FF2B5EF4-FFF2-40B4-BE49-F238E27FC236}">
                    <a16:creationId xmlns:a16="http://schemas.microsoft.com/office/drawing/2014/main" id="{631A4BBA-8E22-D2A9-8ED9-D089D929224F}"/>
                  </a:ext>
                </a:extLst>
              </p:cNvPr>
              <p:cNvSpPr txBox="1"/>
              <p:nvPr/>
            </p:nvSpPr>
            <p:spPr>
              <a:xfrm rot="16200000">
                <a:off x="5752558" y="4336811"/>
                <a:ext cx="865853" cy="40112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742" tIns="15742" rIns="15742" bIns="15742" anchor="ctr">
                <a:spAutoFit/>
              </a:bodyPr>
              <a:lstStyle>
                <a:lvl1pPr algn="ctr">
                  <a:defRPr sz="900">
                    <a:latin typeface="Arial"/>
                    <a:ea typeface="Arial"/>
                    <a:cs typeface="Arial"/>
                    <a:sym typeface="Arial"/>
                  </a:defRPr>
                </a:lvl1pPr>
              </a:lstStyle>
              <a:p>
                <a:r>
                  <a:rPr sz="1200">
                    <a:latin typeface="Arial" panose="020B0604020202020204" pitchFamily="34" charset="0"/>
                    <a:cs typeface="Arial" panose="020B0604020202020204" pitchFamily="34" charset="0"/>
                  </a:rPr>
                  <a:t>Patch Features</a:t>
                </a:r>
              </a:p>
            </p:txBody>
          </p:sp>
          <p:pic>
            <p:nvPicPr>
              <p:cNvPr id="67" name="Screenshot 2026-03-04 004520.png" descr="Screenshot 2026-03-04 004520.png">
                <a:extLst>
                  <a:ext uri="{FF2B5EF4-FFF2-40B4-BE49-F238E27FC236}">
                    <a16:creationId xmlns:a16="http://schemas.microsoft.com/office/drawing/2014/main" id="{5020396F-860A-D1F4-1499-32591ACBB9B1}"/>
                  </a:ext>
                </a:extLst>
              </p:cNvPr>
              <p:cNvPicPr>
                <a:picLocks noChangeAspect="1"/>
              </p:cNvPicPr>
              <p:nvPr/>
            </p:nvPicPr>
            <p:blipFill>
              <a:blip r:embed="rId5"/>
              <a:srcRect l="13908" t="14169" r="11203" b="6471"/>
              <a:stretch>
                <a:fillRect/>
              </a:stretch>
            </p:blipFill>
            <p:spPr>
              <a:xfrm>
                <a:off x="6470365" y="1422353"/>
                <a:ext cx="533825" cy="467573"/>
              </a:xfrm>
              <a:custGeom>
                <a:avLst/>
                <a:gdLst/>
                <a:ahLst/>
                <a:cxnLst>
                  <a:cxn ang="0">
                    <a:pos x="wd2" y="hd2"/>
                  </a:cxn>
                  <a:cxn ang="5400000">
                    <a:pos x="wd2" y="hd2"/>
                  </a:cxn>
                  <a:cxn ang="10800000">
                    <a:pos x="wd2" y="hd2"/>
                  </a:cxn>
                  <a:cxn ang="16200000">
                    <a:pos x="wd2" y="hd2"/>
                  </a:cxn>
                </a:cxnLst>
                <a:rect l="0" t="0" r="r" b="b"/>
                <a:pathLst>
                  <a:path w="20953" h="21386" extrusionOk="0">
                    <a:moveTo>
                      <a:pt x="2506" y="3"/>
                    </a:moveTo>
                    <a:cubicBezTo>
                      <a:pt x="2179" y="24"/>
                      <a:pt x="1810" y="171"/>
                      <a:pt x="1502" y="451"/>
                    </a:cubicBezTo>
                    <a:cubicBezTo>
                      <a:pt x="670" y="1206"/>
                      <a:pt x="567" y="1475"/>
                      <a:pt x="390" y="3389"/>
                    </a:cubicBezTo>
                    <a:cubicBezTo>
                      <a:pt x="245" y="4962"/>
                      <a:pt x="258" y="5256"/>
                      <a:pt x="455" y="5606"/>
                    </a:cubicBezTo>
                    <a:cubicBezTo>
                      <a:pt x="777" y="6179"/>
                      <a:pt x="765" y="9922"/>
                      <a:pt x="433" y="10611"/>
                    </a:cubicBezTo>
                    <a:cubicBezTo>
                      <a:pt x="337" y="10811"/>
                      <a:pt x="241" y="11124"/>
                      <a:pt x="241" y="11309"/>
                    </a:cubicBezTo>
                    <a:cubicBezTo>
                      <a:pt x="241" y="11729"/>
                      <a:pt x="529" y="12479"/>
                      <a:pt x="690" y="12479"/>
                    </a:cubicBezTo>
                    <a:cubicBezTo>
                      <a:pt x="929" y="12479"/>
                      <a:pt x="801" y="12877"/>
                      <a:pt x="369" y="13450"/>
                    </a:cubicBezTo>
                    <a:cubicBezTo>
                      <a:pt x="23" y="13910"/>
                      <a:pt x="-47" y="14130"/>
                      <a:pt x="27" y="14471"/>
                    </a:cubicBezTo>
                    <a:cubicBezTo>
                      <a:pt x="79" y="14710"/>
                      <a:pt x="155" y="15147"/>
                      <a:pt x="198" y="15467"/>
                    </a:cubicBezTo>
                    <a:cubicBezTo>
                      <a:pt x="241" y="15788"/>
                      <a:pt x="367" y="16169"/>
                      <a:pt x="476" y="16314"/>
                    </a:cubicBezTo>
                    <a:cubicBezTo>
                      <a:pt x="585" y="16459"/>
                      <a:pt x="620" y="16644"/>
                      <a:pt x="561" y="16713"/>
                    </a:cubicBezTo>
                    <a:cubicBezTo>
                      <a:pt x="398" y="16903"/>
                      <a:pt x="401" y="19008"/>
                      <a:pt x="561" y="19502"/>
                    </a:cubicBezTo>
                    <a:cubicBezTo>
                      <a:pt x="639" y="19741"/>
                      <a:pt x="832" y="20005"/>
                      <a:pt x="1010" y="20099"/>
                    </a:cubicBezTo>
                    <a:cubicBezTo>
                      <a:pt x="1428" y="20321"/>
                      <a:pt x="3482" y="20339"/>
                      <a:pt x="3596" y="20124"/>
                    </a:cubicBezTo>
                    <a:cubicBezTo>
                      <a:pt x="3740" y="19853"/>
                      <a:pt x="4232" y="19945"/>
                      <a:pt x="4558" y="20299"/>
                    </a:cubicBezTo>
                    <a:cubicBezTo>
                      <a:pt x="4743" y="20500"/>
                      <a:pt x="5104" y="20652"/>
                      <a:pt x="5455" y="20672"/>
                    </a:cubicBezTo>
                    <a:cubicBezTo>
                      <a:pt x="6878" y="20753"/>
                      <a:pt x="7347" y="20795"/>
                      <a:pt x="7849" y="20896"/>
                    </a:cubicBezTo>
                    <a:cubicBezTo>
                      <a:pt x="8209" y="20969"/>
                      <a:pt x="8488" y="20931"/>
                      <a:pt x="8704" y="20772"/>
                    </a:cubicBezTo>
                    <a:cubicBezTo>
                      <a:pt x="8974" y="20571"/>
                      <a:pt x="9086" y="20558"/>
                      <a:pt x="9387" y="20747"/>
                    </a:cubicBezTo>
                    <a:cubicBezTo>
                      <a:pt x="9598" y="20879"/>
                      <a:pt x="10070" y="20948"/>
                      <a:pt x="10541" y="20921"/>
                    </a:cubicBezTo>
                    <a:cubicBezTo>
                      <a:pt x="10981" y="20896"/>
                      <a:pt x="11436" y="20969"/>
                      <a:pt x="11546" y="21071"/>
                    </a:cubicBezTo>
                    <a:cubicBezTo>
                      <a:pt x="11656" y="21172"/>
                      <a:pt x="11834" y="21292"/>
                      <a:pt x="11952" y="21345"/>
                    </a:cubicBezTo>
                    <a:cubicBezTo>
                      <a:pt x="12070" y="21397"/>
                      <a:pt x="12429" y="21404"/>
                      <a:pt x="12743" y="21345"/>
                    </a:cubicBezTo>
                    <a:cubicBezTo>
                      <a:pt x="13057" y="21285"/>
                      <a:pt x="13810" y="21248"/>
                      <a:pt x="14409" y="21270"/>
                    </a:cubicBezTo>
                    <a:cubicBezTo>
                      <a:pt x="15455" y="21308"/>
                      <a:pt x="15507" y="21285"/>
                      <a:pt x="15841" y="20822"/>
                    </a:cubicBezTo>
                    <a:cubicBezTo>
                      <a:pt x="16183" y="20348"/>
                      <a:pt x="16185" y="20358"/>
                      <a:pt x="16525" y="20647"/>
                    </a:cubicBezTo>
                    <a:cubicBezTo>
                      <a:pt x="16735" y="20826"/>
                      <a:pt x="17246" y="20970"/>
                      <a:pt x="17807" y="21021"/>
                    </a:cubicBezTo>
                    <a:cubicBezTo>
                      <a:pt x="18317" y="21067"/>
                      <a:pt x="18942" y="21156"/>
                      <a:pt x="19196" y="21220"/>
                    </a:cubicBezTo>
                    <a:cubicBezTo>
                      <a:pt x="20629" y="21581"/>
                      <a:pt x="21553" y="19936"/>
                      <a:pt x="20500" y="18904"/>
                    </a:cubicBezTo>
                    <a:cubicBezTo>
                      <a:pt x="20258" y="18667"/>
                      <a:pt x="19982" y="18481"/>
                      <a:pt x="19880" y="18481"/>
                    </a:cubicBezTo>
                    <a:cubicBezTo>
                      <a:pt x="19570" y="18481"/>
                      <a:pt x="18384" y="16204"/>
                      <a:pt x="18384" y="15617"/>
                    </a:cubicBezTo>
                    <a:cubicBezTo>
                      <a:pt x="18384" y="15459"/>
                      <a:pt x="18322" y="15291"/>
                      <a:pt x="18256" y="15243"/>
                    </a:cubicBezTo>
                    <a:cubicBezTo>
                      <a:pt x="18127" y="15150"/>
                      <a:pt x="17773" y="13638"/>
                      <a:pt x="17530" y="12155"/>
                    </a:cubicBezTo>
                    <a:cubicBezTo>
                      <a:pt x="17417" y="11472"/>
                      <a:pt x="17135" y="7482"/>
                      <a:pt x="17102" y="6129"/>
                    </a:cubicBezTo>
                    <a:cubicBezTo>
                      <a:pt x="17096" y="5886"/>
                      <a:pt x="16109" y="4825"/>
                      <a:pt x="15734" y="4659"/>
                    </a:cubicBezTo>
                    <a:cubicBezTo>
                      <a:pt x="15314" y="4473"/>
                      <a:pt x="13079" y="4828"/>
                      <a:pt x="12550" y="5158"/>
                    </a:cubicBezTo>
                    <a:cubicBezTo>
                      <a:pt x="12062" y="5462"/>
                      <a:pt x="12330" y="4736"/>
                      <a:pt x="12892" y="4236"/>
                    </a:cubicBezTo>
                    <a:cubicBezTo>
                      <a:pt x="13296" y="3877"/>
                      <a:pt x="13384" y="3703"/>
                      <a:pt x="13384" y="3165"/>
                    </a:cubicBezTo>
                    <a:cubicBezTo>
                      <a:pt x="13384" y="2667"/>
                      <a:pt x="13290" y="2461"/>
                      <a:pt x="12999" y="2194"/>
                    </a:cubicBezTo>
                    <a:cubicBezTo>
                      <a:pt x="12792" y="2004"/>
                      <a:pt x="12504" y="1845"/>
                      <a:pt x="12358" y="1845"/>
                    </a:cubicBezTo>
                    <a:cubicBezTo>
                      <a:pt x="12211" y="1845"/>
                      <a:pt x="12101" y="1713"/>
                      <a:pt x="12101" y="1571"/>
                    </a:cubicBezTo>
                    <a:cubicBezTo>
                      <a:pt x="12101" y="1044"/>
                      <a:pt x="11454" y="546"/>
                      <a:pt x="10627" y="426"/>
                    </a:cubicBezTo>
                    <a:cubicBezTo>
                      <a:pt x="9971" y="330"/>
                      <a:pt x="9723" y="383"/>
                      <a:pt x="9174" y="675"/>
                    </a:cubicBezTo>
                    <a:lnTo>
                      <a:pt x="8490" y="1024"/>
                    </a:lnTo>
                    <a:lnTo>
                      <a:pt x="8148" y="650"/>
                    </a:lnTo>
                    <a:cubicBezTo>
                      <a:pt x="7643" y="97"/>
                      <a:pt x="7037" y="176"/>
                      <a:pt x="6075" y="899"/>
                    </a:cubicBezTo>
                    <a:cubicBezTo>
                      <a:pt x="5627" y="1236"/>
                      <a:pt x="5192" y="1497"/>
                      <a:pt x="5113" y="1497"/>
                    </a:cubicBezTo>
                    <a:cubicBezTo>
                      <a:pt x="5034" y="1497"/>
                      <a:pt x="4740" y="1327"/>
                      <a:pt x="4451" y="1098"/>
                    </a:cubicBezTo>
                    <a:cubicBezTo>
                      <a:pt x="4162" y="870"/>
                      <a:pt x="3840" y="675"/>
                      <a:pt x="3746" y="675"/>
                    </a:cubicBezTo>
                    <a:cubicBezTo>
                      <a:pt x="3651" y="675"/>
                      <a:pt x="3460" y="534"/>
                      <a:pt x="3318" y="351"/>
                    </a:cubicBezTo>
                    <a:cubicBezTo>
                      <a:pt x="3127" y="104"/>
                      <a:pt x="2833" y="-19"/>
                      <a:pt x="2506" y="3"/>
                    </a:cubicBezTo>
                    <a:close/>
                  </a:path>
                </a:pathLst>
              </a:custGeom>
              <a:ln w="3175">
                <a:miter lim="400000"/>
              </a:ln>
            </p:spPr>
          </p:pic>
          <p:pic>
            <p:nvPicPr>
              <p:cNvPr id="68" name="Screenshot 2026-03-04 004737.png" descr="Screenshot 2026-03-04 004737.png">
                <a:extLst>
                  <a:ext uri="{FF2B5EF4-FFF2-40B4-BE49-F238E27FC236}">
                    <a16:creationId xmlns:a16="http://schemas.microsoft.com/office/drawing/2014/main" id="{541F4A88-C2FE-E031-A6B7-7F165CC68EE7}"/>
                  </a:ext>
                </a:extLst>
              </p:cNvPr>
              <p:cNvPicPr>
                <a:picLocks noChangeAspect="1"/>
              </p:cNvPicPr>
              <p:nvPr/>
            </p:nvPicPr>
            <p:blipFill>
              <a:blip r:embed="rId6"/>
              <a:srcRect l="5506" t="9448" r="19860" b="5351"/>
              <a:stretch>
                <a:fillRect/>
              </a:stretch>
            </p:blipFill>
            <p:spPr>
              <a:xfrm>
                <a:off x="7494537" y="1437209"/>
                <a:ext cx="485976" cy="467885"/>
              </a:xfrm>
              <a:custGeom>
                <a:avLst/>
                <a:gdLst/>
                <a:ahLst/>
                <a:cxnLst>
                  <a:cxn ang="0">
                    <a:pos x="wd2" y="hd2"/>
                  </a:cxn>
                  <a:cxn ang="5400000">
                    <a:pos x="wd2" y="hd2"/>
                  </a:cxn>
                  <a:cxn ang="10800000">
                    <a:pos x="wd2" y="hd2"/>
                  </a:cxn>
                  <a:cxn ang="16200000">
                    <a:pos x="wd2" y="hd2"/>
                  </a:cxn>
                </a:cxnLst>
                <a:rect l="0" t="0" r="r" b="b"/>
                <a:pathLst>
                  <a:path w="21421" h="21507" extrusionOk="0">
                    <a:moveTo>
                      <a:pt x="17498" y="96"/>
                    </a:moveTo>
                    <a:cubicBezTo>
                      <a:pt x="17284" y="181"/>
                      <a:pt x="17018" y="253"/>
                      <a:pt x="16922" y="247"/>
                    </a:cubicBezTo>
                    <a:cubicBezTo>
                      <a:pt x="15214" y="132"/>
                      <a:pt x="15001" y="130"/>
                      <a:pt x="14739" y="272"/>
                    </a:cubicBezTo>
                    <a:cubicBezTo>
                      <a:pt x="14590" y="352"/>
                      <a:pt x="14451" y="449"/>
                      <a:pt x="14451" y="497"/>
                    </a:cubicBezTo>
                    <a:cubicBezTo>
                      <a:pt x="14451" y="674"/>
                      <a:pt x="14012" y="588"/>
                      <a:pt x="13707" y="347"/>
                    </a:cubicBezTo>
                    <a:cubicBezTo>
                      <a:pt x="13408" y="111"/>
                      <a:pt x="13348" y="101"/>
                      <a:pt x="12531" y="121"/>
                    </a:cubicBezTo>
                    <a:cubicBezTo>
                      <a:pt x="11842" y="138"/>
                      <a:pt x="11618" y="168"/>
                      <a:pt x="11355" y="322"/>
                    </a:cubicBezTo>
                    <a:cubicBezTo>
                      <a:pt x="11093" y="475"/>
                      <a:pt x="10970" y="502"/>
                      <a:pt x="10827" y="422"/>
                    </a:cubicBezTo>
                    <a:cubicBezTo>
                      <a:pt x="10728" y="367"/>
                      <a:pt x="10354" y="322"/>
                      <a:pt x="9987" y="322"/>
                    </a:cubicBezTo>
                    <a:cubicBezTo>
                      <a:pt x="9620" y="322"/>
                      <a:pt x="9165" y="279"/>
                      <a:pt x="8979" y="222"/>
                    </a:cubicBezTo>
                    <a:cubicBezTo>
                      <a:pt x="8603" y="104"/>
                      <a:pt x="7772" y="213"/>
                      <a:pt x="7107" y="472"/>
                    </a:cubicBezTo>
                    <a:cubicBezTo>
                      <a:pt x="6762" y="606"/>
                      <a:pt x="6722" y="603"/>
                      <a:pt x="6363" y="422"/>
                    </a:cubicBezTo>
                    <a:cubicBezTo>
                      <a:pt x="5889" y="183"/>
                      <a:pt x="5725" y="182"/>
                      <a:pt x="5043" y="422"/>
                    </a:cubicBezTo>
                    <a:cubicBezTo>
                      <a:pt x="4517" y="606"/>
                      <a:pt x="4482" y="618"/>
                      <a:pt x="4083" y="472"/>
                    </a:cubicBezTo>
                    <a:cubicBezTo>
                      <a:pt x="3321" y="192"/>
                      <a:pt x="3062" y="142"/>
                      <a:pt x="2451" y="197"/>
                    </a:cubicBezTo>
                    <a:cubicBezTo>
                      <a:pt x="1778" y="257"/>
                      <a:pt x="905" y="652"/>
                      <a:pt x="555" y="1047"/>
                    </a:cubicBezTo>
                    <a:cubicBezTo>
                      <a:pt x="128" y="1531"/>
                      <a:pt x="-87" y="2709"/>
                      <a:pt x="147" y="3350"/>
                    </a:cubicBezTo>
                    <a:cubicBezTo>
                      <a:pt x="215" y="3536"/>
                      <a:pt x="208" y="3679"/>
                      <a:pt x="99" y="3976"/>
                    </a:cubicBezTo>
                    <a:cubicBezTo>
                      <a:pt x="-5" y="4258"/>
                      <a:pt x="-25" y="4453"/>
                      <a:pt x="27" y="4701"/>
                    </a:cubicBezTo>
                    <a:cubicBezTo>
                      <a:pt x="67" y="4889"/>
                      <a:pt x="88" y="5159"/>
                      <a:pt x="75" y="5277"/>
                    </a:cubicBezTo>
                    <a:cubicBezTo>
                      <a:pt x="53" y="5486"/>
                      <a:pt x="224" y="6062"/>
                      <a:pt x="483" y="6728"/>
                    </a:cubicBezTo>
                    <a:cubicBezTo>
                      <a:pt x="602" y="7034"/>
                      <a:pt x="618" y="7298"/>
                      <a:pt x="579" y="8155"/>
                    </a:cubicBezTo>
                    <a:cubicBezTo>
                      <a:pt x="559" y="8598"/>
                      <a:pt x="654" y="9920"/>
                      <a:pt x="747" y="10507"/>
                    </a:cubicBezTo>
                    <a:cubicBezTo>
                      <a:pt x="813" y="10923"/>
                      <a:pt x="786" y="11028"/>
                      <a:pt x="651" y="11258"/>
                    </a:cubicBezTo>
                    <a:cubicBezTo>
                      <a:pt x="382" y="11718"/>
                      <a:pt x="494" y="12386"/>
                      <a:pt x="915" y="12885"/>
                    </a:cubicBezTo>
                    <a:cubicBezTo>
                      <a:pt x="1030" y="13021"/>
                      <a:pt x="1032" y="13104"/>
                      <a:pt x="939" y="13511"/>
                    </a:cubicBezTo>
                    <a:cubicBezTo>
                      <a:pt x="848" y="13908"/>
                      <a:pt x="853" y="14046"/>
                      <a:pt x="963" y="14387"/>
                    </a:cubicBezTo>
                    <a:cubicBezTo>
                      <a:pt x="1203" y="15129"/>
                      <a:pt x="1318" y="16143"/>
                      <a:pt x="1203" y="16639"/>
                    </a:cubicBezTo>
                    <a:cubicBezTo>
                      <a:pt x="1147" y="16884"/>
                      <a:pt x="1124" y="17255"/>
                      <a:pt x="1155" y="17440"/>
                    </a:cubicBezTo>
                    <a:cubicBezTo>
                      <a:pt x="1186" y="17624"/>
                      <a:pt x="1218" y="18039"/>
                      <a:pt x="1251" y="18366"/>
                    </a:cubicBezTo>
                    <a:cubicBezTo>
                      <a:pt x="1303" y="18869"/>
                      <a:pt x="1382" y="19047"/>
                      <a:pt x="1731" y="19592"/>
                    </a:cubicBezTo>
                    <a:cubicBezTo>
                      <a:pt x="1958" y="19946"/>
                      <a:pt x="2139" y="20285"/>
                      <a:pt x="2139" y="20343"/>
                    </a:cubicBezTo>
                    <a:cubicBezTo>
                      <a:pt x="2139" y="20546"/>
                      <a:pt x="2597" y="21069"/>
                      <a:pt x="2883" y="21194"/>
                    </a:cubicBezTo>
                    <a:cubicBezTo>
                      <a:pt x="3042" y="21263"/>
                      <a:pt x="3375" y="21318"/>
                      <a:pt x="3603" y="21319"/>
                    </a:cubicBezTo>
                    <a:cubicBezTo>
                      <a:pt x="3831" y="21320"/>
                      <a:pt x="4060" y="21371"/>
                      <a:pt x="4131" y="21419"/>
                    </a:cubicBezTo>
                    <a:cubicBezTo>
                      <a:pt x="4304" y="21535"/>
                      <a:pt x="5072" y="21537"/>
                      <a:pt x="5283" y="21419"/>
                    </a:cubicBezTo>
                    <a:cubicBezTo>
                      <a:pt x="5401" y="21353"/>
                      <a:pt x="5548" y="21345"/>
                      <a:pt x="5787" y="21419"/>
                    </a:cubicBezTo>
                    <a:cubicBezTo>
                      <a:pt x="6169" y="21538"/>
                      <a:pt x="7297" y="21420"/>
                      <a:pt x="7635" y="21219"/>
                    </a:cubicBezTo>
                    <a:cubicBezTo>
                      <a:pt x="7739" y="21157"/>
                      <a:pt x="7996" y="21103"/>
                      <a:pt x="8211" y="21094"/>
                    </a:cubicBezTo>
                    <a:cubicBezTo>
                      <a:pt x="8425" y="21084"/>
                      <a:pt x="9006" y="21041"/>
                      <a:pt x="9483" y="21019"/>
                    </a:cubicBezTo>
                    <a:cubicBezTo>
                      <a:pt x="9960" y="20997"/>
                      <a:pt x="10482" y="21018"/>
                      <a:pt x="10659" y="21069"/>
                    </a:cubicBezTo>
                    <a:cubicBezTo>
                      <a:pt x="10937" y="21149"/>
                      <a:pt x="11044" y="21150"/>
                      <a:pt x="11451" y="20944"/>
                    </a:cubicBezTo>
                    <a:cubicBezTo>
                      <a:pt x="11708" y="20813"/>
                      <a:pt x="12067" y="20693"/>
                      <a:pt x="12243" y="20693"/>
                    </a:cubicBezTo>
                    <a:cubicBezTo>
                      <a:pt x="12418" y="20693"/>
                      <a:pt x="12714" y="20620"/>
                      <a:pt x="12891" y="20543"/>
                    </a:cubicBezTo>
                    <a:cubicBezTo>
                      <a:pt x="13155" y="20428"/>
                      <a:pt x="13270" y="20433"/>
                      <a:pt x="13611" y="20518"/>
                    </a:cubicBezTo>
                    <a:cubicBezTo>
                      <a:pt x="13914" y="20594"/>
                      <a:pt x="14106" y="20591"/>
                      <a:pt x="14307" y="20518"/>
                    </a:cubicBezTo>
                    <a:cubicBezTo>
                      <a:pt x="14457" y="20464"/>
                      <a:pt x="14950" y="20418"/>
                      <a:pt x="15410" y="20418"/>
                    </a:cubicBezTo>
                    <a:cubicBezTo>
                      <a:pt x="15988" y="20418"/>
                      <a:pt x="16305" y="20379"/>
                      <a:pt x="16418" y="20293"/>
                    </a:cubicBezTo>
                    <a:cubicBezTo>
                      <a:pt x="16543" y="20198"/>
                      <a:pt x="16771" y="20178"/>
                      <a:pt x="17330" y="20218"/>
                    </a:cubicBezTo>
                    <a:cubicBezTo>
                      <a:pt x="18137" y="20275"/>
                      <a:pt x="18209" y="20280"/>
                      <a:pt x="19106" y="20218"/>
                    </a:cubicBezTo>
                    <a:cubicBezTo>
                      <a:pt x="20416" y="20126"/>
                      <a:pt x="21401" y="19215"/>
                      <a:pt x="21170" y="18316"/>
                    </a:cubicBezTo>
                    <a:cubicBezTo>
                      <a:pt x="21088" y="17996"/>
                      <a:pt x="21093" y="17924"/>
                      <a:pt x="21242" y="17715"/>
                    </a:cubicBezTo>
                    <a:cubicBezTo>
                      <a:pt x="21513" y="17334"/>
                      <a:pt x="21472" y="16789"/>
                      <a:pt x="21146" y="16088"/>
                    </a:cubicBezTo>
                    <a:cubicBezTo>
                      <a:pt x="20993" y="15759"/>
                      <a:pt x="20882" y="15445"/>
                      <a:pt x="20882" y="15388"/>
                    </a:cubicBezTo>
                    <a:cubicBezTo>
                      <a:pt x="20882" y="15330"/>
                      <a:pt x="20811" y="15159"/>
                      <a:pt x="20738" y="15012"/>
                    </a:cubicBezTo>
                    <a:cubicBezTo>
                      <a:pt x="20620" y="14774"/>
                      <a:pt x="20620" y="14725"/>
                      <a:pt x="20738" y="14487"/>
                    </a:cubicBezTo>
                    <a:cubicBezTo>
                      <a:pt x="20940" y="14081"/>
                      <a:pt x="20932" y="12809"/>
                      <a:pt x="20714" y="12309"/>
                    </a:cubicBezTo>
                    <a:cubicBezTo>
                      <a:pt x="20620" y="12093"/>
                      <a:pt x="20524" y="11782"/>
                      <a:pt x="20522" y="11634"/>
                    </a:cubicBezTo>
                    <a:cubicBezTo>
                      <a:pt x="20521" y="11485"/>
                      <a:pt x="20478" y="11232"/>
                      <a:pt x="20402" y="11083"/>
                    </a:cubicBezTo>
                    <a:cubicBezTo>
                      <a:pt x="20287" y="10856"/>
                      <a:pt x="20278" y="10712"/>
                      <a:pt x="20354" y="10182"/>
                    </a:cubicBezTo>
                    <a:cubicBezTo>
                      <a:pt x="20521" y="9027"/>
                      <a:pt x="20533" y="8080"/>
                      <a:pt x="20402" y="7755"/>
                    </a:cubicBezTo>
                    <a:cubicBezTo>
                      <a:pt x="20336" y="7589"/>
                      <a:pt x="20282" y="7257"/>
                      <a:pt x="20282" y="7029"/>
                    </a:cubicBezTo>
                    <a:cubicBezTo>
                      <a:pt x="20282" y="6763"/>
                      <a:pt x="20213" y="6493"/>
                      <a:pt x="20090" y="6278"/>
                    </a:cubicBezTo>
                    <a:cubicBezTo>
                      <a:pt x="19933" y="6002"/>
                      <a:pt x="19911" y="5821"/>
                      <a:pt x="19922" y="5252"/>
                    </a:cubicBezTo>
                    <a:cubicBezTo>
                      <a:pt x="19936" y="4580"/>
                      <a:pt x="19914" y="4566"/>
                      <a:pt x="19634" y="4276"/>
                    </a:cubicBezTo>
                    <a:cubicBezTo>
                      <a:pt x="19369" y="4000"/>
                      <a:pt x="19362" y="3958"/>
                      <a:pt x="19466" y="3750"/>
                    </a:cubicBezTo>
                    <a:cubicBezTo>
                      <a:pt x="19529" y="3626"/>
                      <a:pt x="19576" y="3326"/>
                      <a:pt x="19562" y="3075"/>
                    </a:cubicBezTo>
                    <a:cubicBezTo>
                      <a:pt x="19542" y="2690"/>
                      <a:pt x="19580" y="2569"/>
                      <a:pt x="19778" y="2324"/>
                    </a:cubicBezTo>
                    <a:cubicBezTo>
                      <a:pt x="20035" y="2006"/>
                      <a:pt x="20151" y="1523"/>
                      <a:pt x="20066" y="1173"/>
                    </a:cubicBezTo>
                    <a:cubicBezTo>
                      <a:pt x="19979" y="813"/>
                      <a:pt x="19503" y="340"/>
                      <a:pt x="19154" y="247"/>
                    </a:cubicBezTo>
                    <a:cubicBezTo>
                      <a:pt x="18105" y="-34"/>
                      <a:pt x="17900" y="-62"/>
                      <a:pt x="17498" y="96"/>
                    </a:cubicBezTo>
                    <a:close/>
                  </a:path>
                </a:pathLst>
              </a:custGeom>
              <a:ln w="3175">
                <a:miter lim="400000"/>
              </a:ln>
            </p:spPr>
          </p:pic>
          <p:pic>
            <p:nvPicPr>
              <p:cNvPr id="69" name="Screenshot 2026-03-04 004558.png" descr="Screenshot 2026-03-04 004558.png">
                <a:extLst>
                  <a:ext uri="{FF2B5EF4-FFF2-40B4-BE49-F238E27FC236}">
                    <a16:creationId xmlns:a16="http://schemas.microsoft.com/office/drawing/2014/main" id="{ACE9D522-B800-3A59-DAEC-96C0F42AE86C}"/>
                  </a:ext>
                </a:extLst>
              </p:cNvPr>
              <p:cNvPicPr>
                <a:picLocks noChangeAspect="1"/>
              </p:cNvPicPr>
              <p:nvPr/>
            </p:nvPicPr>
            <p:blipFill>
              <a:blip r:embed="rId7"/>
              <a:srcRect l="7405" t="3979" r="13118" b="3938"/>
              <a:stretch>
                <a:fillRect/>
              </a:stretch>
            </p:blipFill>
            <p:spPr>
              <a:xfrm>
                <a:off x="9578545" y="1368754"/>
                <a:ext cx="444336" cy="521171"/>
              </a:xfrm>
              <a:custGeom>
                <a:avLst/>
                <a:gdLst/>
                <a:ahLst/>
                <a:cxnLst>
                  <a:cxn ang="0">
                    <a:pos x="wd2" y="hd2"/>
                  </a:cxn>
                  <a:cxn ang="5400000">
                    <a:pos x="wd2" y="hd2"/>
                  </a:cxn>
                  <a:cxn ang="10800000">
                    <a:pos x="wd2" y="hd2"/>
                  </a:cxn>
                  <a:cxn ang="16200000">
                    <a:pos x="wd2" y="hd2"/>
                  </a:cxn>
                </a:cxnLst>
                <a:rect l="0" t="0" r="r" b="b"/>
                <a:pathLst>
                  <a:path w="21582" h="21500" extrusionOk="0">
                    <a:moveTo>
                      <a:pt x="12168" y="1"/>
                    </a:moveTo>
                    <a:cubicBezTo>
                      <a:pt x="11157" y="6"/>
                      <a:pt x="10648" y="209"/>
                      <a:pt x="10132" y="787"/>
                    </a:cubicBezTo>
                    <a:cubicBezTo>
                      <a:pt x="10009" y="924"/>
                      <a:pt x="9734" y="1179"/>
                      <a:pt x="9523" y="1371"/>
                    </a:cubicBezTo>
                    <a:cubicBezTo>
                      <a:pt x="9313" y="1562"/>
                      <a:pt x="9127" y="1746"/>
                      <a:pt x="9127" y="1775"/>
                    </a:cubicBezTo>
                    <a:cubicBezTo>
                      <a:pt x="9127" y="1804"/>
                      <a:pt x="8916" y="1911"/>
                      <a:pt x="8651" y="1999"/>
                    </a:cubicBezTo>
                    <a:cubicBezTo>
                      <a:pt x="8165" y="2162"/>
                      <a:pt x="8030" y="2199"/>
                      <a:pt x="7038" y="2606"/>
                    </a:cubicBezTo>
                    <a:cubicBezTo>
                      <a:pt x="6738" y="2729"/>
                      <a:pt x="6286" y="2884"/>
                      <a:pt x="6033" y="2943"/>
                    </a:cubicBezTo>
                    <a:cubicBezTo>
                      <a:pt x="5300" y="3113"/>
                      <a:pt x="4807" y="3478"/>
                      <a:pt x="4393" y="4178"/>
                    </a:cubicBezTo>
                    <a:cubicBezTo>
                      <a:pt x="4274" y="4379"/>
                      <a:pt x="4155" y="4705"/>
                      <a:pt x="4129" y="4897"/>
                    </a:cubicBezTo>
                    <a:lnTo>
                      <a:pt x="4076" y="5256"/>
                    </a:lnTo>
                    <a:lnTo>
                      <a:pt x="3229" y="5616"/>
                    </a:lnTo>
                    <a:cubicBezTo>
                      <a:pt x="2745" y="5830"/>
                      <a:pt x="2168" y="6158"/>
                      <a:pt x="1881" y="6379"/>
                    </a:cubicBezTo>
                    <a:cubicBezTo>
                      <a:pt x="1604" y="6592"/>
                      <a:pt x="1249" y="6825"/>
                      <a:pt x="1087" y="6896"/>
                    </a:cubicBezTo>
                    <a:cubicBezTo>
                      <a:pt x="750" y="7045"/>
                      <a:pt x="440" y="7325"/>
                      <a:pt x="188" y="7682"/>
                    </a:cubicBezTo>
                    <a:cubicBezTo>
                      <a:pt x="57" y="7868"/>
                      <a:pt x="-15" y="8071"/>
                      <a:pt x="3" y="8288"/>
                    </a:cubicBezTo>
                    <a:cubicBezTo>
                      <a:pt x="21" y="8506"/>
                      <a:pt x="123" y="8741"/>
                      <a:pt x="294" y="9030"/>
                    </a:cubicBezTo>
                    <a:cubicBezTo>
                      <a:pt x="453" y="9297"/>
                      <a:pt x="650" y="9715"/>
                      <a:pt x="744" y="9950"/>
                    </a:cubicBezTo>
                    <a:cubicBezTo>
                      <a:pt x="913" y="10377"/>
                      <a:pt x="908" y="10380"/>
                      <a:pt x="744" y="10669"/>
                    </a:cubicBezTo>
                    <a:cubicBezTo>
                      <a:pt x="514" y="11072"/>
                      <a:pt x="536" y="11482"/>
                      <a:pt x="796" y="11860"/>
                    </a:cubicBezTo>
                    <a:cubicBezTo>
                      <a:pt x="989" y="12139"/>
                      <a:pt x="1014" y="12196"/>
                      <a:pt x="929" y="12466"/>
                    </a:cubicBezTo>
                    <a:cubicBezTo>
                      <a:pt x="778" y="12941"/>
                      <a:pt x="878" y="13367"/>
                      <a:pt x="1246" y="13679"/>
                    </a:cubicBezTo>
                    <a:cubicBezTo>
                      <a:pt x="1503" y="13897"/>
                      <a:pt x="1568" y="13972"/>
                      <a:pt x="1537" y="14151"/>
                    </a:cubicBezTo>
                    <a:cubicBezTo>
                      <a:pt x="1516" y="14270"/>
                      <a:pt x="1537" y="14512"/>
                      <a:pt x="1590" y="14690"/>
                    </a:cubicBezTo>
                    <a:cubicBezTo>
                      <a:pt x="1681" y="14998"/>
                      <a:pt x="1675" y="15044"/>
                      <a:pt x="1352" y="15588"/>
                    </a:cubicBezTo>
                    <a:cubicBezTo>
                      <a:pt x="913" y="16327"/>
                      <a:pt x="890" y="16696"/>
                      <a:pt x="1272" y="17138"/>
                    </a:cubicBezTo>
                    <a:cubicBezTo>
                      <a:pt x="1503" y="17404"/>
                      <a:pt x="1529" y="17503"/>
                      <a:pt x="1537" y="17924"/>
                    </a:cubicBezTo>
                    <a:cubicBezTo>
                      <a:pt x="1544" y="18329"/>
                      <a:pt x="1585" y="18453"/>
                      <a:pt x="1775" y="18665"/>
                    </a:cubicBezTo>
                    <a:cubicBezTo>
                      <a:pt x="1899" y="18803"/>
                      <a:pt x="2108" y="18952"/>
                      <a:pt x="2251" y="19002"/>
                    </a:cubicBezTo>
                    <a:cubicBezTo>
                      <a:pt x="2510" y="19093"/>
                      <a:pt x="2518" y="19099"/>
                      <a:pt x="2357" y="19249"/>
                    </a:cubicBezTo>
                    <a:cubicBezTo>
                      <a:pt x="1992" y="19588"/>
                      <a:pt x="1791" y="20124"/>
                      <a:pt x="1881" y="20529"/>
                    </a:cubicBezTo>
                    <a:cubicBezTo>
                      <a:pt x="1945" y="20822"/>
                      <a:pt x="2376" y="21275"/>
                      <a:pt x="2727" y="21405"/>
                    </a:cubicBezTo>
                    <a:cubicBezTo>
                      <a:pt x="3121" y="21551"/>
                      <a:pt x="4043" y="21523"/>
                      <a:pt x="4420" y="21360"/>
                    </a:cubicBezTo>
                    <a:cubicBezTo>
                      <a:pt x="4594" y="21285"/>
                      <a:pt x="4976" y="21151"/>
                      <a:pt x="5266" y="21068"/>
                    </a:cubicBezTo>
                    <a:cubicBezTo>
                      <a:pt x="5776" y="20922"/>
                      <a:pt x="5818" y="20922"/>
                      <a:pt x="6033" y="21046"/>
                    </a:cubicBezTo>
                    <a:cubicBezTo>
                      <a:pt x="6202" y="21144"/>
                      <a:pt x="6393" y="21183"/>
                      <a:pt x="6905" y="21181"/>
                    </a:cubicBezTo>
                    <a:cubicBezTo>
                      <a:pt x="7641" y="21177"/>
                      <a:pt x="8032" y="21044"/>
                      <a:pt x="8571" y="20642"/>
                    </a:cubicBezTo>
                    <a:cubicBezTo>
                      <a:pt x="8943" y="20365"/>
                      <a:pt x="9160" y="20363"/>
                      <a:pt x="9471" y="20664"/>
                    </a:cubicBezTo>
                    <a:cubicBezTo>
                      <a:pt x="9805" y="20988"/>
                      <a:pt x="10348" y="21163"/>
                      <a:pt x="10872" y="21113"/>
                    </a:cubicBezTo>
                    <a:cubicBezTo>
                      <a:pt x="11095" y="21092"/>
                      <a:pt x="11622" y="21037"/>
                      <a:pt x="12062" y="21001"/>
                    </a:cubicBezTo>
                    <a:cubicBezTo>
                      <a:pt x="13158" y="20910"/>
                      <a:pt x="13678" y="20684"/>
                      <a:pt x="14204" y="20035"/>
                    </a:cubicBezTo>
                    <a:cubicBezTo>
                      <a:pt x="14497" y="19674"/>
                      <a:pt x="14746" y="19491"/>
                      <a:pt x="15579" y="18935"/>
                    </a:cubicBezTo>
                    <a:lnTo>
                      <a:pt x="16003" y="18643"/>
                    </a:lnTo>
                    <a:lnTo>
                      <a:pt x="16267" y="18890"/>
                    </a:lnTo>
                    <a:cubicBezTo>
                      <a:pt x="16641" y="19252"/>
                      <a:pt x="16925" y="19363"/>
                      <a:pt x="17536" y="19361"/>
                    </a:cubicBezTo>
                    <a:cubicBezTo>
                      <a:pt x="18497" y="19359"/>
                      <a:pt x="19439" y="18757"/>
                      <a:pt x="19573" y="18081"/>
                    </a:cubicBezTo>
                    <a:cubicBezTo>
                      <a:pt x="19616" y="17864"/>
                      <a:pt x="19714" y="17784"/>
                      <a:pt x="20075" y="17587"/>
                    </a:cubicBezTo>
                    <a:cubicBezTo>
                      <a:pt x="20980" y="17094"/>
                      <a:pt x="21286" y="16123"/>
                      <a:pt x="20710" y="15566"/>
                    </a:cubicBezTo>
                    <a:cubicBezTo>
                      <a:pt x="20460" y="15324"/>
                      <a:pt x="20444" y="15320"/>
                      <a:pt x="20578" y="15049"/>
                    </a:cubicBezTo>
                    <a:cubicBezTo>
                      <a:pt x="20671" y="14860"/>
                      <a:pt x="20710" y="14650"/>
                      <a:pt x="20683" y="14353"/>
                    </a:cubicBezTo>
                    <a:cubicBezTo>
                      <a:pt x="20654" y="14027"/>
                      <a:pt x="20671" y="13857"/>
                      <a:pt x="20789" y="13656"/>
                    </a:cubicBezTo>
                    <a:cubicBezTo>
                      <a:pt x="20980" y="13334"/>
                      <a:pt x="20992" y="12733"/>
                      <a:pt x="20816" y="12444"/>
                    </a:cubicBezTo>
                    <a:cubicBezTo>
                      <a:pt x="20699" y="12253"/>
                      <a:pt x="20711" y="12227"/>
                      <a:pt x="20842" y="12017"/>
                    </a:cubicBezTo>
                    <a:cubicBezTo>
                      <a:pt x="21036" y="11708"/>
                      <a:pt x="21041" y="11061"/>
                      <a:pt x="20842" y="10804"/>
                    </a:cubicBezTo>
                    <a:cubicBezTo>
                      <a:pt x="20698" y="10617"/>
                      <a:pt x="20697" y="10582"/>
                      <a:pt x="20869" y="10242"/>
                    </a:cubicBezTo>
                    <a:cubicBezTo>
                      <a:pt x="21137" y="9712"/>
                      <a:pt x="21082" y="9234"/>
                      <a:pt x="20736" y="8940"/>
                    </a:cubicBezTo>
                    <a:cubicBezTo>
                      <a:pt x="20617" y="8839"/>
                      <a:pt x="20602" y="8787"/>
                      <a:pt x="20683" y="8693"/>
                    </a:cubicBezTo>
                    <a:cubicBezTo>
                      <a:pt x="20960" y="8372"/>
                      <a:pt x="21131" y="7932"/>
                      <a:pt x="21107" y="7615"/>
                    </a:cubicBezTo>
                    <a:cubicBezTo>
                      <a:pt x="21086" y="7345"/>
                      <a:pt x="21118" y="7223"/>
                      <a:pt x="21318" y="6963"/>
                    </a:cubicBezTo>
                    <a:cubicBezTo>
                      <a:pt x="21521" y="6699"/>
                      <a:pt x="21580" y="6578"/>
                      <a:pt x="21583" y="6222"/>
                    </a:cubicBezTo>
                    <a:cubicBezTo>
                      <a:pt x="21585" y="5852"/>
                      <a:pt x="21554" y="5737"/>
                      <a:pt x="21345" y="5503"/>
                    </a:cubicBezTo>
                    <a:cubicBezTo>
                      <a:pt x="21195" y="5337"/>
                      <a:pt x="20933" y="5188"/>
                      <a:pt x="20683" y="5099"/>
                    </a:cubicBezTo>
                    <a:cubicBezTo>
                      <a:pt x="20292" y="4959"/>
                      <a:pt x="20277" y="4947"/>
                      <a:pt x="20340" y="4740"/>
                    </a:cubicBezTo>
                    <a:cubicBezTo>
                      <a:pt x="20376" y="4621"/>
                      <a:pt x="20396" y="4358"/>
                      <a:pt x="20393" y="4156"/>
                    </a:cubicBezTo>
                    <a:cubicBezTo>
                      <a:pt x="20380" y="3442"/>
                      <a:pt x="19824" y="3056"/>
                      <a:pt x="18488" y="2875"/>
                    </a:cubicBezTo>
                    <a:cubicBezTo>
                      <a:pt x="17807" y="2783"/>
                      <a:pt x="17622" y="2766"/>
                      <a:pt x="17219" y="2853"/>
                    </a:cubicBezTo>
                    <a:cubicBezTo>
                      <a:pt x="16802" y="2943"/>
                      <a:pt x="16623" y="2927"/>
                      <a:pt x="16849" y="2808"/>
                    </a:cubicBezTo>
                    <a:cubicBezTo>
                      <a:pt x="16983" y="2738"/>
                      <a:pt x="17193" y="2281"/>
                      <a:pt x="17193" y="2044"/>
                    </a:cubicBezTo>
                    <a:cubicBezTo>
                      <a:pt x="17193" y="1583"/>
                      <a:pt x="16847" y="1001"/>
                      <a:pt x="16346" y="607"/>
                    </a:cubicBezTo>
                    <a:cubicBezTo>
                      <a:pt x="15668" y="73"/>
                      <a:pt x="15073" y="-49"/>
                      <a:pt x="13993" y="135"/>
                    </a:cubicBezTo>
                    <a:cubicBezTo>
                      <a:pt x="13613" y="200"/>
                      <a:pt x="13465" y="207"/>
                      <a:pt x="13199" y="113"/>
                    </a:cubicBezTo>
                    <a:cubicBezTo>
                      <a:pt x="12986" y="37"/>
                      <a:pt x="12650" y="-2"/>
                      <a:pt x="12168" y="1"/>
                    </a:cubicBezTo>
                    <a:close/>
                  </a:path>
                </a:pathLst>
              </a:custGeom>
              <a:ln w="3175">
                <a:miter lim="400000"/>
              </a:ln>
            </p:spPr>
          </p:pic>
          <p:pic>
            <p:nvPicPr>
              <p:cNvPr id="70" name="Screenshot 2026-03-04 004624.png" descr="Screenshot 2026-03-04 004624.png">
                <a:extLst>
                  <a:ext uri="{FF2B5EF4-FFF2-40B4-BE49-F238E27FC236}">
                    <a16:creationId xmlns:a16="http://schemas.microsoft.com/office/drawing/2014/main" id="{307691A2-6354-4CA7-C212-980C720FC215}"/>
                  </a:ext>
                </a:extLst>
              </p:cNvPr>
              <p:cNvPicPr>
                <a:picLocks noChangeAspect="1"/>
              </p:cNvPicPr>
              <p:nvPr/>
            </p:nvPicPr>
            <p:blipFill>
              <a:blip r:embed="rId8"/>
              <a:srcRect l="8050" t="4424" r="22557" b="14434"/>
              <a:stretch>
                <a:fillRect/>
              </a:stretch>
            </p:blipFill>
            <p:spPr>
              <a:xfrm>
                <a:off x="8512559" y="1469010"/>
                <a:ext cx="595701" cy="420916"/>
              </a:xfrm>
              <a:custGeom>
                <a:avLst/>
                <a:gdLst/>
                <a:ahLst/>
                <a:cxnLst>
                  <a:cxn ang="0">
                    <a:pos x="wd2" y="hd2"/>
                  </a:cxn>
                  <a:cxn ang="5400000">
                    <a:pos x="wd2" y="hd2"/>
                  </a:cxn>
                  <a:cxn ang="10800000">
                    <a:pos x="wd2" y="hd2"/>
                  </a:cxn>
                  <a:cxn ang="16200000">
                    <a:pos x="wd2" y="hd2"/>
                  </a:cxn>
                </a:cxnLst>
                <a:rect l="0" t="0" r="r" b="b"/>
                <a:pathLst>
                  <a:path w="21494" h="21539" extrusionOk="0">
                    <a:moveTo>
                      <a:pt x="15833" y="0"/>
                    </a:moveTo>
                    <a:cubicBezTo>
                      <a:pt x="15615" y="0"/>
                      <a:pt x="14239" y="474"/>
                      <a:pt x="14144" y="585"/>
                    </a:cubicBezTo>
                    <a:cubicBezTo>
                      <a:pt x="14095" y="642"/>
                      <a:pt x="13786" y="737"/>
                      <a:pt x="13456" y="780"/>
                    </a:cubicBezTo>
                    <a:cubicBezTo>
                      <a:pt x="13127" y="823"/>
                      <a:pt x="12852" y="892"/>
                      <a:pt x="12828" y="947"/>
                    </a:cubicBezTo>
                    <a:cubicBezTo>
                      <a:pt x="12804" y="1002"/>
                      <a:pt x="12643" y="1056"/>
                      <a:pt x="12474" y="1059"/>
                    </a:cubicBezTo>
                    <a:cubicBezTo>
                      <a:pt x="12306" y="1061"/>
                      <a:pt x="12078" y="1134"/>
                      <a:pt x="11963" y="1226"/>
                    </a:cubicBezTo>
                    <a:cubicBezTo>
                      <a:pt x="11849" y="1318"/>
                      <a:pt x="11585" y="1391"/>
                      <a:pt x="11394" y="1393"/>
                    </a:cubicBezTo>
                    <a:cubicBezTo>
                      <a:pt x="11188" y="1395"/>
                      <a:pt x="10892" y="1530"/>
                      <a:pt x="10667" y="1699"/>
                    </a:cubicBezTo>
                    <a:cubicBezTo>
                      <a:pt x="10355" y="1934"/>
                      <a:pt x="10212" y="1978"/>
                      <a:pt x="9881" y="1922"/>
                    </a:cubicBezTo>
                    <a:cubicBezTo>
                      <a:pt x="9562" y="1869"/>
                      <a:pt x="9401" y="1893"/>
                      <a:pt x="9135" y="2090"/>
                    </a:cubicBezTo>
                    <a:cubicBezTo>
                      <a:pt x="8948" y="2227"/>
                      <a:pt x="8646" y="2340"/>
                      <a:pt x="8467" y="2340"/>
                    </a:cubicBezTo>
                    <a:cubicBezTo>
                      <a:pt x="8142" y="2340"/>
                      <a:pt x="7315" y="2625"/>
                      <a:pt x="7131" y="2786"/>
                    </a:cubicBezTo>
                    <a:cubicBezTo>
                      <a:pt x="7077" y="2833"/>
                      <a:pt x="6681" y="2861"/>
                      <a:pt x="6266" y="2870"/>
                    </a:cubicBezTo>
                    <a:cubicBezTo>
                      <a:pt x="5572" y="2884"/>
                      <a:pt x="5164" y="2980"/>
                      <a:pt x="4282" y="3315"/>
                    </a:cubicBezTo>
                    <a:cubicBezTo>
                      <a:pt x="4100" y="3385"/>
                      <a:pt x="3819" y="3442"/>
                      <a:pt x="3673" y="3427"/>
                    </a:cubicBezTo>
                    <a:cubicBezTo>
                      <a:pt x="3527" y="3412"/>
                      <a:pt x="3225" y="3509"/>
                      <a:pt x="3005" y="3650"/>
                    </a:cubicBezTo>
                    <a:cubicBezTo>
                      <a:pt x="2786" y="3790"/>
                      <a:pt x="2481" y="3909"/>
                      <a:pt x="2318" y="3928"/>
                    </a:cubicBezTo>
                    <a:cubicBezTo>
                      <a:pt x="2155" y="3948"/>
                      <a:pt x="1752" y="4073"/>
                      <a:pt x="1434" y="4207"/>
                    </a:cubicBezTo>
                    <a:cubicBezTo>
                      <a:pt x="655" y="4535"/>
                      <a:pt x="242" y="5168"/>
                      <a:pt x="236" y="6018"/>
                    </a:cubicBezTo>
                    <a:cubicBezTo>
                      <a:pt x="234" y="6232"/>
                      <a:pt x="183" y="6525"/>
                      <a:pt x="118" y="6686"/>
                    </a:cubicBezTo>
                    <a:cubicBezTo>
                      <a:pt x="52" y="6848"/>
                      <a:pt x="1" y="7284"/>
                      <a:pt x="0" y="7634"/>
                    </a:cubicBezTo>
                    <a:cubicBezTo>
                      <a:pt x="-3" y="8235"/>
                      <a:pt x="10" y="8282"/>
                      <a:pt x="353" y="8748"/>
                    </a:cubicBezTo>
                    <a:lnTo>
                      <a:pt x="727" y="9250"/>
                    </a:lnTo>
                    <a:lnTo>
                      <a:pt x="727" y="10280"/>
                    </a:lnTo>
                    <a:cubicBezTo>
                      <a:pt x="723" y="10854"/>
                      <a:pt x="768" y="11625"/>
                      <a:pt x="825" y="11980"/>
                    </a:cubicBezTo>
                    <a:cubicBezTo>
                      <a:pt x="945" y="12725"/>
                      <a:pt x="1148" y="13512"/>
                      <a:pt x="1237" y="13512"/>
                    </a:cubicBezTo>
                    <a:cubicBezTo>
                      <a:pt x="1271" y="13512"/>
                      <a:pt x="1332" y="13641"/>
                      <a:pt x="1355" y="13819"/>
                    </a:cubicBezTo>
                    <a:cubicBezTo>
                      <a:pt x="1378" y="13996"/>
                      <a:pt x="1432" y="14333"/>
                      <a:pt x="1493" y="14543"/>
                    </a:cubicBezTo>
                    <a:cubicBezTo>
                      <a:pt x="1589" y="14875"/>
                      <a:pt x="1597" y="14972"/>
                      <a:pt x="1473" y="15267"/>
                    </a:cubicBezTo>
                    <a:cubicBezTo>
                      <a:pt x="1288" y="15710"/>
                      <a:pt x="1286" y="17708"/>
                      <a:pt x="1473" y="18193"/>
                    </a:cubicBezTo>
                    <a:cubicBezTo>
                      <a:pt x="1541" y="18368"/>
                      <a:pt x="1663" y="18706"/>
                      <a:pt x="1748" y="18945"/>
                    </a:cubicBezTo>
                    <a:cubicBezTo>
                      <a:pt x="1833" y="19184"/>
                      <a:pt x="2000" y="19470"/>
                      <a:pt x="2121" y="19586"/>
                    </a:cubicBezTo>
                    <a:cubicBezTo>
                      <a:pt x="2243" y="19702"/>
                      <a:pt x="2488" y="19992"/>
                      <a:pt x="2652" y="20227"/>
                    </a:cubicBezTo>
                    <a:cubicBezTo>
                      <a:pt x="3037" y="20779"/>
                      <a:pt x="3236" y="20895"/>
                      <a:pt x="3654" y="20895"/>
                    </a:cubicBezTo>
                    <a:cubicBezTo>
                      <a:pt x="3873" y="20895"/>
                      <a:pt x="4067" y="21010"/>
                      <a:pt x="4223" y="21174"/>
                    </a:cubicBezTo>
                    <a:cubicBezTo>
                      <a:pt x="4589" y="21556"/>
                      <a:pt x="5306" y="21584"/>
                      <a:pt x="5697" y="21257"/>
                    </a:cubicBezTo>
                    <a:cubicBezTo>
                      <a:pt x="5961" y="21037"/>
                      <a:pt x="6035" y="21029"/>
                      <a:pt x="6286" y="21146"/>
                    </a:cubicBezTo>
                    <a:cubicBezTo>
                      <a:pt x="6641" y="21311"/>
                      <a:pt x="7171" y="21219"/>
                      <a:pt x="7465" y="20923"/>
                    </a:cubicBezTo>
                    <a:cubicBezTo>
                      <a:pt x="7598" y="20789"/>
                      <a:pt x="7767" y="20721"/>
                      <a:pt x="7897" y="20756"/>
                    </a:cubicBezTo>
                    <a:cubicBezTo>
                      <a:pt x="8202" y="20839"/>
                      <a:pt x="8720" y="20593"/>
                      <a:pt x="8997" y="20255"/>
                    </a:cubicBezTo>
                    <a:cubicBezTo>
                      <a:pt x="9128" y="20094"/>
                      <a:pt x="9406" y="19862"/>
                      <a:pt x="9606" y="19725"/>
                    </a:cubicBezTo>
                    <a:cubicBezTo>
                      <a:pt x="9806" y="19588"/>
                      <a:pt x="9960" y="19439"/>
                      <a:pt x="9960" y="19391"/>
                    </a:cubicBezTo>
                    <a:cubicBezTo>
                      <a:pt x="9960" y="19343"/>
                      <a:pt x="10162" y="19334"/>
                      <a:pt x="10411" y="19363"/>
                    </a:cubicBezTo>
                    <a:cubicBezTo>
                      <a:pt x="10767" y="19405"/>
                      <a:pt x="10946" y="19340"/>
                      <a:pt x="11217" y="19140"/>
                    </a:cubicBezTo>
                    <a:cubicBezTo>
                      <a:pt x="11503" y="18929"/>
                      <a:pt x="11599" y="18926"/>
                      <a:pt x="11806" y="19029"/>
                    </a:cubicBezTo>
                    <a:cubicBezTo>
                      <a:pt x="12193" y="19219"/>
                      <a:pt x="12488" y="19173"/>
                      <a:pt x="12965" y="18861"/>
                    </a:cubicBezTo>
                    <a:cubicBezTo>
                      <a:pt x="13464" y="18536"/>
                      <a:pt x="14208" y="18200"/>
                      <a:pt x="14262" y="18276"/>
                    </a:cubicBezTo>
                    <a:cubicBezTo>
                      <a:pt x="14282" y="18304"/>
                      <a:pt x="14256" y="18446"/>
                      <a:pt x="14203" y="18611"/>
                    </a:cubicBezTo>
                    <a:cubicBezTo>
                      <a:pt x="14150" y="18776"/>
                      <a:pt x="14105" y="19154"/>
                      <a:pt x="14105" y="19447"/>
                    </a:cubicBezTo>
                    <a:cubicBezTo>
                      <a:pt x="14105" y="19942"/>
                      <a:pt x="14146" y="20025"/>
                      <a:pt x="14615" y="20672"/>
                    </a:cubicBezTo>
                    <a:cubicBezTo>
                      <a:pt x="14892" y="21054"/>
                      <a:pt x="15236" y="21424"/>
                      <a:pt x="15382" y="21480"/>
                    </a:cubicBezTo>
                    <a:cubicBezTo>
                      <a:pt x="15692" y="21600"/>
                      <a:pt x="16136" y="21531"/>
                      <a:pt x="16442" y="21313"/>
                    </a:cubicBezTo>
                    <a:cubicBezTo>
                      <a:pt x="16702" y="21129"/>
                      <a:pt x="17411" y="20029"/>
                      <a:pt x="17542" y="19614"/>
                    </a:cubicBezTo>
                    <a:cubicBezTo>
                      <a:pt x="17641" y="19302"/>
                      <a:pt x="17673" y="19266"/>
                      <a:pt x="18151" y="18444"/>
                    </a:cubicBezTo>
                    <a:cubicBezTo>
                      <a:pt x="18321" y="18153"/>
                      <a:pt x="18501" y="17734"/>
                      <a:pt x="18564" y="17524"/>
                    </a:cubicBezTo>
                    <a:cubicBezTo>
                      <a:pt x="18664" y="17188"/>
                      <a:pt x="18715" y="17162"/>
                      <a:pt x="18996" y="17162"/>
                    </a:cubicBezTo>
                    <a:cubicBezTo>
                      <a:pt x="19413" y="17162"/>
                      <a:pt x="19845" y="16738"/>
                      <a:pt x="20057" y="16131"/>
                    </a:cubicBezTo>
                    <a:cubicBezTo>
                      <a:pt x="20148" y="15870"/>
                      <a:pt x="20305" y="15499"/>
                      <a:pt x="20411" y="15295"/>
                    </a:cubicBezTo>
                    <a:cubicBezTo>
                      <a:pt x="20516" y="15091"/>
                      <a:pt x="20621" y="14740"/>
                      <a:pt x="20646" y="14515"/>
                    </a:cubicBezTo>
                    <a:cubicBezTo>
                      <a:pt x="20672" y="14290"/>
                      <a:pt x="20837" y="13893"/>
                      <a:pt x="21000" y="13624"/>
                    </a:cubicBezTo>
                    <a:cubicBezTo>
                      <a:pt x="21281" y="13160"/>
                      <a:pt x="21298" y="13081"/>
                      <a:pt x="21354" y="12008"/>
                    </a:cubicBezTo>
                    <a:cubicBezTo>
                      <a:pt x="21386" y="11386"/>
                      <a:pt x="21439" y="10781"/>
                      <a:pt x="21471" y="10671"/>
                    </a:cubicBezTo>
                    <a:cubicBezTo>
                      <a:pt x="21597" y="10237"/>
                      <a:pt x="21164" y="9153"/>
                      <a:pt x="20548" y="8330"/>
                    </a:cubicBezTo>
                    <a:cubicBezTo>
                      <a:pt x="19213" y="6547"/>
                      <a:pt x="18512" y="5327"/>
                      <a:pt x="18269" y="4430"/>
                    </a:cubicBezTo>
                    <a:cubicBezTo>
                      <a:pt x="18170" y="4061"/>
                      <a:pt x="17967" y="3635"/>
                      <a:pt x="17837" y="3455"/>
                    </a:cubicBezTo>
                    <a:cubicBezTo>
                      <a:pt x="17707" y="3274"/>
                      <a:pt x="17603" y="3062"/>
                      <a:pt x="17601" y="3009"/>
                    </a:cubicBezTo>
                    <a:cubicBezTo>
                      <a:pt x="17600" y="2956"/>
                      <a:pt x="17499" y="2638"/>
                      <a:pt x="17385" y="2285"/>
                    </a:cubicBezTo>
                    <a:cubicBezTo>
                      <a:pt x="17271" y="1931"/>
                      <a:pt x="17189" y="1569"/>
                      <a:pt x="17189" y="1477"/>
                    </a:cubicBezTo>
                    <a:cubicBezTo>
                      <a:pt x="17189" y="1042"/>
                      <a:pt x="16233" y="0"/>
                      <a:pt x="15833" y="0"/>
                    </a:cubicBezTo>
                    <a:close/>
                  </a:path>
                </a:pathLst>
              </a:custGeom>
              <a:ln w="3175">
                <a:miter lim="400000"/>
              </a:ln>
            </p:spPr>
          </p:pic>
          <p:pic>
            <p:nvPicPr>
              <p:cNvPr id="71" name="Screenshot 2026-03-04 005010.png" descr="Screenshot 2026-03-04 005010.png">
                <a:extLst>
                  <a:ext uri="{FF2B5EF4-FFF2-40B4-BE49-F238E27FC236}">
                    <a16:creationId xmlns:a16="http://schemas.microsoft.com/office/drawing/2014/main" id="{06979D70-5AF7-DE8C-AD9E-6B4D9BD04A9D}"/>
                  </a:ext>
                </a:extLst>
              </p:cNvPr>
              <p:cNvPicPr>
                <a:picLocks noChangeAspect="1"/>
              </p:cNvPicPr>
              <p:nvPr/>
            </p:nvPicPr>
            <p:blipFill>
              <a:blip r:embed="rId9"/>
              <a:srcRect l="9243" t="10327" r="10878" b="6105"/>
              <a:stretch>
                <a:fillRect/>
              </a:stretch>
            </p:blipFill>
            <p:spPr>
              <a:xfrm>
                <a:off x="7494537" y="4303318"/>
                <a:ext cx="480889" cy="466935"/>
              </a:xfrm>
              <a:custGeom>
                <a:avLst/>
                <a:gdLst/>
                <a:ahLst/>
                <a:cxnLst>
                  <a:cxn ang="0">
                    <a:pos x="wd2" y="hd2"/>
                  </a:cxn>
                  <a:cxn ang="5400000">
                    <a:pos x="wd2" y="hd2"/>
                  </a:cxn>
                  <a:cxn ang="10800000">
                    <a:pos x="wd2" y="hd2"/>
                  </a:cxn>
                  <a:cxn ang="16200000">
                    <a:pos x="wd2" y="hd2"/>
                  </a:cxn>
                </a:cxnLst>
                <a:rect l="0" t="0" r="r" b="b"/>
                <a:pathLst>
                  <a:path w="21422" h="21534" extrusionOk="0">
                    <a:moveTo>
                      <a:pt x="18314" y="19"/>
                    </a:moveTo>
                    <a:cubicBezTo>
                      <a:pt x="17864" y="-24"/>
                      <a:pt x="17419" y="5"/>
                      <a:pt x="17198" y="144"/>
                    </a:cubicBezTo>
                    <a:cubicBezTo>
                      <a:pt x="16983" y="280"/>
                      <a:pt x="16896" y="302"/>
                      <a:pt x="16665" y="219"/>
                    </a:cubicBezTo>
                    <a:cubicBezTo>
                      <a:pt x="16511" y="164"/>
                      <a:pt x="16023" y="117"/>
                      <a:pt x="15597" y="119"/>
                    </a:cubicBezTo>
                    <a:cubicBezTo>
                      <a:pt x="14938" y="122"/>
                      <a:pt x="14790" y="145"/>
                      <a:pt x="14555" y="320"/>
                    </a:cubicBezTo>
                    <a:cubicBezTo>
                      <a:pt x="14213" y="573"/>
                      <a:pt x="14051" y="582"/>
                      <a:pt x="13730" y="345"/>
                    </a:cubicBezTo>
                    <a:cubicBezTo>
                      <a:pt x="13297" y="25"/>
                      <a:pt x="13046" y="-18"/>
                      <a:pt x="12226" y="69"/>
                    </a:cubicBezTo>
                    <a:cubicBezTo>
                      <a:pt x="11708" y="123"/>
                      <a:pt x="11392" y="190"/>
                      <a:pt x="11280" y="295"/>
                    </a:cubicBezTo>
                    <a:cubicBezTo>
                      <a:pt x="11137" y="430"/>
                      <a:pt x="11074" y="440"/>
                      <a:pt x="10795" y="345"/>
                    </a:cubicBezTo>
                    <a:cubicBezTo>
                      <a:pt x="10618" y="284"/>
                      <a:pt x="10263" y="245"/>
                      <a:pt x="10019" y="270"/>
                    </a:cubicBezTo>
                    <a:cubicBezTo>
                      <a:pt x="9775" y="294"/>
                      <a:pt x="9342" y="267"/>
                      <a:pt x="9049" y="194"/>
                    </a:cubicBezTo>
                    <a:cubicBezTo>
                      <a:pt x="8483" y="55"/>
                      <a:pt x="8043" y="89"/>
                      <a:pt x="7133" y="395"/>
                    </a:cubicBezTo>
                    <a:cubicBezTo>
                      <a:pt x="6736" y="529"/>
                      <a:pt x="6691" y="527"/>
                      <a:pt x="6284" y="345"/>
                    </a:cubicBezTo>
                    <a:cubicBezTo>
                      <a:pt x="5752" y="107"/>
                      <a:pt x="5606" y="116"/>
                      <a:pt x="5047" y="345"/>
                    </a:cubicBezTo>
                    <a:cubicBezTo>
                      <a:pt x="4483" y="576"/>
                      <a:pt x="4314" y="564"/>
                      <a:pt x="3786" y="320"/>
                    </a:cubicBezTo>
                    <a:cubicBezTo>
                      <a:pt x="3444" y="162"/>
                      <a:pt x="3194" y="132"/>
                      <a:pt x="2598" y="144"/>
                    </a:cubicBezTo>
                    <a:cubicBezTo>
                      <a:pt x="1951" y="157"/>
                      <a:pt x="1793" y="200"/>
                      <a:pt x="1336" y="445"/>
                    </a:cubicBezTo>
                    <a:cubicBezTo>
                      <a:pt x="600" y="841"/>
                      <a:pt x="360" y="1115"/>
                      <a:pt x="148" y="1776"/>
                    </a:cubicBezTo>
                    <a:cubicBezTo>
                      <a:pt x="-37" y="2355"/>
                      <a:pt x="-24" y="2990"/>
                      <a:pt x="172" y="3383"/>
                    </a:cubicBezTo>
                    <a:cubicBezTo>
                      <a:pt x="226" y="3490"/>
                      <a:pt x="195" y="3618"/>
                      <a:pt x="99" y="3810"/>
                    </a:cubicBezTo>
                    <a:cubicBezTo>
                      <a:pt x="-90" y="4191"/>
                      <a:pt x="2" y="5341"/>
                      <a:pt x="294" y="6220"/>
                    </a:cubicBezTo>
                    <a:cubicBezTo>
                      <a:pt x="628" y="7229"/>
                      <a:pt x="677" y="7499"/>
                      <a:pt x="585" y="7752"/>
                    </a:cubicBezTo>
                    <a:cubicBezTo>
                      <a:pt x="488" y="8015"/>
                      <a:pt x="529" y="9812"/>
                      <a:pt x="633" y="9987"/>
                    </a:cubicBezTo>
                    <a:cubicBezTo>
                      <a:pt x="761" y="10201"/>
                      <a:pt x="762" y="10933"/>
                      <a:pt x="633" y="11192"/>
                    </a:cubicBezTo>
                    <a:cubicBezTo>
                      <a:pt x="428" y="11604"/>
                      <a:pt x="463" y="12192"/>
                      <a:pt x="730" y="12598"/>
                    </a:cubicBezTo>
                    <a:cubicBezTo>
                      <a:pt x="870" y="12810"/>
                      <a:pt x="961" y="13050"/>
                      <a:pt x="948" y="13201"/>
                    </a:cubicBezTo>
                    <a:cubicBezTo>
                      <a:pt x="892" y="13870"/>
                      <a:pt x="909" y="14285"/>
                      <a:pt x="1045" y="14782"/>
                    </a:cubicBezTo>
                    <a:cubicBezTo>
                      <a:pt x="1214" y="15397"/>
                      <a:pt x="1257" y="16348"/>
                      <a:pt x="1118" y="16866"/>
                    </a:cubicBezTo>
                    <a:cubicBezTo>
                      <a:pt x="1049" y="17125"/>
                      <a:pt x="1039" y="17281"/>
                      <a:pt x="1118" y="17494"/>
                    </a:cubicBezTo>
                    <a:cubicBezTo>
                      <a:pt x="1177" y="17653"/>
                      <a:pt x="1231" y="18020"/>
                      <a:pt x="1239" y="18323"/>
                    </a:cubicBezTo>
                    <a:cubicBezTo>
                      <a:pt x="1254" y="18814"/>
                      <a:pt x="1316" y="18957"/>
                      <a:pt x="1700" y="19578"/>
                    </a:cubicBezTo>
                    <a:cubicBezTo>
                      <a:pt x="1937" y="19962"/>
                      <a:pt x="2210" y="20420"/>
                      <a:pt x="2307" y="20583"/>
                    </a:cubicBezTo>
                    <a:cubicBezTo>
                      <a:pt x="2575" y="21036"/>
                      <a:pt x="3008" y="21286"/>
                      <a:pt x="3495" y="21286"/>
                    </a:cubicBezTo>
                    <a:cubicBezTo>
                      <a:pt x="3723" y="21286"/>
                      <a:pt x="4036" y="21338"/>
                      <a:pt x="4198" y="21411"/>
                    </a:cubicBezTo>
                    <a:cubicBezTo>
                      <a:pt x="4564" y="21576"/>
                      <a:pt x="4656" y="21574"/>
                      <a:pt x="5096" y="21411"/>
                    </a:cubicBezTo>
                    <a:cubicBezTo>
                      <a:pt x="5361" y="21313"/>
                      <a:pt x="5524" y="21316"/>
                      <a:pt x="5775" y="21386"/>
                    </a:cubicBezTo>
                    <a:cubicBezTo>
                      <a:pt x="6175" y="21498"/>
                      <a:pt x="7210" y="21372"/>
                      <a:pt x="7618" y="21160"/>
                    </a:cubicBezTo>
                    <a:cubicBezTo>
                      <a:pt x="7770" y="21081"/>
                      <a:pt x="7967" y="21030"/>
                      <a:pt x="8079" y="21060"/>
                    </a:cubicBezTo>
                    <a:cubicBezTo>
                      <a:pt x="8191" y="21089"/>
                      <a:pt x="8453" y="21075"/>
                      <a:pt x="8637" y="21009"/>
                    </a:cubicBezTo>
                    <a:cubicBezTo>
                      <a:pt x="8820" y="20944"/>
                      <a:pt x="9001" y="20889"/>
                      <a:pt x="9049" y="20909"/>
                    </a:cubicBezTo>
                    <a:cubicBezTo>
                      <a:pt x="9097" y="20929"/>
                      <a:pt x="9439" y="20975"/>
                      <a:pt x="9825" y="20984"/>
                    </a:cubicBezTo>
                    <a:cubicBezTo>
                      <a:pt x="10211" y="20994"/>
                      <a:pt x="10645" y="21024"/>
                      <a:pt x="10771" y="21060"/>
                    </a:cubicBezTo>
                    <a:cubicBezTo>
                      <a:pt x="10934" y="21106"/>
                      <a:pt x="11133" y="21051"/>
                      <a:pt x="11474" y="20884"/>
                    </a:cubicBezTo>
                    <a:cubicBezTo>
                      <a:pt x="11738" y="20754"/>
                      <a:pt x="12095" y="20658"/>
                      <a:pt x="12275" y="20658"/>
                    </a:cubicBezTo>
                    <a:cubicBezTo>
                      <a:pt x="12454" y="20658"/>
                      <a:pt x="12690" y="20610"/>
                      <a:pt x="12784" y="20557"/>
                    </a:cubicBezTo>
                    <a:cubicBezTo>
                      <a:pt x="12878" y="20505"/>
                      <a:pt x="13649" y="20447"/>
                      <a:pt x="14506" y="20432"/>
                    </a:cubicBezTo>
                    <a:cubicBezTo>
                      <a:pt x="15695" y="20411"/>
                      <a:pt x="16124" y="20364"/>
                      <a:pt x="16325" y="20256"/>
                    </a:cubicBezTo>
                    <a:cubicBezTo>
                      <a:pt x="16543" y="20140"/>
                      <a:pt x="16747" y="20140"/>
                      <a:pt x="17489" y="20206"/>
                    </a:cubicBezTo>
                    <a:cubicBezTo>
                      <a:pt x="18035" y="20254"/>
                      <a:pt x="18449" y="20258"/>
                      <a:pt x="18581" y="20206"/>
                    </a:cubicBezTo>
                    <a:cubicBezTo>
                      <a:pt x="18700" y="20159"/>
                      <a:pt x="18940" y="20126"/>
                      <a:pt x="19114" y="20156"/>
                    </a:cubicBezTo>
                    <a:cubicBezTo>
                      <a:pt x="19366" y="20198"/>
                      <a:pt x="19565" y="20146"/>
                      <a:pt x="20084" y="19880"/>
                    </a:cubicBezTo>
                    <a:cubicBezTo>
                      <a:pt x="20936" y="19442"/>
                      <a:pt x="21140" y="19165"/>
                      <a:pt x="21151" y="18373"/>
                    </a:cubicBezTo>
                    <a:cubicBezTo>
                      <a:pt x="21157" y="18001"/>
                      <a:pt x="21225" y="17658"/>
                      <a:pt x="21321" y="17469"/>
                    </a:cubicBezTo>
                    <a:cubicBezTo>
                      <a:pt x="21510" y="17098"/>
                      <a:pt x="21436" y="16732"/>
                      <a:pt x="21079" y="15937"/>
                    </a:cubicBezTo>
                    <a:cubicBezTo>
                      <a:pt x="20938" y="15626"/>
                      <a:pt x="20836" y="15339"/>
                      <a:pt x="20836" y="15285"/>
                    </a:cubicBezTo>
                    <a:cubicBezTo>
                      <a:pt x="20836" y="15230"/>
                      <a:pt x="20766" y="15060"/>
                      <a:pt x="20691" y="14908"/>
                    </a:cubicBezTo>
                    <a:cubicBezTo>
                      <a:pt x="20568" y="14662"/>
                      <a:pt x="20572" y="14593"/>
                      <a:pt x="20691" y="14406"/>
                    </a:cubicBezTo>
                    <a:cubicBezTo>
                      <a:pt x="20911" y="14056"/>
                      <a:pt x="20894" y="12775"/>
                      <a:pt x="20666" y="12246"/>
                    </a:cubicBezTo>
                    <a:cubicBezTo>
                      <a:pt x="20564" y="12008"/>
                      <a:pt x="20519" y="11765"/>
                      <a:pt x="20545" y="11694"/>
                    </a:cubicBezTo>
                    <a:cubicBezTo>
                      <a:pt x="20571" y="11623"/>
                      <a:pt x="20501" y="11355"/>
                      <a:pt x="20400" y="11117"/>
                    </a:cubicBezTo>
                    <a:cubicBezTo>
                      <a:pt x="20241" y="10744"/>
                      <a:pt x="20228" y="10633"/>
                      <a:pt x="20303" y="10238"/>
                    </a:cubicBezTo>
                    <a:cubicBezTo>
                      <a:pt x="20532" y="9021"/>
                      <a:pt x="20380" y="6799"/>
                      <a:pt x="20036" y="6220"/>
                    </a:cubicBezTo>
                    <a:cubicBezTo>
                      <a:pt x="19876" y="5952"/>
                      <a:pt x="19870" y="5815"/>
                      <a:pt x="19915" y="5467"/>
                    </a:cubicBezTo>
                    <a:cubicBezTo>
                      <a:pt x="19982" y="4937"/>
                      <a:pt x="19865" y="4476"/>
                      <a:pt x="19575" y="4162"/>
                    </a:cubicBezTo>
                    <a:cubicBezTo>
                      <a:pt x="19359" y="3928"/>
                      <a:pt x="19348" y="3907"/>
                      <a:pt x="19478" y="3584"/>
                    </a:cubicBezTo>
                    <a:cubicBezTo>
                      <a:pt x="19577" y="3337"/>
                      <a:pt x="19584" y="3174"/>
                      <a:pt x="19526" y="2906"/>
                    </a:cubicBezTo>
                    <a:cubicBezTo>
                      <a:pt x="19460" y="2599"/>
                      <a:pt x="19475" y="2518"/>
                      <a:pt x="19623" y="2379"/>
                    </a:cubicBezTo>
                    <a:cubicBezTo>
                      <a:pt x="20222" y="1816"/>
                      <a:pt x="20152" y="850"/>
                      <a:pt x="19478" y="370"/>
                    </a:cubicBezTo>
                    <a:cubicBezTo>
                      <a:pt x="19219" y="185"/>
                      <a:pt x="18764" y="61"/>
                      <a:pt x="18314" y="19"/>
                    </a:cubicBezTo>
                    <a:close/>
                  </a:path>
                </a:pathLst>
              </a:custGeom>
              <a:ln w="3175">
                <a:miter lim="400000"/>
              </a:ln>
            </p:spPr>
          </p:pic>
          <p:pic>
            <p:nvPicPr>
              <p:cNvPr id="72" name="Screenshot 2026-03-04 005029.png" descr="Screenshot 2026-03-04 005029.png">
                <a:extLst>
                  <a:ext uri="{FF2B5EF4-FFF2-40B4-BE49-F238E27FC236}">
                    <a16:creationId xmlns:a16="http://schemas.microsoft.com/office/drawing/2014/main" id="{3F07A3FE-6879-3093-FD40-098869D64901}"/>
                  </a:ext>
                </a:extLst>
              </p:cNvPr>
              <p:cNvPicPr>
                <a:picLocks noChangeAspect="1"/>
              </p:cNvPicPr>
              <p:nvPr/>
            </p:nvPicPr>
            <p:blipFill>
              <a:blip r:embed="rId10"/>
              <a:srcRect l="19770" t="11780" r="11612" b="4743"/>
              <a:stretch>
                <a:fillRect/>
              </a:stretch>
            </p:blipFill>
            <p:spPr>
              <a:xfrm>
                <a:off x="9578545" y="4263396"/>
                <a:ext cx="442627" cy="521013"/>
              </a:xfrm>
              <a:custGeom>
                <a:avLst/>
                <a:gdLst/>
                <a:ahLst/>
                <a:cxnLst>
                  <a:cxn ang="0">
                    <a:pos x="wd2" y="hd2"/>
                  </a:cxn>
                  <a:cxn ang="5400000">
                    <a:pos x="wd2" y="hd2"/>
                  </a:cxn>
                  <a:cxn ang="10800000">
                    <a:pos x="wd2" y="hd2"/>
                  </a:cxn>
                  <a:cxn ang="16200000">
                    <a:pos x="wd2" y="hd2"/>
                  </a:cxn>
                </a:cxnLst>
                <a:rect l="0" t="0" r="r" b="b"/>
                <a:pathLst>
                  <a:path w="21074" h="21566" extrusionOk="0">
                    <a:moveTo>
                      <a:pt x="11529" y="43"/>
                    </a:moveTo>
                    <a:cubicBezTo>
                      <a:pt x="10780" y="144"/>
                      <a:pt x="10361" y="333"/>
                      <a:pt x="10000" y="697"/>
                    </a:cubicBezTo>
                    <a:cubicBezTo>
                      <a:pt x="9850" y="848"/>
                      <a:pt x="9567" y="1111"/>
                      <a:pt x="9378" y="1305"/>
                    </a:cubicBezTo>
                    <a:cubicBezTo>
                      <a:pt x="8841" y="1856"/>
                      <a:pt x="8668" y="2002"/>
                      <a:pt x="8341" y="2094"/>
                    </a:cubicBezTo>
                    <a:cubicBezTo>
                      <a:pt x="8174" y="2141"/>
                      <a:pt x="7658" y="2332"/>
                      <a:pt x="7200" y="2522"/>
                    </a:cubicBezTo>
                    <a:cubicBezTo>
                      <a:pt x="6742" y="2713"/>
                      <a:pt x="6214" y="2904"/>
                      <a:pt x="6008" y="2951"/>
                    </a:cubicBezTo>
                    <a:cubicBezTo>
                      <a:pt x="5396" y="3089"/>
                      <a:pt x="5018" y="3279"/>
                      <a:pt x="4660" y="3672"/>
                    </a:cubicBezTo>
                    <a:cubicBezTo>
                      <a:pt x="4271" y="4099"/>
                      <a:pt x="4111" y="4425"/>
                      <a:pt x="3986" y="4956"/>
                    </a:cubicBezTo>
                    <a:cubicBezTo>
                      <a:pt x="3890" y="5367"/>
                      <a:pt x="3886" y="5363"/>
                      <a:pt x="2793" y="5835"/>
                    </a:cubicBezTo>
                    <a:cubicBezTo>
                      <a:pt x="2519" y="5954"/>
                      <a:pt x="2115" y="6194"/>
                      <a:pt x="1886" y="6376"/>
                    </a:cubicBezTo>
                    <a:cubicBezTo>
                      <a:pt x="1657" y="6559"/>
                      <a:pt x="1232" y="6847"/>
                      <a:pt x="953" y="7007"/>
                    </a:cubicBezTo>
                    <a:cubicBezTo>
                      <a:pt x="-61" y="7589"/>
                      <a:pt x="-246" y="8224"/>
                      <a:pt x="305" y="9193"/>
                    </a:cubicBezTo>
                    <a:cubicBezTo>
                      <a:pt x="465" y="9475"/>
                      <a:pt x="590" y="9755"/>
                      <a:pt x="590" y="9802"/>
                    </a:cubicBezTo>
                    <a:cubicBezTo>
                      <a:pt x="590" y="9849"/>
                      <a:pt x="645" y="10004"/>
                      <a:pt x="720" y="10140"/>
                    </a:cubicBezTo>
                    <a:cubicBezTo>
                      <a:pt x="848" y="10374"/>
                      <a:pt x="844" y="10393"/>
                      <a:pt x="668" y="10748"/>
                    </a:cubicBezTo>
                    <a:cubicBezTo>
                      <a:pt x="440" y="11208"/>
                      <a:pt x="479" y="11650"/>
                      <a:pt x="771" y="11988"/>
                    </a:cubicBezTo>
                    <a:cubicBezTo>
                      <a:pt x="964" y="12210"/>
                      <a:pt x="963" y="12230"/>
                      <a:pt x="849" y="12484"/>
                    </a:cubicBezTo>
                    <a:cubicBezTo>
                      <a:pt x="661" y="12904"/>
                      <a:pt x="773" y="13358"/>
                      <a:pt x="1160" y="13723"/>
                    </a:cubicBezTo>
                    <a:cubicBezTo>
                      <a:pt x="1414" y="13962"/>
                      <a:pt x="1480" y="14061"/>
                      <a:pt x="1445" y="14219"/>
                    </a:cubicBezTo>
                    <a:cubicBezTo>
                      <a:pt x="1421" y="14328"/>
                      <a:pt x="1446" y="14560"/>
                      <a:pt x="1497" y="14737"/>
                    </a:cubicBezTo>
                    <a:cubicBezTo>
                      <a:pt x="1586" y="15044"/>
                      <a:pt x="1581" y="15094"/>
                      <a:pt x="1264" y="15661"/>
                    </a:cubicBezTo>
                    <a:cubicBezTo>
                      <a:pt x="828" y="16440"/>
                      <a:pt x="814" y="16867"/>
                      <a:pt x="1264" y="17284"/>
                    </a:cubicBezTo>
                    <a:cubicBezTo>
                      <a:pt x="1409" y="17418"/>
                      <a:pt x="1441" y="17554"/>
                      <a:pt x="1445" y="17983"/>
                    </a:cubicBezTo>
                    <a:cubicBezTo>
                      <a:pt x="1451" y="18560"/>
                      <a:pt x="1578" y="18750"/>
                      <a:pt x="2068" y="19042"/>
                    </a:cubicBezTo>
                    <a:lnTo>
                      <a:pt x="2327" y="19200"/>
                    </a:lnTo>
                    <a:lnTo>
                      <a:pt x="2171" y="19380"/>
                    </a:lnTo>
                    <a:cubicBezTo>
                      <a:pt x="1519" y="20099"/>
                      <a:pt x="1634" y="21004"/>
                      <a:pt x="2456" y="21408"/>
                    </a:cubicBezTo>
                    <a:cubicBezTo>
                      <a:pt x="2707" y="21531"/>
                      <a:pt x="2917" y="21565"/>
                      <a:pt x="3338" y="21566"/>
                    </a:cubicBezTo>
                    <a:cubicBezTo>
                      <a:pt x="3865" y="21567"/>
                      <a:pt x="4210" y="21491"/>
                      <a:pt x="5386" y="21070"/>
                    </a:cubicBezTo>
                    <a:cubicBezTo>
                      <a:pt x="5515" y="21024"/>
                      <a:pt x="5651" y="21037"/>
                      <a:pt x="5878" y="21138"/>
                    </a:cubicBezTo>
                    <a:cubicBezTo>
                      <a:pt x="6577" y="21446"/>
                      <a:pt x="7773" y="21225"/>
                      <a:pt x="8367" y="20687"/>
                    </a:cubicBezTo>
                    <a:cubicBezTo>
                      <a:pt x="8667" y="20415"/>
                      <a:pt x="8922" y="20416"/>
                      <a:pt x="9144" y="20687"/>
                    </a:cubicBezTo>
                    <a:cubicBezTo>
                      <a:pt x="9423" y="21026"/>
                      <a:pt x="9975" y="21227"/>
                      <a:pt x="10544" y="21183"/>
                    </a:cubicBezTo>
                    <a:cubicBezTo>
                      <a:pt x="12728" y="21014"/>
                      <a:pt x="12876" y="20987"/>
                      <a:pt x="13448" y="20552"/>
                    </a:cubicBezTo>
                    <a:cubicBezTo>
                      <a:pt x="13608" y="20430"/>
                      <a:pt x="13818" y="20201"/>
                      <a:pt x="13914" y="20056"/>
                    </a:cubicBezTo>
                    <a:cubicBezTo>
                      <a:pt x="14011" y="19911"/>
                      <a:pt x="14285" y="19649"/>
                      <a:pt x="14536" y="19470"/>
                    </a:cubicBezTo>
                    <a:cubicBezTo>
                      <a:pt x="14787" y="19291"/>
                      <a:pt x="15130" y="19044"/>
                      <a:pt x="15288" y="18929"/>
                    </a:cubicBezTo>
                    <a:cubicBezTo>
                      <a:pt x="15566" y="18728"/>
                      <a:pt x="15588" y="18730"/>
                      <a:pt x="15703" y="18861"/>
                    </a:cubicBezTo>
                    <a:cubicBezTo>
                      <a:pt x="15768" y="18936"/>
                      <a:pt x="15805" y="19016"/>
                      <a:pt x="15807" y="19042"/>
                    </a:cubicBezTo>
                    <a:cubicBezTo>
                      <a:pt x="15808" y="19068"/>
                      <a:pt x="15946" y="19175"/>
                      <a:pt x="16118" y="19267"/>
                    </a:cubicBezTo>
                    <a:cubicBezTo>
                      <a:pt x="16377" y="19407"/>
                      <a:pt x="16549" y="19426"/>
                      <a:pt x="17103" y="19425"/>
                    </a:cubicBezTo>
                    <a:cubicBezTo>
                      <a:pt x="17692" y="19424"/>
                      <a:pt x="17808" y="19405"/>
                      <a:pt x="18140" y="19222"/>
                    </a:cubicBezTo>
                    <a:cubicBezTo>
                      <a:pt x="18346" y="19108"/>
                      <a:pt x="18598" y="18945"/>
                      <a:pt x="18684" y="18861"/>
                    </a:cubicBezTo>
                    <a:cubicBezTo>
                      <a:pt x="18875" y="18677"/>
                      <a:pt x="19148" y="18175"/>
                      <a:pt x="19151" y="18005"/>
                    </a:cubicBezTo>
                    <a:cubicBezTo>
                      <a:pt x="19152" y="17935"/>
                      <a:pt x="19285" y="17836"/>
                      <a:pt x="19462" y="17757"/>
                    </a:cubicBezTo>
                    <a:cubicBezTo>
                      <a:pt x="20378" y="17349"/>
                      <a:pt x="20736" y="16448"/>
                      <a:pt x="20265" y="15751"/>
                    </a:cubicBezTo>
                    <a:cubicBezTo>
                      <a:pt x="20149" y="15579"/>
                      <a:pt x="20019" y="15436"/>
                      <a:pt x="19980" y="15436"/>
                    </a:cubicBezTo>
                    <a:cubicBezTo>
                      <a:pt x="19941" y="15436"/>
                      <a:pt x="19994" y="15314"/>
                      <a:pt x="20084" y="15165"/>
                    </a:cubicBezTo>
                    <a:cubicBezTo>
                      <a:pt x="20215" y="14949"/>
                      <a:pt x="20223" y="14801"/>
                      <a:pt x="20188" y="14444"/>
                    </a:cubicBezTo>
                    <a:cubicBezTo>
                      <a:pt x="20155" y="14118"/>
                      <a:pt x="20194" y="13937"/>
                      <a:pt x="20291" y="13768"/>
                    </a:cubicBezTo>
                    <a:cubicBezTo>
                      <a:pt x="20497" y="13411"/>
                      <a:pt x="20531" y="12963"/>
                      <a:pt x="20369" y="12596"/>
                    </a:cubicBezTo>
                    <a:cubicBezTo>
                      <a:pt x="20241" y="12306"/>
                      <a:pt x="20230" y="12244"/>
                      <a:pt x="20343" y="12055"/>
                    </a:cubicBezTo>
                    <a:cubicBezTo>
                      <a:pt x="20583" y="11653"/>
                      <a:pt x="20587" y="11389"/>
                      <a:pt x="20369" y="11019"/>
                    </a:cubicBezTo>
                    <a:lnTo>
                      <a:pt x="20162" y="10658"/>
                    </a:lnTo>
                    <a:lnTo>
                      <a:pt x="20369" y="10320"/>
                    </a:lnTo>
                    <a:cubicBezTo>
                      <a:pt x="20621" y="9889"/>
                      <a:pt x="20606" y="9628"/>
                      <a:pt x="20343" y="9171"/>
                    </a:cubicBezTo>
                    <a:lnTo>
                      <a:pt x="20136" y="8810"/>
                    </a:lnTo>
                    <a:lnTo>
                      <a:pt x="20343" y="8540"/>
                    </a:lnTo>
                    <a:cubicBezTo>
                      <a:pt x="20515" y="8320"/>
                      <a:pt x="20550" y="8174"/>
                      <a:pt x="20550" y="7796"/>
                    </a:cubicBezTo>
                    <a:cubicBezTo>
                      <a:pt x="20550" y="7408"/>
                      <a:pt x="20603" y="7302"/>
                      <a:pt x="20784" y="7097"/>
                    </a:cubicBezTo>
                    <a:cubicBezTo>
                      <a:pt x="21354" y="6449"/>
                      <a:pt x="21054" y="5508"/>
                      <a:pt x="20162" y="5159"/>
                    </a:cubicBezTo>
                    <a:cubicBezTo>
                      <a:pt x="19833" y="5031"/>
                      <a:pt x="19815" y="5005"/>
                      <a:pt x="19876" y="4754"/>
                    </a:cubicBezTo>
                    <a:cubicBezTo>
                      <a:pt x="20056" y="4024"/>
                      <a:pt x="19830" y="3528"/>
                      <a:pt x="19177" y="3221"/>
                    </a:cubicBezTo>
                    <a:cubicBezTo>
                      <a:pt x="18530" y="2918"/>
                      <a:pt x="17150" y="2773"/>
                      <a:pt x="16610" y="2951"/>
                    </a:cubicBezTo>
                    <a:cubicBezTo>
                      <a:pt x="16489" y="2991"/>
                      <a:pt x="16411" y="3003"/>
                      <a:pt x="16429" y="2973"/>
                    </a:cubicBezTo>
                    <a:cubicBezTo>
                      <a:pt x="16808" y="2332"/>
                      <a:pt x="16807" y="1874"/>
                      <a:pt x="16481" y="1283"/>
                    </a:cubicBezTo>
                    <a:cubicBezTo>
                      <a:pt x="16271" y="902"/>
                      <a:pt x="15612" y="364"/>
                      <a:pt x="15159" y="224"/>
                    </a:cubicBezTo>
                    <a:cubicBezTo>
                      <a:pt x="14790" y="109"/>
                      <a:pt x="13977" y="99"/>
                      <a:pt x="13551" y="201"/>
                    </a:cubicBezTo>
                    <a:cubicBezTo>
                      <a:pt x="13291" y="264"/>
                      <a:pt x="13150" y="266"/>
                      <a:pt x="12696" y="134"/>
                    </a:cubicBezTo>
                    <a:cubicBezTo>
                      <a:pt x="12195" y="-13"/>
                      <a:pt x="12096" y="-33"/>
                      <a:pt x="11529" y="43"/>
                    </a:cubicBezTo>
                    <a:close/>
                  </a:path>
                </a:pathLst>
              </a:custGeom>
              <a:ln w="3175">
                <a:miter lim="400000"/>
              </a:ln>
            </p:spPr>
          </p:pic>
          <p:pic>
            <p:nvPicPr>
              <p:cNvPr id="73" name="Screenshot 2026-03-04 004934.png" descr="Screenshot 2026-03-04 004934.png">
                <a:extLst>
                  <a:ext uri="{FF2B5EF4-FFF2-40B4-BE49-F238E27FC236}">
                    <a16:creationId xmlns:a16="http://schemas.microsoft.com/office/drawing/2014/main" id="{EFA35C20-1875-E885-311C-478CECF6A929}"/>
                  </a:ext>
                </a:extLst>
              </p:cNvPr>
              <p:cNvPicPr>
                <a:picLocks noChangeAspect="1"/>
              </p:cNvPicPr>
              <p:nvPr/>
            </p:nvPicPr>
            <p:blipFill>
              <a:blip r:embed="rId11"/>
              <a:srcRect l="8341" t="13153" r="11602" b="8006"/>
              <a:stretch>
                <a:fillRect/>
              </a:stretch>
            </p:blipFill>
            <p:spPr>
              <a:xfrm>
                <a:off x="6470365" y="4302613"/>
                <a:ext cx="526971" cy="467640"/>
              </a:xfrm>
              <a:custGeom>
                <a:avLst/>
                <a:gdLst/>
                <a:ahLst/>
                <a:cxnLst>
                  <a:cxn ang="0">
                    <a:pos x="wd2" y="hd2"/>
                  </a:cxn>
                  <a:cxn ang="5400000">
                    <a:pos x="wd2" y="hd2"/>
                  </a:cxn>
                  <a:cxn ang="10800000">
                    <a:pos x="wd2" y="hd2"/>
                  </a:cxn>
                  <a:cxn ang="16200000">
                    <a:pos x="wd2" y="hd2"/>
                  </a:cxn>
                </a:cxnLst>
                <a:rect l="0" t="0" r="r" b="b"/>
                <a:pathLst>
                  <a:path w="21506" h="21511" extrusionOk="0">
                    <a:moveTo>
                      <a:pt x="2086" y="94"/>
                    </a:moveTo>
                    <a:cubicBezTo>
                      <a:pt x="1626" y="314"/>
                      <a:pt x="800" y="1112"/>
                      <a:pt x="598" y="1546"/>
                    </a:cubicBezTo>
                    <a:cubicBezTo>
                      <a:pt x="348" y="2082"/>
                      <a:pt x="233" y="3597"/>
                      <a:pt x="420" y="3851"/>
                    </a:cubicBezTo>
                    <a:cubicBezTo>
                      <a:pt x="537" y="4009"/>
                      <a:pt x="549" y="4127"/>
                      <a:pt x="442" y="4201"/>
                    </a:cubicBezTo>
                    <a:cubicBezTo>
                      <a:pt x="223" y="4354"/>
                      <a:pt x="254" y="5309"/>
                      <a:pt x="487" y="5704"/>
                    </a:cubicBezTo>
                    <a:cubicBezTo>
                      <a:pt x="739" y="6133"/>
                      <a:pt x="790" y="8150"/>
                      <a:pt x="575" y="8885"/>
                    </a:cubicBezTo>
                    <a:cubicBezTo>
                      <a:pt x="452" y="9305"/>
                      <a:pt x="454" y="9556"/>
                      <a:pt x="575" y="9811"/>
                    </a:cubicBezTo>
                    <a:cubicBezTo>
                      <a:pt x="709" y="10093"/>
                      <a:pt x="689" y="10234"/>
                      <a:pt x="442" y="10588"/>
                    </a:cubicBezTo>
                    <a:cubicBezTo>
                      <a:pt x="35" y="11172"/>
                      <a:pt x="44" y="11668"/>
                      <a:pt x="509" y="12291"/>
                    </a:cubicBezTo>
                    <a:lnTo>
                      <a:pt x="909" y="12817"/>
                    </a:lnTo>
                    <a:lnTo>
                      <a:pt x="442" y="13292"/>
                    </a:lnTo>
                    <a:cubicBezTo>
                      <a:pt x="-52" y="13813"/>
                      <a:pt x="-94" y="14181"/>
                      <a:pt x="131" y="15496"/>
                    </a:cubicBezTo>
                    <a:cubicBezTo>
                      <a:pt x="201" y="15905"/>
                      <a:pt x="373" y="16311"/>
                      <a:pt x="509" y="16423"/>
                    </a:cubicBezTo>
                    <a:cubicBezTo>
                      <a:pt x="650" y="16540"/>
                      <a:pt x="681" y="16665"/>
                      <a:pt x="598" y="16724"/>
                    </a:cubicBezTo>
                    <a:cubicBezTo>
                      <a:pt x="518" y="16779"/>
                      <a:pt x="464" y="17442"/>
                      <a:pt x="464" y="18176"/>
                    </a:cubicBezTo>
                    <a:cubicBezTo>
                      <a:pt x="464" y="20048"/>
                      <a:pt x="611" y="20226"/>
                      <a:pt x="2220" y="20305"/>
                    </a:cubicBezTo>
                    <a:cubicBezTo>
                      <a:pt x="3222" y="20354"/>
                      <a:pt x="3480" y="20313"/>
                      <a:pt x="3708" y="20080"/>
                    </a:cubicBezTo>
                    <a:cubicBezTo>
                      <a:pt x="3974" y="19808"/>
                      <a:pt x="4018" y="19801"/>
                      <a:pt x="4442" y="20155"/>
                    </a:cubicBezTo>
                    <a:cubicBezTo>
                      <a:pt x="4985" y="20608"/>
                      <a:pt x="6596" y="20981"/>
                      <a:pt x="6952" y="20731"/>
                    </a:cubicBezTo>
                    <a:cubicBezTo>
                      <a:pt x="7125" y="20609"/>
                      <a:pt x="7285" y="20615"/>
                      <a:pt x="7486" y="20781"/>
                    </a:cubicBezTo>
                    <a:cubicBezTo>
                      <a:pt x="7848" y="21080"/>
                      <a:pt x="8610" y="21081"/>
                      <a:pt x="8974" y="20781"/>
                    </a:cubicBezTo>
                    <a:cubicBezTo>
                      <a:pt x="9221" y="20578"/>
                      <a:pt x="9307" y="20585"/>
                      <a:pt x="9685" y="20806"/>
                    </a:cubicBezTo>
                    <a:cubicBezTo>
                      <a:pt x="9986" y="20981"/>
                      <a:pt x="10369" y="21041"/>
                      <a:pt x="10885" y="20981"/>
                    </a:cubicBezTo>
                    <a:cubicBezTo>
                      <a:pt x="11484" y="20911"/>
                      <a:pt x="11719" y="20953"/>
                      <a:pt x="11996" y="21207"/>
                    </a:cubicBezTo>
                    <a:cubicBezTo>
                      <a:pt x="12192" y="21385"/>
                      <a:pt x="12327" y="21485"/>
                      <a:pt x="12529" y="21507"/>
                    </a:cubicBezTo>
                    <a:cubicBezTo>
                      <a:pt x="12731" y="21529"/>
                      <a:pt x="12993" y="21468"/>
                      <a:pt x="13418" y="21357"/>
                    </a:cubicBezTo>
                    <a:cubicBezTo>
                      <a:pt x="13783" y="21262"/>
                      <a:pt x="14239" y="21261"/>
                      <a:pt x="14618" y="21357"/>
                    </a:cubicBezTo>
                    <a:cubicBezTo>
                      <a:pt x="15378" y="21549"/>
                      <a:pt x="16043" y="21324"/>
                      <a:pt x="16373" y="20756"/>
                    </a:cubicBezTo>
                    <a:lnTo>
                      <a:pt x="16618" y="20355"/>
                    </a:lnTo>
                    <a:lnTo>
                      <a:pt x="17018" y="20681"/>
                    </a:lnTo>
                    <a:cubicBezTo>
                      <a:pt x="17278" y="20898"/>
                      <a:pt x="17734" y="21057"/>
                      <a:pt x="18306" y="21106"/>
                    </a:cubicBezTo>
                    <a:cubicBezTo>
                      <a:pt x="18796" y="21149"/>
                      <a:pt x="19543" y="21224"/>
                      <a:pt x="19951" y="21282"/>
                    </a:cubicBezTo>
                    <a:cubicBezTo>
                      <a:pt x="20575" y="21370"/>
                      <a:pt x="20763" y="21337"/>
                      <a:pt x="21106" y="21031"/>
                    </a:cubicBezTo>
                    <a:cubicBezTo>
                      <a:pt x="21442" y="20732"/>
                      <a:pt x="21506" y="20521"/>
                      <a:pt x="21506" y="19904"/>
                    </a:cubicBezTo>
                    <a:cubicBezTo>
                      <a:pt x="21506" y="19240"/>
                      <a:pt x="21447" y="19130"/>
                      <a:pt x="21039" y="18877"/>
                    </a:cubicBezTo>
                    <a:cubicBezTo>
                      <a:pt x="20786" y="18721"/>
                      <a:pt x="20433" y="18467"/>
                      <a:pt x="20240" y="18301"/>
                    </a:cubicBezTo>
                    <a:cubicBezTo>
                      <a:pt x="19867" y="17982"/>
                      <a:pt x="18620" y="15243"/>
                      <a:pt x="18462" y="14394"/>
                    </a:cubicBezTo>
                    <a:cubicBezTo>
                      <a:pt x="18411" y="14118"/>
                      <a:pt x="18300" y="13556"/>
                      <a:pt x="18218" y="13142"/>
                    </a:cubicBezTo>
                    <a:cubicBezTo>
                      <a:pt x="17974" y="11913"/>
                      <a:pt x="17640" y="8648"/>
                      <a:pt x="17640" y="7507"/>
                    </a:cubicBezTo>
                    <a:cubicBezTo>
                      <a:pt x="17640" y="6903"/>
                      <a:pt x="17564" y="6224"/>
                      <a:pt x="17440" y="5954"/>
                    </a:cubicBezTo>
                    <a:cubicBezTo>
                      <a:pt x="17086" y="5183"/>
                      <a:pt x="16354" y="4602"/>
                      <a:pt x="15751" y="4602"/>
                    </a:cubicBezTo>
                    <a:cubicBezTo>
                      <a:pt x="14895" y="4602"/>
                      <a:pt x="13307" y="4959"/>
                      <a:pt x="12929" y="5228"/>
                    </a:cubicBezTo>
                    <a:cubicBezTo>
                      <a:pt x="12602" y="5461"/>
                      <a:pt x="12573" y="5448"/>
                      <a:pt x="12663" y="5128"/>
                    </a:cubicBezTo>
                    <a:cubicBezTo>
                      <a:pt x="12716" y="4940"/>
                      <a:pt x="13003" y="4544"/>
                      <a:pt x="13285" y="4226"/>
                    </a:cubicBezTo>
                    <a:cubicBezTo>
                      <a:pt x="13645" y="3820"/>
                      <a:pt x="13796" y="3485"/>
                      <a:pt x="13796" y="3124"/>
                    </a:cubicBezTo>
                    <a:cubicBezTo>
                      <a:pt x="13796" y="2528"/>
                      <a:pt x="13304" y="1947"/>
                      <a:pt x="12818" y="1947"/>
                    </a:cubicBezTo>
                    <a:cubicBezTo>
                      <a:pt x="12596" y="1947"/>
                      <a:pt x="12435" y="1769"/>
                      <a:pt x="12307" y="1421"/>
                    </a:cubicBezTo>
                    <a:cubicBezTo>
                      <a:pt x="12079" y="800"/>
                      <a:pt x="11820" y="638"/>
                      <a:pt x="10863" y="495"/>
                    </a:cubicBezTo>
                    <a:cubicBezTo>
                      <a:pt x="10270" y="406"/>
                      <a:pt x="9994" y="474"/>
                      <a:pt x="9419" y="770"/>
                    </a:cubicBezTo>
                    <a:lnTo>
                      <a:pt x="8685" y="1121"/>
                    </a:lnTo>
                    <a:lnTo>
                      <a:pt x="8463" y="795"/>
                    </a:lnTo>
                    <a:cubicBezTo>
                      <a:pt x="8085" y="234"/>
                      <a:pt x="7366" y="156"/>
                      <a:pt x="6708" y="620"/>
                    </a:cubicBezTo>
                    <a:cubicBezTo>
                      <a:pt x="5956" y="1149"/>
                      <a:pt x="5581" y="1389"/>
                      <a:pt x="5353" y="1521"/>
                    </a:cubicBezTo>
                    <a:cubicBezTo>
                      <a:pt x="5248" y="1582"/>
                      <a:pt x="4928" y="1437"/>
                      <a:pt x="4619" y="1196"/>
                    </a:cubicBezTo>
                    <a:cubicBezTo>
                      <a:pt x="4311" y="955"/>
                      <a:pt x="3936" y="770"/>
                      <a:pt x="3797" y="770"/>
                    </a:cubicBezTo>
                    <a:cubicBezTo>
                      <a:pt x="3659" y="770"/>
                      <a:pt x="3553" y="692"/>
                      <a:pt x="3553" y="595"/>
                    </a:cubicBezTo>
                    <a:cubicBezTo>
                      <a:pt x="3553" y="498"/>
                      <a:pt x="3316" y="309"/>
                      <a:pt x="3020" y="169"/>
                    </a:cubicBezTo>
                    <a:cubicBezTo>
                      <a:pt x="2600" y="-29"/>
                      <a:pt x="2389" y="-51"/>
                      <a:pt x="2086" y="94"/>
                    </a:cubicBezTo>
                    <a:close/>
                  </a:path>
                </a:pathLst>
              </a:custGeom>
              <a:ln w="3175">
                <a:miter lim="400000"/>
              </a:ln>
            </p:spPr>
          </p:pic>
          <p:pic>
            <p:nvPicPr>
              <p:cNvPr id="74" name="Screenshot 2026-03-04 004952.png" descr="Screenshot 2026-03-04 004952.png">
                <a:extLst>
                  <a:ext uri="{FF2B5EF4-FFF2-40B4-BE49-F238E27FC236}">
                    <a16:creationId xmlns:a16="http://schemas.microsoft.com/office/drawing/2014/main" id="{62C7FF83-CFCC-31BA-2A0A-0E115305E87B}"/>
                  </a:ext>
                </a:extLst>
              </p:cNvPr>
              <p:cNvPicPr>
                <a:picLocks noChangeAspect="1"/>
              </p:cNvPicPr>
              <p:nvPr/>
            </p:nvPicPr>
            <p:blipFill>
              <a:blip r:embed="rId12"/>
              <a:srcRect l="11764" t="7762" r="25334" b="9634"/>
              <a:stretch>
                <a:fillRect/>
              </a:stretch>
            </p:blipFill>
            <p:spPr>
              <a:xfrm>
                <a:off x="8512559" y="4337457"/>
                <a:ext cx="584038" cy="413567"/>
              </a:xfrm>
              <a:custGeom>
                <a:avLst/>
                <a:gdLst/>
                <a:ahLst/>
                <a:cxnLst>
                  <a:cxn ang="0">
                    <a:pos x="wd2" y="hd2"/>
                  </a:cxn>
                  <a:cxn ang="5400000">
                    <a:pos x="wd2" y="hd2"/>
                  </a:cxn>
                  <a:cxn ang="10800000">
                    <a:pos x="wd2" y="hd2"/>
                  </a:cxn>
                  <a:cxn ang="16200000">
                    <a:pos x="wd2" y="hd2"/>
                  </a:cxn>
                </a:cxnLst>
                <a:rect l="0" t="0" r="r" b="b"/>
                <a:pathLst>
                  <a:path w="21567" h="21526" extrusionOk="0">
                    <a:moveTo>
                      <a:pt x="15883" y="0"/>
                    </a:moveTo>
                    <a:cubicBezTo>
                      <a:pt x="15461" y="0"/>
                      <a:pt x="14523" y="249"/>
                      <a:pt x="14194" y="453"/>
                    </a:cubicBezTo>
                    <a:cubicBezTo>
                      <a:pt x="14079" y="525"/>
                      <a:pt x="13751" y="645"/>
                      <a:pt x="13450" y="708"/>
                    </a:cubicBezTo>
                    <a:cubicBezTo>
                      <a:pt x="12467" y="917"/>
                      <a:pt x="11991" y="1065"/>
                      <a:pt x="11902" y="1190"/>
                    </a:cubicBezTo>
                    <a:cubicBezTo>
                      <a:pt x="11854" y="1258"/>
                      <a:pt x="11660" y="1304"/>
                      <a:pt x="11460" y="1304"/>
                    </a:cubicBezTo>
                    <a:cubicBezTo>
                      <a:pt x="11247" y="1304"/>
                      <a:pt x="10928" y="1424"/>
                      <a:pt x="10696" y="1587"/>
                    </a:cubicBezTo>
                    <a:cubicBezTo>
                      <a:pt x="10406" y="1791"/>
                      <a:pt x="10192" y="1852"/>
                      <a:pt x="9932" y="1814"/>
                    </a:cubicBezTo>
                    <a:cubicBezTo>
                      <a:pt x="9730" y="1784"/>
                      <a:pt x="9415" y="1849"/>
                      <a:pt x="9188" y="1955"/>
                    </a:cubicBezTo>
                    <a:cubicBezTo>
                      <a:pt x="8968" y="2059"/>
                      <a:pt x="8472" y="2220"/>
                      <a:pt x="8082" y="2324"/>
                    </a:cubicBezTo>
                    <a:cubicBezTo>
                      <a:pt x="7693" y="2428"/>
                      <a:pt x="7277" y="2576"/>
                      <a:pt x="7157" y="2664"/>
                    </a:cubicBezTo>
                    <a:cubicBezTo>
                      <a:pt x="7023" y="2762"/>
                      <a:pt x="6790" y="2815"/>
                      <a:pt x="6554" y="2777"/>
                    </a:cubicBezTo>
                    <a:cubicBezTo>
                      <a:pt x="6206" y="2722"/>
                      <a:pt x="5776" y="2798"/>
                      <a:pt x="4584" y="3117"/>
                    </a:cubicBezTo>
                    <a:cubicBezTo>
                      <a:pt x="4353" y="3179"/>
                      <a:pt x="3927" y="3261"/>
                      <a:pt x="3639" y="3316"/>
                    </a:cubicBezTo>
                    <a:cubicBezTo>
                      <a:pt x="3351" y="3370"/>
                      <a:pt x="3010" y="3521"/>
                      <a:pt x="2895" y="3627"/>
                    </a:cubicBezTo>
                    <a:cubicBezTo>
                      <a:pt x="2780" y="3734"/>
                      <a:pt x="2555" y="3797"/>
                      <a:pt x="2393" y="3797"/>
                    </a:cubicBezTo>
                    <a:cubicBezTo>
                      <a:pt x="2230" y="3797"/>
                      <a:pt x="1964" y="3875"/>
                      <a:pt x="1789" y="3967"/>
                    </a:cubicBezTo>
                    <a:cubicBezTo>
                      <a:pt x="1615" y="4060"/>
                      <a:pt x="1362" y="4180"/>
                      <a:pt x="1226" y="4222"/>
                    </a:cubicBezTo>
                    <a:cubicBezTo>
                      <a:pt x="656" y="4401"/>
                      <a:pt x="246" y="5103"/>
                      <a:pt x="241" y="5923"/>
                    </a:cubicBezTo>
                    <a:cubicBezTo>
                      <a:pt x="240" y="6171"/>
                      <a:pt x="188" y="6476"/>
                      <a:pt x="121" y="6603"/>
                    </a:cubicBezTo>
                    <a:cubicBezTo>
                      <a:pt x="47" y="6740"/>
                      <a:pt x="0" y="7096"/>
                      <a:pt x="0" y="7481"/>
                    </a:cubicBezTo>
                    <a:cubicBezTo>
                      <a:pt x="0" y="8091"/>
                      <a:pt x="20" y="8159"/>
                      <a:pt x="382" y="8672"/>
                    </a:cubicBezTo>
                    <a:lnTo>
                      <a:pt x="764" y="9210"/>
                    </a:lnTo>
                    <a:lnTo>
                      <a:pt x="724" y="9862"/>
                    </a:lnTo>
                    <a:cubicBezTo>
                      <a:pt x="660" y="10663"/>
                      <a:pt x="916" y="12691"/>
                      <a:pt x="1146" y="13177"/>
                    </a:cubicBezTo>
                    <a:cubicBezTo>
                      <a:pt x="1528" y="13983"/>
                      <a:pt x="1658" y="14863"/>
                      <a:pt x="1468" y="15274"/>
                    </a:cubicBezTo>
                    <a:cubicBezTo>
                      <a:pt x="1315" y="15605"/>
                      <a:pt x="1301" y="15973"/>
                      <a:pt x="1367" y="17145"/>
                    </a:cubicBezTo>
                    <a:cubicBezTo>
                      <a:pt x="1424" y="18146"/>
                      <a:pt x="1837" y="19295"/>
                      <a:pt x="2252" y="19610"/>
                    </a:cubicBezTo>
                    <a:cubicBezTo>
                      <a:pt x="2408" y="19729"/>
                      <a:pt x="2586" y="19945"/>
                      <a:pt x="2654" y="20092"/>
                    </a:cubicBezTo>
                    <a:cubicBezTo>
                      <a:pt x="2823" y="20457"/>
                      <a:pt x="3376" y="20829"/>
                      <a:pt x="3740" y="20829"/>
                    </a:cubicBezTo>
                    <a:cubicBezTo>
                      <a:pt x="3919" y="20829"/>
                      <a:pt x="4150" y="20924"/>
                      <a:pt x="4302" y="21084"/>
                    </a:cubicBezTo>
                    <a:cubicBezTo>
                      <a:pt x="4607" y="21403"/>
                      <a:pt x="5348" y="21455"/>
                      <a:pt x="5750" y="21169"/>
                    </a:cubicBezTo>
                    <a:cubicBezTo>
                      <a:pt x="5929" y="21041"/>
                      <a:pt x="6174" y="20988"/>
                      <a:pt x="6574" y="21027"/>
                    </a:cubicBezTo>
                    <a:cubicBezTo>
                      <a:pt x="7032" y="21072"/>
                      <a:pt x="7198" y="21035"/>
                      <a:pt x="7499" y="20829"/>
                    </a:cubicBezTo>
                    <a:cubicBezTo>
                      <a:pt x="7703" y="20689"/>
                      <a:pt x="7931" y="20620"/>
                      <a:pt x="8002" y="20659"/>
                    </a:cubicBezTo>
                    <a:cubicBezTo>
                      <a:pt x="8213" y="20773"/>
                      <a:pt x="8788" y="20502"/>
                      <a:pt x="9128" y="20120"/>
                    </a:cubicBezTo>
                    <a:cubicBezTo>
                      <a:pt x="9302" y="19924"/>
                      <a:pt x="9473" y="19752"/>
                      <a:pt x="9530" y="19752"/>
                    </a:cubicBezTo>
                    <a:cubicBezTo>
                      <a:pt x="9587" y="19752"/>
                      <a:pt x="9744" y="19639"/>
                      <a:pt x="9872" y="19497"/>
                    </a:cubicBezTo>
                    <a:cubicBezTo>
                      <a:pt x="10056" y="19292"/>
                      <a:pt x="10197" y="19247"/>
                      <a:pt x="10555" y="19270"/>
                    </a:cubicBezTo>
                    <a:cubicBezTo>
                      <a:pt x="10891" y="19292"/>
                      <a:pt x="11092" y="19225"/>
                      <a:pt x="11299" y="19043"/>
                    </a:cubicBezTo>
                    <a:cubicBezTo>
                      <a:pt x="11529" y="18842"/>
                      <a:pt x="11625" y="18834"/>
                      <a:pt x="11862" y="18930"/>
                    </a:cubicBezTo>
                    <a:cubicBezTo>
                      <a:pt x="12318" y="19115"/>
                      <a:pt x="12625" y="19050"/>
                      <a:pt x="13068" y="18732"/>
                    </a:cubicBezTo>
                    <a:cubicBezTo>
                      <a:pt x="13296" y="18568"/>
                      <a:pt x="13548" y="18449"/>
                      <a:pt x="13631" y="18448"/>
                    </a:cubicBezTo>
                    <a:cubicBezTo>
                      <a:pt x="13714" y="18448"/>
                      <a:pt x="13910" y="18355"/>
                      <a:pt x="14053" y="18250"/>
                    </a:cubicBezTo>
                    <a:cubicBezTo>
                      <a:pt x="14312" y="18061"/>
                      <a:pt x="14319" y="18057"/>
                      <a:pt x="14254" y="18335"/>
                    </a:cubicBezTo>
                    <a:cubicBezTo>
                      <a:pt x="14031" y="19299"/>
                      <a:pt x="14161" y="20348"/>
                      <a:pt x="14536" y="20517"/>
                    </a:cubicBezTo>
                    <a:cubicBezTo>
                      <a:pt x="14629" y="20559"/>
                      <a:pt x="14748" y="20699"/>
                      <a:pt x="14797" y="20829"/>
                    </a:cubicBezTo>
                    <a:cubicBezTo>
                      <a:pt x="14846" y="20959"/>
                      <a:pt x="15012" y="21183"/>
                      <a:pt x="15159" y="21310"/>
                    </a:cubicBezTo>
                    <a:cubicBezTo>
                      <a:pt x="15495" y="21600"/>
                      <a:pt x="15987" y="21595"/>
                      <a:pt x="16426" y="21310"/>
                    </a:cubicBezTo>
                    <a:cubicBezTo>
                      <a:pt x="16805" y="21065"/>
                      <a:pt x="17515" y="20076"/>
                      <a:pt x="17612" y="19638"/>
                    </a:cubicBezTo>
                    <a:cubicBezTo>
                      <a:pt x="17647" y="19480"/>
                      <a:pt x="17884" y="18987"/>
                      <a:pt x="18135" y="18562"/>
                    </a:cubicBezTo>
                    <a:cubicBezTo>
                      <a:pt x="18385" y="18136"/>
                      <a:pt x="18592" y="17656"/>
                      <a:pt x="18617" y="17485"/>
                    </a:cubicBezTo>
                    <a:cubicBezTo>
                      <a:pt x="18657" y="17212"/>
                      <a:pt x="18722" y="17148"/>
                      <a:pt x="19080" y="17088"/>
                    </a:cubicBezTo>
                    <a:cubicBezTo>
                      <a:pt x="19571" y="17006"/>
                      <a:pt x="19936" y="16647"/>
                      <a:pt x="20125" y="16068"/>
                    </a:cubicBezTo>
                    <a:cubicBezTo>
                      <a:pt x="20202" y="15833"/>
                      <a:pt x="20357" y="15483"/>
                      <a:pt x="20467" y="15274"/>
                    </a:cubicBezTo>
                    <a:cubicBezTo>
                      <a:pt x="20577" y="15066"/>
                      <a:pt x="20668" y="14791"/>
                      <a:pt x="20668" y="14679"/>
                    </a:cubicBezTo>
                    <a:cubicBezTo>
                      <a:pt x="20668" y="14423"/>
                      <a:pt x="21021" y="13432"/>
                      <a:pt x="21110" y="13432"/>
                    </a:cubicBezTo>
                    <a:cubicBezTo>
                      <a:pt x="21251" y="13432"/>
                      <a:pt x="21444" y="12685"/>
                      <a:pt x="21432" y="12185"/>
                    </a:cubicBezTo>
                    <a:cubicBezTo>
                      <a:pt x="21425" y="11898"/>
                      <a:pt x="21413" y="11563"/>
                      <a:pt x="21412" y="11449"/>
                    </a:cubicBezTo>
                    <a:cubicBezTo>
                      <a:pt x="21411" y="11334"/>
                      <a:pt x="21458" y="11011"/>
                      <a:pt x="21512" y="10740"/>
                    </a:cubicBezTo>
                    <a:cubicBezTo>
                      <a:pt x="21600" y="10306"/>
                      <a:pt x="21587" y="10205"/>
                      <a:pt x="21432" y="9748"/>
                    </a:cubicBezTo>
                    <a:cubicBezTo>
                      <a:pt x="21162" y="8956"/>
                      <a:pt x="20791" y="8246"/>
                      <a:pt x="20467" y="7963"/>
                    </a:cubicBezTo>
                    <a:cubicBezTo>
                      <a:pt x="20306" y="7822"/>
                      <a:pt x="20110" y="7612"/>
                      <a:pt x="20045" y="7481"/>
                    </a:cubicBezTo>
                    <a:cubicBezTo>
                      <a:pt x="19980" y="7350"/>
                      <a:pt x="19697" y="6869"/>
                      <a:pt x="19401" y="6433"/>
                    </a:cubicBezTo>
                    <a:cubicBezTo>
                      <a:pt x="18725" y="5435"/>
                      <a:pt x="18535" y="5081"/>
                      <a:pt x="18316" y="4251"/>
                    </a:cubicBezTo>
                    <a:cubicBezTo>
                      <a:pt x="18219" y="3885"/>
                      <a:pt x="18044" y="3444"/>
                      <a:pt x="17914" y="3259"/>
                    </a:cubicBezTo>
                    <a:cubicBezTo>
                      <a:pt x="17783" y="3074"/>
                      <a:pt x="17575" y="2527"/>
                      <a:pt x="17451" y="2069"/>
                    </a:cubicBezTo>
                    <a:cubicBezTo>
                      <a:pt x="17328" y="1611"/>
                      <a:pt x="17193" y="1140"/>
                      <a:pt x="17150" y="992"/>
                    </a:cubicBezTo>
                    <a:cubicBezTo>
                      <a:pt x="17018" y="544"/>
                      <a:pt x="16325" y="0"/>
                      <a:pt x="15883" y="0"/>
                    </a:cubicBezTo>
                    <a:close/>
                  </a:path>
                </a:pathLst>
              </a:custGeom>
              <a:ln w="3175">
                <a:miter lim="400000"/>
              </a:ln>
            </p:spPr>
          </p:pic>
          <p:pic>
            <p:nvPicPr>
              <p:cNvPr id="75" name="Screenshot 2026-03-04 004802.png" descr="Screenshot 2026-03-04 004802.png">
                <a:extLst>
                  <a:ext uri="{FF2B5EF4-FFF2-40B4-BE49-F238E27FC236}">
                    <a16:creationId xmlns:a16="http://schemas.microsoft.com/office/drawing/2014/main" id="{A386D25B-76C0-0461-B43C-56FF9C944243}"/>
                  </a:ext>
                </a:extLst>
              </p:cNvPr>
              <p:cNvPicPr>
                <a:picLocks noChangeAspect="1"/>
              </p:cNvPicPr>
              <p:nvPr/>
            </p:nvPicPr>
            <p:blipFill>
              <a:blip r:embed="rId13"/>
              <a:srcRect l="12533" t="12627" r="14070" b="9956"/>
              <a:stretch>
                <a:fillRect/>
              </a:stretch>
            </p:blipFill>
            <p:spPr>
              <a:xfrm>
                <a:off x="6470365" y="5552948"/>
                <a:ext cx="540125" cy="472854"/>
              </a:xfrm>
              <a:custGeom>
                <a:avLst/>
                <a:gdLst/>
                <a:ahLst/>
                <a:cxnLst>
                  <a:cxn ang="0">
                    <a:pos x="wd2" y="hd2"/>
                  </a:cxn>
                  <a:cxn ang="5400000">
                    <a:pos x="wd2" y="hd2"/>
                  </a:cxn>
                  <a:cxn ang="10800000">
                    <a:pos x="wd2" y="hd2"/>
                  </a:cxn>
                  <a:cxn ang="16200000">
                    <a:pos x="wd2" y="hd2"/>
                  </a:cxn>
                </a:cxnLst>
                <a:rect l="0" t="0" r="r" b="b"/>
                <a:pathLst>
                  <a:path w="21584" h="21340" extrusionOk="0">
                    <a:moveTo>
                      <a:pt x="2438" y="17"/>
                    </a:moveTo>
                    <a:cubicBezTo>
                      <a:pt x="2088" y="68"/>
                      <a:pt x="1705" y="254"/>
                      <a:pt x="1371" y="557"/>
                    </a:cubicBezTo>
                    <a:cubicBezTo>
                      <a:pt x="606" y="1253"/>
                      <a:pt x="443" y="1670"/>
                      <a:pt x="371" y="3088"/>
                    </a:cubicBezTo>
                    <a:cubicBezTo>
                      <a:pt x="338" y="3727"/>
                      <a:pt x="269" y="4434"/>
                      <a:pt x="218" y="4685"/>
                    </a:cubicBezTo>
                    <a:cubicBezTo>
                      <a:pt x="159" y="4978"/>
                      <a:pt x="215" y="5303"/>
                      <a:pt x="371" y="5570"/>
                    </a:cubicBezTo>
                    <a:cubicBezTo>
                      <a:pt x="724" y="6176"/>
                      <a:pt x="674" y="9814"/>
                      <a:pt x="305" y="10656"/>
                    </a:cubicBezTo>
                    <a:cubicBezTo>
                      <a:pt x="95" y="11136"/>
                      <a:pt x="204" y="12302"/>
                      <a:pt x="458" y="12302"/>
                    </a:cubicBezTo>
                    <a:cubicBezTo>
                      <a:pt x="797" y="12302"/>
                      <a:pt x="760" y="12829"/>
                      <a:pt x="392" y="13260"/>
                    </a:cubicBezTo>
                    <a:cubicBezTo>
                      <a:pt x="179" y="13511"/>
                      <a:pt x="5" y="13897"/>
                      <a:pt x="1" y="14120"/>
                    </a:cubicBezTo>
                    <a:cubicBezTo>
                      <a:pt x="-16" y="14926"/>
                      <a:pt x="197" y="16100"/>
                      <a:pt x="392" y="16283"/>
                    </a:cubicBezTo>
                    <a:cubicBezTo>
                      <a:pt x="523" y="16404"/>
                      <a:pt x="541" y="16571"/>
                      <a:pt x="458" y="16750"/>
                    </a:cubicBezTo>
                    <a:cubicBezTo>
                      <a:pt x="312" y="17061"/>
                      <a:pt x="365" y="19209"/>
                      <a:pt x="523" y="19624"/>
                    </a:cubicBezTo>
                    <a:cubicBezTo>
                      <a:pt x="581" y="19776"/>
                      <a:pt x="806" y="19975"/>
                      <a:pt x="1023" y="20067"/>
                    </a:cubicBezTo>
                    <a:cubicBezTo>
                      <a:pt x="1549" y="20287"/>
                      <a:pt x="3517" y="20304"/>
                      <a:pt x="3634" y="20091"/>
                    </a:cubicBezTo>
                    <a:cubicBezTo>
                      <a:pt x="3747" y="19886"/>
                      <a:pt x="4439" y="19889"/>
                      <a:pt x="4439" y="20091"/>
                    </a:cubicBezTo>
                    <a:cubicBezTo>
                      <a:pt x="4439" y="20460"/>
                      <a:pt x="6542" y="20892"/>
                      <a:pt x="6941" y="20607"/>
                    </a:cubicBezTo>
                    <a:cubicBezTo>
                      <a:pt x="7080" y="20509"/>
                      <a:pt x="7267" y="20527"/>
                      <a:pt x="7463" y="20681"/>
                    </a:cubicBezTo>
                    <a:cubicBezTo>
                      <a:pt x="7843" y="20980"/>
                      <a:pt x="8587" y="20998"/>
                      <a:pt x="8943" y="20706"/>
                    </a:cubicBezTo>
                    <a:cubicBezTo>
                      <a:pt x="9172" y="20517"/>
                      <a:pt x="9281" y="20529"/>
                      <a:pt x="9639" y="20730"/>
                    </a:cubicBezTo>
                    <a:cubicBezTo>
                      <a:pt x="9898" y="20875"/>
                      <a:pt x="10367" y="20936"/>
                      <a:pt x="10836" y="20902"/>
                    </a:cubicBezTo>
                    <a:cubicBezTo>
                      <a:pt x="11366" y="20864"/>
                      <a:pt x="11718" y="20943"/>
                      <a:pt x="11946" y="21123"/>
                    </a:cubicBezTo>
                    <a:cubicBezTo>
                      <a:pt x="12212" y="21334"/>
                      <a:pt x="12618" y="21357"/>
                      <a:pt x="14078" y="21320"/>
                    </a:cubicBezTo>
                    <a:cubicBezTo>
                      <a:pt x="15868" y="21274"/>
                      <a:pt x="15897" y="21279"/>
                      <a:pt x="16275" y="20804"/>
                    </a:cubicBezTo>
                    <a:cubicBezTo>
                      <a:pt x="16643" y="20342"/>
                      <a:pt x="16673" y="20336"/>
                      <a:pt x="16971" y="20607"/>
                    </a:cubicBezTo>
                    <a:cubicBezTo>
                      <a:pt x="17145" y="20765"/>
                      <a:pt x="17692" y="20937"/>
                      <a:pt x="18212" y="21000"/>
                    </a:cubicBezTo>
                    <a:cubicBezTo>
                      <a:pt x="18724" y="21063"/>
                      <a:pt x="19389" y="21182"/>
                      <a:pt x="19691" y="21271"/>
                    </a:cubicBezTo>
                    <a:cubicBezTo>
                      <a:pt x="20689" y="21565"/>
                      <a:pt x="21584" y="20893"/>
                      <a:pt x="21584" y="19846"/>
                    </a:cubicBezTo>
                    <a:cubicBezTo>
                      <a:pt x="21584" y="19192"/>
                      <a:pt x="21361" y="18860"/>
                      <a:pt x="20735" y="18543"/>
                    </a:cubicBezTo>
                    <a:cubicBezTo>
                      <a:pt x="19961" y="18151"/>
                      <a:pt x="19368" y="17033"/>
                      <a:pt x="18647" y="14636"/>
                    </a:cubicBezTo>
                    <a:cubicBezTo>
                      <a:pt x="18168" y="13047"/>
                      <a:pt x="17939" y="11590"/>
                      <a:pt x="17820" y="9378"/>
                    </a:cubicBezTo>
                    <a:cubicBezTo>
                      <a:pt x="17622" y="5715"/>
                      <a:pt x="17454" y="5185"/>
                      <a:pt x="16275" y="4636"/>
                    </a:cubicBezTo>
                    <a:cubicBezTo>
                      <a:pt x="15837" y="4432"/>
                      <a:pt x="13622" y="4749"/>
                      <a:pt x="12990" y="5103"/>
                    </a:cubicBezTo>
                    <a:cubicBezTo>
                      <a:pt x="12623" y="5308"/>
                      <a:pt x="12578" y="5296"/>
                      <a:pt x="12663" y="5029"/>
                    </a:cubicBezTo>
                    <a:cubicBezTo>
                      <a:pt x="12715" y="4868"/>
                      <a:pt x="12979" y="4505"/>
                      <a:pt x="13251" y="4218"/>
                    </a:cubicBezTo>
                    <a:cubicBezTo>
                      <a:pt x="13895" y="3539"/>
                      <a:pt x="13943" y="2695"/>
                      <a:pt x="13360" y="2179"/>
                    </a:cubicBezTo>
                    <a:cubicBezTo>
                      <a:pt x="13146" y="1990"/>
                      <a:pt x="12859" y="1835"/>
                      <a:pt x="12707" y="1835"/>
                    </a:cubicBezTo>
                    <a:cubicBezTo>
                      <a:pt x="12555" y="1835"/>
                      <a:pt x="12424" y="1737"/>
                      <a:pt x="12424" y="1614"/>
                    </a:cubicBezTo>
                    <a:cubicBezTo>
                      <a:pt x="12424" y="1490"/>
                      <a:pt x="12265" y="1204"/>
                      <a:pt x="12076" y="975"/>
                    </a:cubicBezTo>
                    <a:cubicBezTo>
                      <a:pt x="11559" y="348"/>
                      <a:pt x="10364" y="212"/>
                      <a:pt x="9422" y="680"/>
                    </a:cubicBezTo>
                    <a:lnTo>
                      <a:pt x="8704" y="1024"/>
                    </a:lnTo>
                    <a:lnTo>
                      <a:pt x="8377" y="680"/>
                    </a:lnTo>
                    <a:cubicBezTo>
                      <a:pt x="7998" y="280"/>
                      <a:pt x="6951" y="209"/>
                      <a:pt x="6637" y="557"/>
                    </a:cubicBezTo>
                    <a:cubicBezTo>
                      <a:pt x="6529" y="676"/>
                      <a:pt x="6159" y="952"/>
                      <a:pt x="5810" y="1171"/>
                    </a:cubicBezTo>
                    <a:cubicBezTo>
                      <a:pt x="5244" y="1527"/>
                      <a:pt x="5121" y="1551"/>
                      <a:pt x="4831" y="1343"/>
                    </a:cubicBezTo>
                    <a:cubicBezTo>
                      <a:pt x="4652" y="1216"/>
                      <a:pt x="4273" y="987"/>
                      <a:pt x="3982" y="827"/>
                    </a:cubicBezTo>
                    <a:cubicBezTo>
                      <a:pt x="3692" y="668"/>
                      <a:pt x="3370" y="405"/>
                      <a:pt x="3264" y="262"/>
                    </a:cubicBezTo>
                    <a:cubicBezTo>
                      <a:pt x="3095" y="33"/>
                      <a:pt x="2787" y="-35"/>
                      <a:pt x="2438" y="17"/>
                    </a:cubicBezTo>
                    <a:close/>
                  </a:path>
                </a:pathLst>
              </a:custGeom>
              <a:ln w="3175">
                <a:miter lim="400000"/>
              </a:ln>
            </p:spPr>
          </p:pic>
          <p:pic>
            <p:nvPicPr>
              <p:cNvPr id="76" name="Screenshot 2026-03-04 004833.png" descr="Screenshot 2026-03-04 004833.png">
                <a:extLst>
                  <a:ext uri="{FF2B5EF4-FFF2-40B4-BE49-F238E27FC236}">
                    <a16:creationId xmlns:a16="http://schemas.microsoft.com/office/drawing/2014/main" id="{869E0E5F-2937-397A-BA17-718E1ABA0645}"/>
                  </a:ext>
                </a:extLst>
              </p:cNvPr>
              <p:cNvPicPr>
                <a:picLocks noChangeAspect="1"/>
              </p:cNvPicPr>
              <p:nvPr/>
            </p:nvPicPr>
            <p:blipFill>
              <a:blip r:embed="rId14"/>
              <a:srcRect l="13521" t="11288" r="16603" b="7586"/>
              <a:stretch>
                <a:fillRect/>
              </a:stretch>
            </p:blipFill>
            <p:spPr>
              <a:xfrm>
                <a:off x="8512559" y="5570370"/>
                <a:ext cx="592257" cy="420003"/>
              </a:xfrm>
              <a:custGeom>
                <a:avLst/>
                <a:gdLst/>
                <a:ahLst/>
                <a:cxnLst>
                  <a:cxn ang="0">
                    <a:pos x="wd2" y="hd2"/>
                  </a:cxn>
                  <a:cxn ang="5400000">
                    <a:pos x="wd2" y="hd2"/>
                  </a:cxn>
                  <a:cxn ang="10800000">
                    <a:pos x="wd2" y="hd2"/>
                  </a:cxn>
                  <a:cxn ang="16200000">
                    <a:pos x="wd2" y="hd2"/>
                  </a:cxn>
                </a:cxnLst>
                <a:rect l="0" t="0" r="r" b="b"/>
                <a:pathLst>
                  <a:path w="21446" h="21462" extrusionOk="0">
                    <a:moveTo>
                      <a:pt x="15969" y="11"/>
                    </a:moveTo>
                    <a:cubicBezTo>
                      <a:pt x="15721" y="-64"/>
                      <a:pt x="14536" y="277"/>
                      <a:pt x="14215" y="512"/>
                    </a:cubicBezTo>
                    <a:cubicBezTo>
                      <a:pt x="14129" y="575"/>
                      <a:pt x="13854" y="664"/>
                      <a:pt x="13603" y="707"/>
                    </a:cubicBezTo>
                    <a:cubicBezTo>
                      <a:pt x="13032" y="803"/>
                      <a:pt x="12421" y="996"/>
                      <a:pt x="11987" y="1207"/>
                    </a:cubicBezTo>
                    <a:cubicBezTo>
                      <a:pt x="11803" y="1297"/>
                      <a:pt x="11508" y="1374"/>
                      <a:pt x="11336" y="1374"/>
                    </a:cubicBezTo>
                    <a:cubicBezTo>
                      <a:pt x="11165" y="1374"/>
                      <a:pt x="10855" y="1495"/>
                      <a:pt x="10646" y="1653"/>
                    </a:cubicBezTo>
                    <a:cubicBezTo>
                      <a:pt x="10338" y="1885"/>
                      <a:pt x="10181" y="1929"/>
                      <a:pt x="9858" y="1875"/>
                    </a:cubicBezTo>
                    <a:cubicBezTo>
                      <a:pt x="9546" y="1823"/>
                      <a:pt x="9393" y="1847"/>
                      <a:pt x="9128" y="2042"/>
                    </a:cubicBezTo>
                    <a:cubicBezTo>
                      <a:pt x="8941" y="2180"/>
                      <a:pt x="8637" y="2292"/>
                      <a:pt x="8458" y="2292"/>
                    </a:cubicBezTo>
                    <a:cubicBezTo>
                      <a:pt x="8108" y="2292"/>
                      <a:pt x="7327" y="2562"/>
                      <a:pt x="7058" y="2765"/>
                    </a:cubicBezTo>
                    <a:cubicBezTo>
                      <a:pt x="6964" y="2837"/>
                      <a:pt x="6723" y="2863"/>
                      <a:pt x="6506" y="2821"/>
                    </a:cubicBezTo>
                    <a:cubicBezTo>
                      <a:pt x="6141" y="2750"/>
                      <a:pt x="5037" y="2964"/>
                      <a:pt x="4278" y="3266"/>
                    </a:cubicBezTo>
                    <a:cubicBezTo>
                      <a:pt x="4096" y="3339"/>
                      <a:pt x="3818" y="3396"/>
                      <a:pt x="3667" y="3378"/>
                    </a:cubicBezTo>
                    <a:cubicBezTo>
                      <a:pt x="3501" y="3357"/>
                      <a:pt x="3217" y="3450"/>
                      <a:pt x="2957" y="3628"/>
                    </a:cubicBezTo>
                    <a:cubicBezTo>
                      <a:pt x="2721" y="3789"/>
                      <a:pt x="2354" y="3959"/>
                      <a:pt x="2149" y="3990"/>
                    </a:cubicBezTo>
                    <a:cubicBezTo>
                      <a:pt x="930" y="4173"/>
                      <a:pt x="245" y="4872"/>
                      <a:pt x="236" y="5965"/>
                    </a:cubicBezTo>
                    <a:cubicBezTo>
                      <a:pt x="235" y="6178"/>
                      <a:pt x="183" y="6499"/>
                      <a:pt x="118" y="6660"/>
                    </a:cubicBezTo>
                    <a:cubicBezTo>
                      <a:pt x="53" y="6822"/>
                      <a:pt x="1" y="7228"/>
                      <a:pt x="0" y="7579"/>
                    </a:cubicBezTo>
                    <a:cubicBezTo>
                      <a:pt x="-3" y="8180"/>
                      <a:pt x="11" y="8253"/>
                      <a:pt x="355" y="8719"/>
                    </a:cubicBezTo>
                    <a:lnTo>
                      <a:pt x="729" y="9220"/>
                    </a:lnTo>
                    <a:lnTo>
                      <a:pt x="729" y="10249"/>
                    </a:lnTo>
                    <a:cubicBezTo>
                      <a:pt x="724" y="11494"/>
                      <a:pt x="859" y="12509"/>
                      <a:pt x="1143" y="13310"/>
                    </a:cubicBezTo>
                    <a:cubicBezTo>
                      <a:pt x="1258" y="13633"/>
                      <a:pt x="1365" y="13962"/>
                      <a:pt x="1400" y="14061"/>
                    </a:cubicBezTo>
                    <a:cubicBezTo>
                      <a:pt x="1557" y="14511"/>
                      <a:pt x="1588" y="14985"/>
                      <a:pt x="1459" y="15341"/>
                    </a:cubicBezTo>
                    <a:cubicBezTo>
                      <a:pt x="1312" y="15743"/>
                      <a:pt x="1290" y="15969"/>
                      <a:pt x="1340" y="17205"/>
                    </a:cubicBezTo>
                    <a:cubicBezTo>
                      <a:pt x="1364" y="17777"/>
                      <a:pt x="1429" y="18145"/>
                      <a:pt x="1538" y="18373"/>
                    </a:cubicBezTo>
                    <a:cubicBezTo>
                      <a:pt x="1626" y="18558"/>
                      <a:pt x="1741" y="18843"/>
                      <a:pt x="1794" y="19013"/>
                    </a:cubicBezTo>
                    <a:cubicBezTo>
                      <a:pt x="1847" y="19183"/>
                      <a:pt x="1987" y="19421"/>
                      <a:pt x="2109" y="19542"/>
                    </a:cubicBezTo>
                    <a:cubicBezTo>
                      <a:pt x="2231" y="19663"/>
                      <a:pt x="2457" y="19935"/>
                      <a:pt x="2602" y="20154"/>
                    </a:cubicBezTo>
                    <a:cubicBezTo>
                      <a:pt x="2924" y="20640"/>
                      <a:pt x="3283" y="20877"/>
                      <a:pt x="3726" y="20877"/>
                    </a:cubicBezTo>
                    <a:cubicBezTo>
                      <a:pt x="3910" y="20877"/>
                      <a:pt x="4061" y="20936"/>
                      <a:pt x="4061" y="20989"/>
                    </a:cubicBezTo>
                    <a:cubicBezTo>
                      <a:pt x="4061" y="21042"/>
                      <a:pt x="4189" y="21162"/>
                      <a:pt x="4337" y="21267"/>
                    </a:cubicBezTo>
                    <a:cubicBezTo>
                      <a:pt x="4719" y="21536"/>
                      <a:pt x="5277" y="21529"/>
                      <a:pt x="5658" y="21239"/>
                    </a:cubicBezTo>
                    <a:cubicBezTo>
                      <a:pt x="5931" y="21031"/>
                      <a:pt x="6018" y="21010"/>
                      <a:pt x="6269" y="21128"/>
                    </a:cubicBezTo>
                    <a:cubicBezTo>
                      <a:pt x="6611" y="21288"/>
                      <a:pt x="7139" y="21206"/>
                      <a:pt x="7433" y="20933"/>
                    </a:cubicBezTo>
                    <a:cubicBezTo>
                      <a:pt x="7547" y="20827"/>
                      <a:pt x="7825" y="20721"/>
                      <a:pt x="8063" y="20710"/>
                    </a:cubicBezTo>
                    <a:cubicBezTo>
                      <a:pt x="8447" y="20694"/>
                      <a:pt x="8902" y="20440"/>
                      <a:pt x="9049" y="20154"/>
                    </a:cubicBezTo>
                    <a:cubicBezTo>
                      <a:pt x="9074" y="20107"/>
                      <a:pt x="9225" y="19998"/>
                      <a:pt x="9384" y="19904"/>
                    </a:cubicBezTo>
                    <a:cubicBezTo>
                      <a:pt x="9543" y="19809"/>
                      <a:pt x="9736" y="19614"/>
                      <a:pt x="9818" y="19486"/>
                    </a:cubicBezTo>
                    <a:cubicBezTo>
                      <a:pt x="9934" y="19305"/>
                      <a:pt x="10040" y="19272"/>
                      <a:pt x="10291" y="19319"/>
                    </a:cubicBezTo>
                    <a:cubicBezTo>
                      <a:pt x="10709" y="19399"/>
                      <a:pt x="11147" y="19282"/>
                      <a:pt x="11316" y="19041"/>
                    </a:cubicBezTo>
                    <a:cubicBezTo>
                      <a:pt x="11430" y="18881"/>
                      <a:pt x="11506" y="18871"/>
                      <a:pt x="11731" y="18986"/>
                    </a:cubicBezTo>
                    <a:cubicBezTo>
                      <a:pt x="12148" y="19199"/>
                      <a:pt x="12548" y="19139"/>
                      <a:pt x="12973" y="18819"/>
                    </a:cubicBezTo>
                    <a:cubicBezTo>
                      <a:pt x="13187" y="18657"/>
                      <a:pt x="13426" y="18540"/>
                      <a:pt x="13505" y="18540"/>
                    </a:cubicBezTo>
                    <a:cubicBezTo>
                      <a:pt x="13584" y="18540"/>
                      <a:pt x="13784" y="18416"/>
                      <a:pt x="13958" y="18290"/>
                    </a:cubicBezTo>
                    <a:lnTo>
                      <a:pt x="14274" y="18067"/>
                    </a:lnTo>
                    <a:lnTo>
                      <a:pt x="14215" y="18401"/>
                    </a:lnTo>
                    <a:cubicBezTo>
                      <a:pt x="14182" y="18576"/>
                      <a:pt x="14138" y="18965"/>
                      <a:pt x="14116" y="19292"/>
                    </a:cubicBezTo>
                    <a:cubicBezTo>
                      <a:pt x="14078" y="19865"/>
                      <a:pt x="14094" y="19921"/>
                      <a:pt x="14471" y="20516"/>
                    </a:cubicBezTo>
                    <a:cubicBezTo>
                      <a:pt x="14961" y="21288"/>
                      <a:pt x="15215" y="21462"/>
                      <a:pt x="15772" y="21462"/>
                    </a:cubicBezTo>
                    <a:cubicBezTo>
                      <a:pt x="16385" y="21462"/>
                      <a:pt x="16934" y="20920"/>
                      <a:pt x="17448" y="19765"/>
                    </a:cubicBezTo>
                    <a:cubicBezTo>
                      <a:pt x="17592" y="19441"/>
                      <a:pt x="17897" y="18817"/>
                      <a:pt x="18138" y="18373"/>
                    </a:cubicBezTo>
                    <a:cubicBezTo>
                      <a:pt x="18380" y="17930"/>
                      <a:pt x="18572" y="17509"/>
                      <a:pt x="18572" y="17427"/>
                    </a:cubicBezTo>
                    <a:cubicBezTo>
                      <a:pt x="18572" y="17342"/>
                      <a:pt x="18714" y="17242"/>
                      <a:pt x="18907" y="17205"/>
                    </a:cubicBezTo>
                    <a:cubicBezTo>
                      <a:pt x="19400" y="17111"/>
                      <a:pt x="19887" y="16616"/>
                      <a:pt x="20070" y="16009"/>
                    </a:cubicBezTo>
                    <a:cubicBezTo>
                      <a:pt x="20155" y="15728"/>
                      <a:pt x="20257" y="15468"/>
                      <a:pt x="20307" y="15424"/>
                    </a:cubicBezTo>
                    <a:cubicBezTo>
                      <a:pt x="20418" y="15327"/>
                      <a:pt x="20662" y="14579"/>
                      <a:pt x="20662" y="14311"/>
                    </a:cubicBezTo>
                    <a:cubicBezTo>
                      <a:pt x="20662" y="14205"/>
                      <a:pt x="20768" y="13924"/>
                      <a:pt x="20898" y="13699"/>
                    </a:cubicBezTo>
                    <a:cubicBezTo>
                      <a:pt x="21271" y="13054"/>
                      <a:pt x="21333" y="12801"/>
                      <a:pt x="21312" y="12086"/>
                    </a:cubicBezTo>
                    <a:cubicBezTo>
                      <a:pt x="21302" y="11718"/>
                      <a:pt x="21333" y="11224"/>
                      <a:pt x="21391" y="10973"/>
                    </a:cubicBezTo>
                    <a:cubicBezTo>
                      <a:pt x="21597" y="10090"/>
                      <a:pt x="21235" y="9175"/>
                      <a:pt x="20110" y="7746"/>
                    </a:cubicBezTo>
                    <a:cubicBezTo>
                      <a:pt x="19462" y="6922"/>
                      <a:pt x="18335" y="4951"/>
                      <a:pt x="18335" y="4657"/>
                    </a:cubicBezTo>
                    <a:cubicBezTo>
                      <a:pt x="18335" y="4389"/>
                      <a:pt x="17903" y="3359"/>
                      <a:pt x="17744" y="3238"/>
                    </a:cubicBezTo>
                    <a:cubicBezTo>
                      <a:pt x="17652" y="3169"/>
                      <a:pt x="17586" y="3028"/>
                      <a:pt x="17586" y="2905"/>
                    </a:cubicBezTo>
                    <a:cubicBezTo>
                      <a:pt x="17586" y="2781"/>
                      <a:pt x="17549" y="2635"/>
                      <a:pt x="17507" y="2599"/>
                    </a:cubicBezTo>
                    <a:cubicBezTo>
                      <a:pt x="17465" y="2562"/>
                      <a:pt x="17350" y="2187"/>
                      <a:pt x="17251" y="1764"/>
                    </a:cubicBezTo>
                    <a:cubicBezTo>
                      <a:pt x="17009" y="735"/>
                      <a:pt x="16635" y="212"/>
                      <a:pt x="15969" y="11"/>
                    </a:cubicBezTo>
                    <a:close/>
                  </a:path>
                </a:pathLst>
              </a:custGeom>
              <a:ln w="3175">
                <a:miter lim="400000"/>
              </a:ln>
            </p:spPr>
          </p:pic>
          <p:pic>
            <p:nvPicPr>
              <p:cNvPr id="77" name="Screenshot 2026-03-04 004848.png" descr="Screenshot 2026-03-04 004848.png">
                <a:extLst>
                  <a:ext uri="{FF2B5EF4-FFF2-40B4-BE49-F238E27FC236}">
                    <a16:creationId xmlns:a16="http://schemas.microsoft.com/office/drawing/2014/main" id="{52C046FB-A874-E9D9-C17E-A76CE5BD77AC}"/>
                  </a:ext>
                </a:extLst>
              </p:cNvPr>
              <p:cNvPicPr>
                <a:picLocks noChangeAspect="1"/>
              </p:cNvPicPr>
              <p:nvPr/>
            </p:nvPicPr>
            <p:blipFill>
              <a:blip r:embed="rId15"/>
              <a:srcRect l="8335" t="7752" r="21173" b="12359"/>
              <a:stretch>
                <a:fillRect/>
              </a:stretch>
            </p:blipFill>
            <p:spPr>
              <a:xfrm>
                <a:off x="7494537" y="5589361"/>
                <a:ext cx="487943" cy="471286"/>
              </a:xfrm>
              <a:custGeom>
                <a:avLst/>
                <a:gdLst/>
                <a:ahLst/>
                <a:cxnLst>
                  <a:cxn ang="0">
                    <a:pos x="wd2" y="hd2"/>
                  </a:cxn>
                  <a:cxn ang="5400000">
                    <a:pos x="wd2" y="hd2"/>
                  </a:cxn>
                  <a:cxn ang="10800000">
                    <a:pos x="wd2" y="hd2"/>
                  </a:cxn>
                  <a:cxn ang="16200000">
                    <a:pos x="wd2" y="hd2"/>
                  </a:cxn>
                </a:cxnLst>
                <a:rect l="0" t="0" r="r" b="b"/>
                <a:pathLst>
                  <a:path w="21538" h="21538" extrusionOk="0">
                    <a:moveTo>
                      <a:pt x="18121" y="17"/>
                    </a:moveTo>
                    <a:cubicBezTo>
                      <a:pt x="17847" y="-23"/>
                      <a:pt x="17653" y="5"/>
                      <a:pt x="17400" y="141"/>
                    </a:cubicBezTo>
                    <a:cubicBezTo>
                      <a:pt x="17045" y="332"/>
                      <a:pt x="17057" y="318"/>
                      <a:pt x="15597" y="91"/>
                    </a:cubicBezTo>
                    <a:cubicBezTo>
                      <a:pt x="15331" y="50"/>
                      <a:pt x="15144" y="99"/>
                      <a:pt x="14876" y="240"/>
                    </a:cubicBezTo>
                    <a:cubicBezTo>
                      <a:pt x="14680" y="344"/>
                      <a:pt x="14498" y="464"/>
                      <a:pt x="14468" y="514"/>
                    </a:cubicBezTo>
                    <a:cubicBezTo>
                      <a:pt x="14371" y="676"/>
                      <a:pt x="14068" y="618"/>
                      <a:pt x="13747" y="365"/>
                    </a:cubicBezTo>
                    <a:cubicBezTo>
                      <a:pt x="13475" y="151"/>
                      <a:pt x="13357" y="118"/>
                      <a:pt x="12737" y="91"/>
                    </a:cubicBezTo>
                    <a:cubicBezTo>
                      <a:pt x="12116" y="64"/>
                      <a:pt x="11958" y="68"/>
                      <a:pt x="11560" y="265"/>
                    </a:cubicBezTo>
                    <a:cubicBezTo>
                      <a:pt x="11207" y="440"/>
                      <a:pt x="11050" y="479"/>
                      <a:pt x="10887" y="415"/>
                    </a:cubicBezTo>
                    <a:cubicBezTo>
                      <a:pt x="10771" y="369"/>
                      <a:pt x="10389" y="335"/>
                      <a:pt x="10046" y="340"/>
                    </a:cubicBezTo>
                    <a:cubicBezTo>
                      <a:pt x="9702" y="345"/>
                      <a:pt x="9248" y="299"/>
                      <a:pt x="9036" y="240"/>
                    </a:cubicBezTo>
                    <a:cubicBezTo>
                      <a:pt x="8616" y="124"/>
                      <a:pt x="7822" y="233"/>
                      <a:pt x="7138" y="489"/>
                    </a:cubicBezTo>
                    <a:cubicBezTo>
                      <a:pt x="6818" y="609"/>
                      <a:pt x="6762" y="609"/>
                      <a:pt x="6537" y="489"/>
                    </a:cubicBezTo>
                    <a:cubicBezTo>
                      <a:pt x="6062" y="236"/>
                      <a:pt x="5687" y="211"/>
                      <a:pt x="5095" y="415"/>
                    </a:cubicBezTo>
                    <a:lnTo>
                      <a:pt x="4542" y="614"/>
                    </a:lnTo>
                    <a:lnTo>
                      <a:pt x="3966" y="415"/>
                    </a:lnTo>
                    <a:cubicBezTo>
                      <a:pt x="3533" y="263"/>
                      <a:pt x="3247" y="229"/>
                      <a:pt x="2644" y="240"/>
                    </a:cubicBezTo>
                    <a:cubicBezTo>
                      <a:pt x="1950" y="253"/>
                      <a:pt x="1785" y="281"/>
                      <a:pt x="1298" y="539"/>
                    </a:cubicBezTo>
                    <a:cubicBezTo>
                      <a:pt x="623" y="896"/>
                      <a:pt x="372" y="1154"/>
                      <a:pt x="193" y="1708"/>
                    </a:cubicBezTo>
                    <a:cubicBezTo>
                      <a:pt x="36" y="2194"/>
                      <a:pt x="14" y="2997"/>
                      <a:pt x="145" y="3351"/>
                    </a:cubicBezTo>
                    <a:cubicBezTo>
                      <a:pt x="210" y="3528"/>
                      <a:pt x="201" y="3641"/>
                      <a:pt x="96" y="3848"/>
                    </a:cubicBezTo>
                    <a:cubicBezTo>
                      <a:pt x="-44" y="4129"/>
                      <a:pt x="-33" y="4244"/>
                      <a:pt x="145" y="5416"/>
                    </a:cubicBezTo>
                    <a:cubicBezTo>
                      <a:pt x="243" y="6062"/>
                      <a:pt x="358" y="6519"/>
                      <a:pt x="481" y="6759"/>
                    </a:cubicBezTo>
                    <a:cubicBezTo>
                      <a:pt x="634" y="7060"/>
                      <a:pt x="702" y="7685"/>
                      <a:pt x="601" y="7879"/>
                    </a:cubicBezTo>
                    <a:cubicBezTo>
                      <a:pt x="513" y="8050"/>
                      <a:pt x="565" y="9317"/>
                      <a:pt x="721" y="10467"/>
                    </a:cubicBezTo>
                    <a:cubicBezTo>
                      <a:pt x="756" y="10721"/>
                      <a:pt x="742" y="10974"/>
                      <a:pt x="649" y="11213"/>
                    </a:cubicBezTo>
                    <a:cubicBezTo>
                      <a:pt x="417" y="11811"/>
                      <a:pt x="503" y="12371"/>
                      <a:pt x="914" y="12855"/>
                    </a:cubicBezTo>
                    <a:cubicBezTo>
                      <a:pt x="1022" y="12983"/>
                      <a:pt x="1029" y="13081"/>
                      <a:pt x="938" y="13502"/>
                    </a:cubicBezTo>
                    <a:cubicBezTo>
                      <a:pt x="846" y="13927"/>
                      <a:pt x="843" y="14044"/>
                      <a:pt x="962" y="14373"/>
                    </a:cubicBezTo>
                    <a:cubicBezTo>
                      <a:pt x="1187" y="14999"/>
                      <a:pt x="1312" y="16153"/>
                      <a:pt x="1202" y="16563"/>
                    </a:cubicBezTo>
                    <a:cubicBezTo>
                      <a:pt x="1082" y="17010"/>
                      <a:pt x="1083" y="17454"/>
                      <a:pt x="1202" y="17683"/>
                    </a:cubicBezTo>
                    <a:cubicBezTo>
                      <a:pt x="1253" y="17781"/>
                      <a:pt x="1313" y="18123"/>
                      <a:pt x="1322" y="18429"/>
                    </a:cubicBezTo>
                    <a:cubicBezTo>
                      <a:pt x="1337" y="18931"/>
                      <a:pt x="1374" y="19047"/>
                      <a:pt x="1731" y="19574"/>
                    </a:cubicBezTo>
                    <a:cubicBezTo>
                      <a:pt x="1948" y="19895"/>
                      <a:pt x="2173" y="20286"/>
                      <a:pt x="2235" y="20444"/>
                    </a:cubicBezTo>
                    <a:cubicBezTo>
                      <a:pt x="2415" y="20900"/>
                      <a:pt x="2865" y="21191"/>
                      <a:pt x="3485" y="21265"/>
                    </a:cubicBezTo>
                    <a:cubicBezTo>
                      <a:pt x="3779" y="21301"/>
                      <a:pt x="4134" y="21386"/>
                      <a:pt x="4254" y="21440"/>
                    </a:cubicBezTo>
                    <a:cubicBezTo>
                      <a:pt x="4561" y="21577"/>
                      <a:pt x="4804" y="21572"/>
                      <a:pt x="5167" y="21415"/>
                    </a:cubicBezTo>
                    <a:cubicBezTo>
                      <a:pt x="5426" y="21303"/>
                      <a:pt x="5528" y="21300"/>
                      <a:pt x="5768" y="21390"/>
                    </a:cubicBezTo>
                    <a:cubicBezTo>
                      <a:pt x="6129" y="21525"/>
                      <a:pt x="7382" y="21366"/>
                      <a:pt x="7715" y="21141"/>
                    </a:cubicBezTo>
                    <a:cubicBezTo>
                      <a:pt x="7895" y="21019"/>
                      <a:pt x="8193" y="20992"/>
                      <a:pt x="9661" y="20992"/>
                    </a:cubicBezTo>
                    <a:cubicBezTo>
                      <a:pt x="11224" y="20991"/>
                      <a:pt x="11462" y="20969"/>
                      <a:pt x="11704" y="20818"/>
                    </a:cubicBezTo>
                    <a:cubicBezTo>
                      <a:pt x="11853" y="20724"/>
                      <a:pt x="12105" y="20643"/>
                      <a:pt x="12281" y="20643"/>
                    </a:cubicBezTo>
                    <a:cubicBezTo>
                      <a:pt x="12456" y="20643"/>
                      <a:pt x="12753" y="20595"/>
                      <a:pt x="12930" y="20519"/>
                    </a:cubicBezTo>
                    <a:cubicBezTo>
                      <a:pt x="13199" y="20403"/>
                      <a:pt x="13322" y="20376"/>
                      <a:pt x="13675" y="20469"/>
                    </a:cubicBezTo>
                    <a:cubicBezTo>
                      <a:pt x="14002" y="20556"/>
                      <a:pt x="14145" y="20579"/>
                      <a:pt x="14372" y="20494"/>
                    </a:cubicBezTo>
                    <a:cubicBezTo>
                      <a:pt x="14537" y="20432"/>
                      <a:pt x="14985" y="20382"/>
                      <a:pt x="15429" y="20395"/>
                    </a:cubicBezTo>
                    <a:cubicBezTo>
                      <a:pt x="16064" y="20413"/>
                      <a:pt x="16260" y="20386"/>
                      <a:pt x="16486" y="20245"/>
                    </a:cubicBezTo>
                    <a:cubicBezTo>
                      <a:pt x="16744" y="20085"/>
                      <a:pt x="16818" y="20091"/>
                      <a:pt x="17616" y="20196"/>
                    </a:cubicBezTo>
                    <a:cubicBezTo>
                      <a:pt x="18237" y="20277"/>
                      <a:pt x="18543" y="20266"/>
                      <a:pt x="18721" y="20196"/>
                    </a:cubicBezTo>
                    <a:cubicBezTo>
                      <a:pt x="18856" y="20142"/>
                      <a:pt x="19156" y="20096"/>
                      <a:pt x="19394" y="20096"/>
                    </a:cubicBezTo>
                    <a:cubicBezTo>
                      <a:pt x="19827" y="20096"/>
                      <a:pt x="20554" y="19822"/>
                      <a:pt x="20908" y="19499"/>
                    </a:cubicBezTo>
                    <a:cubicBezTo>
                      <a:pt x="21229" y="19207"/>
                      <a:pt x="21398" y="18444"/>
                      <a:pt x="21221" y="18155"/>
                    </a:cubicBezTo>
                    <a:cubicBezTo>
                      <a:pt x="21177" y="18084"/>
                      <a:pt x="21237" y="17866"/>
                      <a:pt x="21365" y="17608"/>
                    </a:cubicBezTo>
                    <a:cubicBezTo>
                      <a:pt x="21493" y="17350"/>
                      <a:pt x="21556" y="17130"/>
                      <a:pt x="21533" y="16886"/>
                    </a:cubicBezTo>
                    <a:cubicBezTo>
                      <a:pt x="21510" y="16642"/>
                      <a:pt x="21407" y="16362"/>
                      <a:pt x="21221" y="15991"/>
                    </a:cubicBezTo>
                    <a:cubicBezTo>
                      <a:pt x="21077" y="15705"/>
                      <a:pt x="20956" y="15409"/>
                      <a:pt x="20956" y="15319"/>
                    </a:cubicBezTo>
                    <a:cubicBezTo>
                      <a:pt x="20956" y="15228"/>
                      <a:pt x="20904" y="15055"/>
                      <a:pt x="20836" y="14921"/>
                    </a:cubicBezTo>
                    <a:cubicBezTo>
                      <a:pt x="20732" y="14713"/>
                      <a:pt x="20735" y="14637"/>
                      <a:pt x="20836" y="14448"/>
                    </a:cubicBezTo>
                    <a:cubicBezTo>
                      <a:pt x="21029" y="14089"/>
                      <a:pt x="21000" y="12743"/>
                      <a:pt x="20788" y="12233"/>
                    </a:cubicBezTo>
                    <a:cubicBezTo>
                      <a:pt x="20692" y="12003"/>
                      <a:pt x="20596" y="11708"/>
                      <a:pt x="20596" y="11562"/>
                    </a:cubicBezTo>
                    <a:cubicBezTo>
                      <a:pt x="20596" y="11415"/>
                      <a:pt x="20554" y="11170"/>
                      <a:pt x="20476" y="11014"/>
                    </a:cubicBezTo>
                    <a:cubicBezTo>
                      <a:pt x="20356" y="10776"/>
                      <a:pt x="20344" y="10644"/>
                      <a:pt x="20428" y="10268"/>
                    </a:cubicBezTo>
                    <a:cubicBezTo>
                      <a:pt x="20482" y="10022"/>
                      <a:pt x="20542" y="9424"/>
                      <a:pt x="20572" y="8924"/>
                    </a:cubicBezTo>
                    <a:cubicBezTo>
                      <a:pt x="20614" y="8210"/>
                      <a:pt x="20602" y="7964"/>
                      <a:pt x="20500" y="7755"/>
                    </a:cubicBezTo>
                    <a:cubicBezTo>
                      <a:pt x="20424" y="7599"/>
                      <a:pt x="20381" y="7348"/>
                      <a:pt x="20404" y="7158"/>
                    </a:cubicBezTo>
                    <a:cubicBezTo>
                      <a:pt x="20433" y="6914"/>
                      <a:pt x="20383" y="6695"/>
                      <a:pt x="20187" y="6312"/>
                    </a:cubicBezTo>
                    <a:cubicBezTo>
                      <a:pt x="19963" y="5873"/>
                      <a:pt x="19942" y="5768"/>
                      <a:pt x="20019" y="5540"/>
                    </a:cubicBezTo>
                    <a:cubicBezTo>
                      <a:pt x="20151" y="5151"/>
                      <a:pt x="20036" y="4663"/>
                      <a:pt x="19731" y="4271"/>
                    </a:cubicBezTo>
                    <a:cubicBezTo>
                      <a:pt x="19504" y="3980"/>
                      <a:pt x="19480" y="3909"/>
                      <a:pt x="19562" y="3749"/>
                    </a:cubicBezTo>
                    <a:cubicBezTo>
                      <a:pt x="19616" y="3645"/>
                      <a:pt x="19651" y="3335"/>
                      <a:pt x="19635" y="3077"/>
                    </a:cubicBezTo>
                    <a:cubicBezTo>
                      <a:pt x="19612" y="2719"/>
                      <a:pt x="19637" y="2577"/>
                      <a:pt x="19755" y="2455"/>
                    </a:cubicBezTo>
                    <a:cubicBezTo>
                      <a:pt x="20362" y="1828"/>
                      <a:pt x="20257" y="832"/>
                      <a:pt x="19538" y="390"/>
                    </a:cubicBezTo>
                    <a:cubicBezTo>
                      <a:pt x="19305" y="246"/>
                      <a:pt x="18809" y="116"/>
                      <a:pt x="18121" y="17"/>
                    </a:cubicBezTo>
                    <a:close/>
                  </a:path>
                </a:pathLst>
              </a:custGeom>
              <a:ln w="3175">
                <a:miter lim="400000"/>
              </a:ln>
            </p:spPr>
          </p:pic>
          <p:pic>
            <p:nvPicPr>
              <p:cNvPr id="78" name="Screenshot 2026-03-04 004907.png" descr="Screenshot 2026-03-04 004907.png">
                <a:extLst>
                  <a:ext uri="{FF2B5EF4-FFF2-40B4-BE49-F238E27FC236}">
                    <a16:creationId xmlns:a16="http://schemas.microsoft.com/office/drawing/2014/main" id="{C6AC2C79-3D8D-9582-C25B-48E4D4A3B51D}"/>
                  </a:ext>
                </a:extLst>
              </p:cNvPr>
              <p:cNvPicPr>
                <a:picLocks noChangeAspect="1"/>
              </p:cNvPicPr>
              <p:nvPr/>
            </p:nvPicPr>
            <p:blipFill>
              <a:blip r:embed="rId16"/>
              <a:srcRect l="15380" t="12361" r="18461" b="4633"/>
              <a:stretch>
                <a:fillRect/>
              </a:stretch>
            </p:blipFill>
            <p:spPr>
              <a:xfrm>
                <a:off x="9578545" y="5552948"/>
                <a:ext cx="435737" cy="510248"/>
              </a:xfrm>
              <a:custGeom>
                <a:avLst/>
                <a:gdLst/>
                <a:ahLst/>
                <a:cxnLst>
                  <a:cxn ang="0">
                    <a:pos x="wd2" y="hd2"/>
                  </a:cxn>
                  <a:cxn ang="5400000">
                    <a:pos x="wd2" y="hd2"/>
                  </a:cxn>
                  <a:cxn ang="10800000">
                    <a:pos x="wd2" y="hd2"/>
                  </a:cxn>
                  <a:cxn ang="16200000">
                    <a:pos x="wd2" y="hd2"/>
                  </a:cxn>
                </a:cxnLst>
                <a:rect l="0" t="0" r="r" b="b"/>
                <a:pathLst>
                  <a:path w="21576" h="21555" extrusionOk="0">
                    <a:moveTo>
                      <a:pt x="13192" y="95"/>
                    </a:moveTo>
                    <a:cubicBezTo>
                      <a:pt x="12719" y="-45"/>
                      <a:pt x="11585" y="-26"/>
                      <a:pt x="11089" y="118"/>
                    </a:cubicBezTo>
                    <a:cubicBezTo>
                      <a:pt x="10761" y="214"/>
                      <a:pt x="10553" y="366"/>
                      <a:pt x="9876" y="1016"/>
                    </a:cubicBezTo>
                    <a:cubicBezTo>
                      <a:pt x="9102" y="1758"/>
                      <a:pt x="9041" y="1816"/>
                      <a:pt x="8285" y="2120"/>
                    </a:cubicBezTo>
                    <a:cubicBezTo>
                      <a:pt x="7848" y="2295"/>
                      <a:pt x="7302" y="2505"/>
                      <a:pt x="7072" y="2603"/>
                    </a:cubicBezTo>
                    <a:cubicBezTo>
                      <a:pt x="6842" y="2700"/>
                      <a:pt x="6420" y="2820"/>
                      <a:pt x="6155" y="2879"/>
                    </a:cubicBezTo>
                    <a:cubicBezTo>
                      <a:pt x="5421" y="3042"/>
                      <a:pt x="5005" y="3311"/>
                      <a:pt x="4538" y="3891"/>
                    </a:cubicBezTo>
                    <a:cubicBezTo>
                      <a:pt x="4315" y="4167"/>
                      <a:pt x="4107" y="4753"/>
                      <a:pt x="4107" y="5041"/>
                    </a:cubicBezTo>
                    <a:cubicBezTo>
                      <a:pt x="4107" y="5256"/>
                      <a:pt x="4051" y="5281"/>
                      <a:pt x="3217" y="5639"/>
                    </a:cubicBezTo>
                    <a:cubicBezTo>
                      <a:pt x="2652" y="5880"/>
                      <a:pt x="2184" y="6148"/>
                      <a:pt x="1869" y="6398"/>
                    </a:cubicBezTo>
                    <a:cubicBezTo>
                      <a:pt x="1600" y="6611"/>
                      <a:pt x="1210" y="6857"/>
                      <a:pt x="1006" y="6950"/>
                    </a:cubicBezTo>
                    <a:cubicBezTo>
                      <a:pt x="473" y="7191"/>
                      <a:pt x="56" y="7686"/>
                      <a:pt x="9" y="8169"/>
                    </a:cubicBezTo>
                    <a:cubicBezTo>
                      <a:pt x="-24" y="8505"/>
                      <a:pt x="28" y="8627"/>
                      <a:pt x="332" y="9158"/>
                    </a:cubicBezTo>
                    <a:cubicBezTo>
                      <a:pt x="522" y="9489"/>
                      <a:pt x="682" y="9795"/>
                      <a:pt x="683" y="9848"/>
                    </a:cubicBezTo>
                    <a:cubicBezTo>
                      <a:pt x="683" y="9901"/>
                      <a:pt x="721" y="10056"/>
                      <a:pt x="791" y="10170"/>
                    </a:cubicBezTo>
                    <a:cubicBezTo>
                      <a:pt x="907" y="10360"/>
                      <a:pt x="901" y="10385"/>
                      <a:pt x="737" y="10676"/>
                    </a:cubicBezTo>
                    <a:cubicBezTo>
                      <a:pt x="510" y="11075"/>
                      <a:pt x="547" y="11640"/>
                      <a:pt x="817" y="11964"/>
                    </a:cubicBezTo>
                    <a:cubicBezTo>
                      <a:pt x="967" y="12143"/>
                      <a:pt x="994" y="12224"/>
                      <a:pt x="925" y="12378"/>
                    </a:cubicBezTo>
                    <a:cubicBezTo>
                      <a:pt x="716" y="12848"/>
                      <a:pt x="879" y="13473"/>
                      <a:pt x="1303" y="13781"/>
                    </a:cubicBezTo>
                    <a:cubicBezTo>
                      <a:pt x="1511" y="13932"/>
                      <a:pt x="1541" y="13996"/>
                      <a:pt x="1518" y="14264"/>
                    </a:cubicBezTo>
                    <a:cubicBezTo>
                      <a:pt x="1504" y="14435"/>
                      <a:pt x="1549" y="14670"/>
                      <a:pt x="1599" y="14793"/>
                    </a:cubicBezTo>
                    <a:cubicBezTo>
                      <a:pt x="1689" y="15012"/>
                      <a:pt x="1631" y="15161"/>
                      <a:pt x="1330" y="15621"/>
                    </a:cubicBezTo>
                    <a:cubicBezTo>
                      <a:pt x="867" y="16327"/>
                      <a:pt x="877" y="16882"/>
                      <a:pt x="1384" y="17346"/>
                    </a:cubicBezTo>
                    <a:cubicBezTo>
                      <a:pt x="1559" y="17506"/>
                      <a:pt x="1570" y="17544"/>
                      <a:pt x="1491" y="17737"/>
                    </a:cubicBezTo>
                    <a:cubicBezTo>
                      <a:pt x="1315" y="18168"/>
                      <a:pt x="1703" y="18810"/>
                      <a:pt x="2300" y="19094"/>
                    </a:cubicBezTo>
                    <a:cubicBezTo>
                      <a:pt x="2446" y="19163"/>
                      <a:pt x="2422" y="19174"/>
                      <a:pt x="2165" y="19485"/>
                    </a:cubicBezTo>
                    <a:cubicBezTo>
                      <a:pt x="1619" y="20147"/>
                      <a:pt x="1781" y="20950"/>
                      <a:pt x="2516" y="21348"/>
                    </a:cubicBezTo>
                    <a:cubicBezTo>
                      <a:pt x="2839" y="21523"/>
                      <a:pt x="2954" y="21555"/>
                      <a:pt x="3486" y="21555"/>
                    </a:cubicBezTo>
                    <a:cubicBezTo>
                      <a:pt x="3955" y="21555"/>
                      <a:pt x="4208" y="21499"/>
                      <a:pt x="4538" y="21371"/>
                    </a:cubicBezTo>
                    <a:cubicBezTo>
                      <a:pt x="4776" y="21278"/>
                      <a:pt x="5158" y="21162"/>
                      <a:pt x="5374" y="21095"/>
                    </a:cubicBezTo>
                    <a:cubicBezTo>
                      <a:pt x="5747" y="20979"/>
                      <a:pt x="5774" y="20972"/>
                      <a:pt x="5994" y="21095"/>
                    </a:cubicBezTo>
                    <a:cubicBezTo>
                      <a:pt x="6169" y="21193"/>
                      <a:pt x="6400" y="21234"/>
                      <a:pt x="6910" y="21233"/>
                    </a:cubicBezTo>
                    <a:cubicBezTo>
                      <a:pt x="7473" y="21232"/>
                      <a:pt x="7639" y="21183"/>
                      <a:pt x="7989" y="21026"/>
                    </a:cubicBezTo>
                    <a:cubicBezTo>
                      <a:pt x="8219" y="20923"/>
                      <a:pt x="8497" y="20760"/>
                      <a:pt x="8609" y="20658"/>
                    </a:cubicBezTo>
                    <a:cubicBezTo>
                      <a:pt x="8880" y="20410"/>
                      <a:pt x="9152" y="20412"/>
                      <a:pt x="9417" y="20681"/>
                    </a:cubicBezTo>
                    <a:cubicBezTo>
                      <a:pt x="9737" y="21005"/>
                      <a:pt x="10193" y="21187"/>
                      <a:pt x="10738" y="21187"/>
                    </a:cubicBezTo>
                    <a:cubicBezTo>
                      <a:pt x="10996" y="21187"/>
                      <a:pt x="11299" y="21157"/>
                      <a:pt x="11385" y="21118"/>
                    </a:cubicBezTo>
                    <a:cubicBezTo>
                      <a:pt x="11471" y="21079"/>
                      <a:pt x="11827" y="21040"/>
                      <a:pt x="12194" y="21026"/>
                    </a:cubicBezTo>
                    <a:cubicBezTo>
                      <a:pt x="13147" y="20990"/>
                      <a:pt x="13737" y="20717"/>
                      <a:pt x="14216" y="20083"/>
                    </a:cubicBezTo>
                    <a:cubicBezTo>
                      <a:pt x="14420" y="19813"/>
                      <a:pt x="14810" y="19488"/>
                      <a:pt x="15618" y="18933"/>
                    </a:cubicBezTo>
                    <a:lnTo>
                      <a:pt x="15942" y="18703"/>
                    </a:lnTo>
                    <a:lnTo>
                      <a:pt x="16238" y="18956"/>
                    </a:lnTo>
                    <a:cubicBezTo>
                      <a:pt x="16649" y="19321"/>
                      <a:pt x="16909" y="19416"/>
                      <a:pt x="17532" y="19416"/>
                    </a:cubicBezTo>
                    <a:cubicBezTo>
                      <a:pt x="18125" y="19416"/>
                      <a:pt x="18505" y="19279"/>
                      <a:pt x="18988" y="18933"/>
                    </a:cubicBezTo>
                    <a:cubicBezTo>
                      <a:pt x="19280" y="18723"/>
                      <a:pt x="19581" y="18283"/>
                      <a:pt x="19581" y="18059"/>
                    </a:cubicBezTo>
                    <a:cubicBezTo>
                      <a:pt x="19581" y="17963"/>
                      <a:pt x="19710" y="17833"/>
                      <a:pt x="20012" y="17668"/>
                    </a:cubicBezTo>
                    <a:cubicBezTo>
                      <a:pt x="20913" y="17177"/>
                      <a:pt x="21223" y="16279"/>
                      <a:pt x="20713" y="15621"/>
                    </a:cubicBezTo>
                    <a:cubicBezTo>
                      <a:pt x="20570" y="15436"/>
                      <a:pt x="20492" y="15279"/>
                      <a:pt x="20525" y="15207"/>
                    </a:cubicBezTo>
                    <a:cubicBezTo>
                      <a:pt x="20649" y="14934"/>
                      <a:pt x="20719" y="14468"/>
                      <a:pt x="20659" y="14241"/>
                    </a:cubicBezTo>
                    <a:cubicBezTo>
                      <a:pt x="20611" y="14056"/>
                      <a:pt x="20641" y="13913"/>
                      <a:pt x="20767" y="13712"/>
                    </a:cubicBezTo>
                    <a:cubicBezTo>
                      <a:pt x="20983" y="13369"/>
                      <a:pt x="20993" y="12705"/>
                      <a:pt x="20794" y="12447"/>
                    </a:cubicBezTo>
                    <a:cubicBezTo>
                      <a:pt x="20665" y="12279"/>
                      <a:pt x="20672" y="12260"/>
                      <a:pt x="20794" y="12102"/>
                    </a:cubicBezTo>
                    <a:cubicBezTo>
                      <a:pt x="21018" y="11810"/>
                      <a:pt x="21022" y="11210"/>
                      <a:pt x="20821" y="10883"/>
                    </a:cubicBezTo>
                    <a:lnTo>
                      <a:pt x="20659" y="10607"/>
                    </a:lnTo>
                    <a:lnTo>
                      <a:pt x="20821" y="10285"/>
                    </a:lnTo>
                    <a:cubicBezTo>
                      <a:pt x="21049" y="9883"/>
                      <a:pt x="21018" y="9330"/>
                      <a:pt x="20740" y="8997"/>
                    </a:cubicBezTo>
                    <a:cubicBezTo>
                      <a:pt x="20549" y="8768"/>
                      <a:pt x="20551" y="8761"/>
                      <a:pt x="20713" y="8606"/>
                    </a:cubicBezTo>
                    <a:cubicBezTo>
                      <a:pt x="20978" y="8353"/>
                      <a:pt x="21107" y="8025"/>
                      <a:pt x="21064" y="7640"/>
                    </a:cubicBezTo>
                    <a:cubicBezTo>
                      <a:pt x="21037" y="7403"/>
                      <a:pt x="21047" y="7253"/>
                      <a:pt x="21118" y="7203"/>
                    </a:cubicBezTo>
                    <a:cubicBezTo>
                      <a:pt x="21304" y="7071"/>
                      <a:pt x="21576" y="6498"/>
                      <a:pt x="21576" y="6237"/>
                    </a:cubicBezTo>
                    <a:cubicBezTo>
                      <a:pt x="21576" y="5717"/>
                      <a:pt x="21173" y="5255"/>
                      <a:pt x="20552" y="5064"/>
                    </a:cubicBezTo>
                    <a:lnTo>
                      <a:pt x="20255" y="4972"/>
                    </a:lnTo>
                    <a:lnTo>
                      <a:pt x="20336" y="4627"/>
                    </a:lnTo>
                    <a:cubicBezTo>
                      <a:pt x="20463" y="4079"/>
                      <a:pt x="20374" y="3700"/>
                      <a:pt x="20012" y="3408"/>
                    </a:cubicBezTo>
                    <a:cubicBezTo>
                      <a:pt x="19622" y="3091"/>
                      <a:pt x="19193" y="2944"/>
                      <a:pt x="18287" y="2833"/>
                    </a:cubicBezTo>
                    <a:cubicBezTo>
                      <a:pt x="17671" y="2757"/>
                      <a:pt x="17506" y="2760"/>
                      <a:pt x="17155" y="2856"/>
                    </a:cubicBezTo>
                    <a:lnTo>
                      <a:pt x="16750" y="2971"/>
                    </a:lnTo>
                    <a:lnTo>
                      <a:pt x="16939" y="2695"/>
                    </a:lnTo>
                    <a:cubicBezTo>
                      <a:pt x="17440" y="1947"/>
                      <a:pt x="16990" y="947"/>
                      <a:pt x="15861" y="302"/>
                    </a:cubicBezTo>
                    <a:cubicBezTo>
                      <a:pt x="15484" y="87"/>
                      <a:pt x="14744" y="27"/>
                      <a:pt x="14027" y="141"/>
                    </a:cubicBezTo>
                    <a:cubicBezTo>
                      <a:pt x="13638" y="203"/>
                      <a:pt x="13473" y="179"/>
                      <a:pt x="13192" y="95"/>
                    </a:cubicBezTo>
                    <a:close/>
                  </a:path>
                </a:pathLst>
              </a:custGeom>
              <a:ln w="3175">
                <a:miter lim="400000"/>
              </a:ln>
            </p:spPr>
          </p:pic>
          <p:sp>
            <p:nvSpPr>
              <p:cNvPr id="80" name="Line">
                <a:extLst>
                  <a:ext uri="{FF2B5EF4-FFF2-40B4-BE49-F238E27FC236}">
                    <a16:creationId xmlns:a16="http://schemas.microsoft.com/office/drawing/2014/main" id="{3FE19BC9-62F0-0D51-0DBC-1EE353252C1B}"/>
                  </a:ext>
                </a:extLst>
              </p:cNvPr>
              <p:cNvSpPr/>
              <p:nvPr/>
            </p:nvSpPr>
            <p:spPr>
              <a:xfrm>
                <a:off x="8105741" y="2521228"/>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81" name="Line">
                <a:extLst>
                  <a:ext uri="{FF2B5EF4-FFF2-40B4-BE49-F238E27FC236}">
                    <a16:creationId xmlns:a16="http://schemas.microsoft.com/office/drawing/2014/main" id="{1A51AEF9-EEB2-1BA0-A2D8-F66398746193}"/>
                  </a:ext>
                </a:extLst>
              </p:cNvPr>
              <p:cNvSpPr/>
              <p:nvPr/>
            </p:nvSpPr>
            <p:spPr>
              <a:xfrm>
                <a:off x="8105741" y="3603836"/>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800392041"/>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6D131-878C-46C2-CD9B-E64E7AE680F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3C6BB8D-F3DD-86C3-989D-367F6AAC99F7}"/>
              </a:ext>
            </a:extLst>
          </p:cNvPr>
          <p:cNvSpPr>
            <a:spLocks noGrp="1"/>
          </p:cNvSpPr>
          <p:nvPr>
            <p:ph type="title"/>
          </p:nvPr>
        </p:nvSpPr>
        <p:spPr/>
        <p:txBody>
          <a:bodyPr>
            <a:normAutofit/>
          </a:bodyPr>
          <a:lstStyle/>
          <a:p>
            <a:r>
              <a:rPr lang="en-US" dirty="0"/>
              <a:t>Isn’t Global </a:t>
            </a:r>
            <a:r>
              <a:rPr lang="en-US"/>
              <a:t>Attention Expensive?</a:t>
            </a:r>
            <a:endParaRPr lang="en-US" dirty="0"/>
          </a:p>
        </p:txBody>
      </p:sp>
      <p:sp>
        <p:nvSpPr>
          <p:cNvPr id="3" name="Date Placeholder 2">
            <a:extLst>
              <a:ext uri="{FF2B5EF4-FFF2-40B4-BE49-F238E27FC236}">
                <a16:creationId xmlns:a16="http://schemas.microsoft.com/office/drawing/2014/main" id="{CB0CCCDD-D527-48B7-44BD-179D0D75A8E6}"/>
              </a:ext>
            </a:extLst>
          </p:cNvPr>
          <p:cNvSpPr>
            <a:spLocks noGrp="1"/>
          </p:cNvSpPr>
          <p:nvPr>
            <p:ph type="dt" sz="half" idx="10"/>
          </p:nvPr>
        </p:nvSpPr>
        <p:spPr/>
        <p:txBody>
          <a:bodyPr/>
          <a:lstStyle/>
          <a:p>
            <a:r>
              <a:rPr lang="en-US"/>
              <a:t>June 3, 2026</a:t>
            </a:r>
          </a:p>
        </p:txBody>
      </p:sp>
      <p:sp>
        <p:nvSpPr>
          <p:cNvPr id="4" name="Footer Placeholder 3">
            <a:extLst>
              <a:ext uri="{FF2B5EF4-FFF2-40B4-BE49-F238E27FC236}">
                <a16:creationId xmlns:a16="http://schemas.microsoft.com/office/drawing/2014/main" id="{F97EBD2F-B064-A04D-8A2E-86BBBD82F13B}"/>
              </a:ext>
            </a:extLst>
          </p:cNvPr>
          <p:cNvSpPr>
            <a:spLocks noGrp="1"/>
          </p:cNvSpPr>
          <p:nvPr>
            <p:ph type="ftr" sz="quarter" idx="11"/>
          </p:nvPr>
        </p:nvSpPr>
        <p:spPr/>
        <p:txBody>
          <a:bodyPr/>
          <a:lstStyle/>
          <a:p>
            <a:r>
              <a:rPr lang="en-US"/>
              <a:t>Volume Transformer (Volt)</a:t>
            </a:r>
          </a:p>
        </p:txBody>
      </p:sp>
      <p:sp>
        <p:nvSpPr>
          <p:cNvPr id="5" name="Slide Number Placeholder 4">
            <a:extLst>
              <a:ext uri="{FF2B5EF4-FFF2-40B4-BE49-F238E27FC236}">
                <a16:creationId xmlns:a16="http://schemas.microsoft.com/office/drawing/2014/main" id="{B9504395-BE93-CABD-3D56-23548DEC7C2D}"/>
              </a:ext>
            </a:extLst>
          </p:cNvPr>
          <p:cNvSpPr>
            <a:spLocks noGrp="1"/>
          </p:cNvSpPr>
          <p:nvPr>
            <p:ph type="sldNum" sz="quarter" idx="12"/>
          </p:nvPr>
        </p:nvSpPr>
        <p:spPr/>
        <p:txBody>
          <a:bodyPr/>
          <a:lstStyle/>
          <a:p>
            <a:fld id="{2B4F6D82-CD72-F34E-B7DE-8B6ACE9B0198}" type="slidenum">
              <a:rPr lang="en-US" smtClean="0"/>
              <a:t>14</a:t>
            </a:fld>
            <a:endParaRPr lang="en-US"/>
          </a:p>
        </p:txBody>
      </p:sp>
      <p:graphicFrame>
        <p:nvGraphicFramePr>
          <p:cNvPr id="8" name="Chart 7">
            <a:extLst>
              <a:ext uri="{FF2B5EF4-FFF2-40B4-BE49-F238E27FC236}">
                <a16:creationId xmlns:a16="http://schemas.microsoft.com/office/drawing/2014/main" id="{4DDD0266-0629-E227-A245-DB556D755563}"/>
              </a:ext>
            </a:extLst>
          </p:cNvPr>
          <p:cNvGraphicFramePr>
            <a:graphicFrameLocks noChangeAspect="1"/>
          </p:cNvGraphicFramePr>
          <p:nvPr>
            <p:extLst>
              <p:ext uri="{D42A27DB-BD31-4B8C-83A1-F6EECF244321}">
                <p14:modId xmlns:p14="http://schemas.microsoft.com/office/powerpoint/2010/main" val="96657773"/>
              </p:ext>
            </p:extLst>
          </p:nvPr>
        </p:nvGraphicFramePr>
        <p:xfrm>
          <a:off x="-11829" y="1325175"/>
          <a:ext cx="6158244" cy="43803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728BBCBD-C2B4-DE29-1ACE-BEAA08AB8B26}"/>
              </a:ext>
            </a:extLst>
          </p:cNvPr>
          <p:cNvGraphicFramePr>
            <a:graphicFrameLocks noChangeAspect="1"/>
          </p:cNvGraphicFramePr>
          <p:nvPr>
            <p:extLst>
              <p:ext uri="{D42A27DB-BD31-4B8C-83A1-F6EECF244321}">
                <p14:modId xmlns:p14="http://schemas.microsoft.com/office/powerpoint/2010/main" val="2996736121"/>
              </p:ext>
            </p:extLst>
          </p:nvPr>
        </p:nvGraphicFramePr>
        <p:xfrm>
          <a:off x="6047850" y="1325176"/>
          <a:ext cx="6158242" cy="4380369"/>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9E1F38B1-253E-9CCE-5336-BC71EC9F3933}"/>
              </a:ext>
            </a:extLst>
          </p:cNvPr>
          <p:cNvSpPr/>
          <p:nvPr/>
        </p:nvSpPr>
        <p:spPr>
          <a:xfrm>
            <a:off x="2012028" y="3114392"/>
            <a:ext cx="890047" cy="2591153"/>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D6B4B0-54CE-B7F7-2203-A7E96FBC0D6A}"/>
              </a:ext>
            </a:extLst>
          </p:cNvPr>
          <p:cNvSpPr/>
          <p:nvPr/>
        </p:nvSpPr>
        <p:spPr>
          <a:xfrm>
            <a:off x="5029004" y="3971365"/>
            <a:ext cx="890047" cy="173418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B8FB1D6-47F9-5DAA-D812-A6B9C35574D0}"/>
              </a:ext>
            </a:extLst>
          </p:cNvPr>
          <p:cNvSpPr/>
          <p:nvPr/>
        </p:nvSpPr>
        <p:spPr>
          <a:xfrm>
            <a:off x="8112895" y="2326740"/>
            <a:ext cx="890047" cy="3380801"/>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078709-5A45-89A4-F2C9-6FD1409F1718}"/>
              </a:ext>
            </a:extLst>
          </p:cNvPr>
          <p:cNvSpPr/>
          <p:nvPr/>
        </p:nvSpPr>
        <p:spPr>
          <a:xfrm>
            <a:off x="11125993" y="3320933"/>
            <a:ext cx="890047" cy="2388604"/>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309598"/>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0B024-1F29-FE31-6311-FD3F8C2A63E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9C8B6AF-5629-806B-D2E3-2156DCC2808C}"/>
              </a:ext>
            </a:extLst>
          </p:cNvPr>
          <p:cNvSpPr>
            <a:spLocks noGrp="1"/>
          </p:cNvSpPr>
          <p:nvPr>
            <p:ph type="title"/>
          </p:nvPr>
        </p:nvSpPr>
        <p:spPr/>
        <p:txBody>
          <a:bodyPr>
            <a:normAutofit/>
          </a:bodyPr>
          <a:lstStyle/>
          <a:p>
            <a:r>
              <a:rPr lang="en-US" dirty="0"/>
              <a:t>Naive Training of Volt</a:t>
            </a:r>
          </a:p>
        </p:txBody>
      </p:sp>
      <p:sp>
        <p:nvSpPr>
          <p:cNvPr id="7" name="Date Placeholder 6">
            <a:extLst>
              <a:ext uri="{FF2B5EF4-FFF2-40B4-BE49-F238E27FC236}">
                <a16:creationId xmlns:a16="http://schemas.microsoft.com/office/drawing/2014/main" id="{8D2DFC1F-232D-E9F6-CA24-2A55DF06C565}"/>
              </a:ext>
            </a:extLst>
          </p:cNvPr>
          <p:cNvSpPr>
            <a:spLocks noGrp="1"/>
          </p:cNvSpPr>
          <p:nvPr>
            <p:ph type="dt" sz="half" idx="10"/>
          </p:nvPr>
        </p:nvSpPr>
        <p:spPr/>
        <p:txBody>
          <a:bodyPr/>
          <a:lstStyle/>
          <a:p>
            <a:r>
              <a:rPr lang="en-US"/>
              <a:t>June 3, 2026</a:t>
            </a:r>
          </a:p>
        </p:txBody>
      </p:sp>
      <p:sp>
        <p:nvSpPr>
          <p:cNvPr id="8" name="Footer Placeholder 7">
            <a:extLst>
              <a:ext uri="{FF2B5EF4-FFF2-40B4-BE49-F238E27FC236}">
                <a16:creationId xmlns:a16="http://schemas.microsoft.com/office/drawing/2014/main" id="{1DA4C54B-FB3D-0468-9700-5C1AFBA4F642}"/>
              </a:ext>
            </a:extLst>
          </p:cNvPr>
          <p:cNvSpPr>
            <a:spLocks noGrp="1"/>
          </p:cNvSpPr>
          <p:nvPr>
            <p:ph type="ftr" sz="quarter" idx="11"/>
          </p:nvPr>
        </p:nvSpPr>
        <p:spPr/>
        <p:txBody>
          <a:bodyPr/>
          <a:lstStyle/>
          <a:p>
            <a:r>
              <a:rPr lang="en-US"/>
              <a:t>Volume Transformer (Volt)</a:t>
            </a:r>
          </a:p>
        </p:txBody>
      </p:sp>
      <p:sp>
        <p:nvSpPr>
          <p:cNvPr id="9" name="Slide Number Placeholder 8">
            <a:extLst>
              <a:ext uri="{FF2B5EF4-FFF2-40B4-BE49-F238E27FC236}">
                <a16:creationId xmlns:a16="http://schemas.microsoft.com/office/drawing/2014/main" id="{F5C2A611-7D95-C436-0638-00DF5FA5E941}"/>
              </a:ext>
            </a:extLst>
          </p:cNvPr>
          <p:cNvSpPr>
            <a:spLocks noGrp="1"/>
          </p:cNvSpPr>
          <p:nvPr>
            <p:ph type="sldNum" sz="quarter" idx="12"/>
          </p:nvPr>
        </p:nvSpPr>
        <p:spPr/>
        <p:txBody>
          <a:bodyPr/>
          <a:lstStyle/>
          <a:p>
            <a:fld id="{2B4F6D82-CD72-F34E-B7DE-8B6ACE9B0198}" type="slidenum">
              <a:rPr lang="en-US" smtClean="0"/>
              <a:t>15</a:t>
            </a:fld>
            <a:endParaRPr lang="en-US"/>
          </a:p>
        </p:txBody>
      </p:sp>
      <p:graphicFrame>
        <p:nvGraphicFramePr>
          <p:cNvPr id="12" name="Content Placeholder 11">
            <a:extLst>
              <a:ext uri="{FF2B5EF4-FFF2-40B4-BE49-F238E27FC236}">
                <a16:creationId xmlns:a16="http://schemas.microsoft.com/office/drawing/2014/main" id="{186D0669-C153-9EBE-89AB-A47A1AF8AFBF}"/>
              </a:ext>
            </a:extLst>
          </p:cNvPr>
          <p:cNvGraphicFramePr>
            <a:graphicFrameLocks noGrp="1"/>
          </p:cNvGraphicFramePr>
          <p:nvPr>
            <p:ph idx="1"/>
            <p:extLst>
              <p:ext uri="{D42A27DB-BD31-4B8C-83A1-F6EECF244321}">
                <p14:modId xmlns:p14="http://schemas.microsoft.com/office/powerpoint/2010/main" val="1314481155"/>
              </p:ext>
            </p:extLst>
          </p:nvPr>
        </p:nvGraphicFramePr>
        <p:xfrm>
          <a:off x="914400" y="1188720"/>
          <a:ext cx="10515600" cy="4991100"/>
        </p:xfrm>
        <a:graphic>
          <a:graphicData uri="http://schemas.openxmlformats.org/drawingml/2006/chart">
            <c:chart xmlns:c="http://schemas.openxmlformats.org/drawingml/2006/chart" xmlns:r="http://schemas.openxmlformats.org/officeDocument/2006/relationships" r:id="rId3"/>
          </a:graphicData>
        </a:graphic>
      </p:graphicFrame>
      <p:sp>
        <p:nvSpPr>
          <p:cNvPr id="18" name="Oval 17">
            <a:extLst>
              <a:ext uri="{FF2B5EF4-FFF2-40B4-BE49-F238E27FC236}">
                <a16:creationId xmlns:a16="http://schemas.microsoft.com/office/drawing/2014/main" id="{B5C9970C-7D74-5025-A899-63ECD0740F01}"/>
              </a:ext>
            </a:extLst>
          </p:cNvPr>
          <p:cNvSpPr/>
          <p:nvPr/>
        </p:nvSpPr>
        <p:spPr>
          <a:xfrm>
            <a:off x="5184482" y="4015545"/>
            <a:ext cx="283028" cy="293915"/>
          </a:xfrm>
          <a:prstGeom prst="ellipse">
            <a:avLst/>
          </a:prstGeom>
          <a:noFill/>
          <a:ln>
            <a:solidFill>
              <a:schemeClr val="accent3"/>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F24AFCF7-9B0A-0B65-46A9-8830D43B0A1B}"/>
              </a:ext>
            </a:extLst>
          </p:cNvPr>
          <p:cNvSpPr txBox="1"/>
          <p:nvPr/>
        </p:nvSpPr>
        <p:spPr>
          <a:xfrm>
            <a:off x="5471928" y="4019006"/>
            <a:ext cx="444777"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3956392"/>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8EC2C-5DF2-5FFE-CD80-A463A97685B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DC9432C4-7B12-25B1-4150-315425A4D4A0}"/>
              </a:ext>
            </a:extLst>
          </p:cNvPr>
          <p:cNvSpPr>
            <a:spLocks noGrp="1"/>
          </p:cNvSpPr>
          <p:nvPr>
            <p:ph type="title"/>
          </p:nvPr>
        </p:nvSpPr>
        <p:spPr/>
        <p:txBody>
          <a:bodyPr>
            <a:normAutofit/>
          </a:bodyPr>
          <a:lstStyle/>
          <a:p>
            <a:r>
              <a:rPr lang="en-US" dirty="0"/>
              <a:t>Naive Training of Volt</a:t>
            </a:r>
          </a:p>
        </p:txBody>
      </p:sp>
      <p:sp>
        <p:nvSpPr>
          <p:cNvPr id="7" name="Date Placeholder 6">
            <a:extLst>
              <a:ext uri="{FF2B5EF4-FFF2-40B4-BE49-F238E27FC236}">
                <a16:creationId xmlns:a16="http://schemas.microsoft.com/office/drawing/2014/main" id="{E06D7B74-1145-9D17-7AF6-40EF4AFAF137}"/>
              </a:ext>
            </a:extLst>
          </p:cNvPr>
          <p:cNvSpPr>
            <a:spLocks noGrp="1"/>
          </p:cNvSpPr>
          <p:nvPr>
            <p:ph type="dt" sz="half" idx="10"/>
          </p:nvPr>
        </p:nvSpPr>
        <p:spPr/>
        <p:txBody>
          <a:bodyPr/>
          <a:lstStyle/>
          <a:p>
            <a:r>
              <a:rPr lang="en-US"/>
              <a:t>June 3, 2026</a:t>
            </a:r>
          </a:p>
        </p:txBody>
      </p:sp>
      <p:sp>
        <p:nvSpPr>
          <p:cNvPr id="8" name="Footer Placeholder 7">
            <a:extLst>
              <a:ext uri="{FF2B5EF4-FFF2-40B4-BE49-F238E27FC236}">
                <a16:creationId xmlns:a16="http://schemas.microsoft.com/office/drawing/2014/main" id="{FCE566C5-25E6-8EE0-C886-ABE65CE11199}"/>
              </a:ext>
            </a:extLst>
          </p:cNvPr>
          <p:cNvSpPr>
            <a:spLocks noGrp="1"/>
          </p:cNvSpPr>
          <p:nvPr>
            <p:ph type="ftr" sz="quarter" idx="11"/>
          </p:nvPr>
        </p:nvSpPr>
        <p:spPr/>
        <p:txBody>
          <a:bodyPr/>
          <a:lstStyle/>
          <a:p>
            <a:r>
              <a:rPr lang="en-US"/>
              <a:t>Volume Transformer (Volt)</a:t>
            </a:r>
          </a:p>
        </p:txBody>
      </p:sp>
      <p:sp>
        <p:nvSpPr>
          <p:cNvPr id="9" name="Slide Number Placeholder 8">
            <a:extLst>
              <a:ext uri="{FF2B5EF4-FFF2-40B4-BE49-F238E27FC236}">
                <a16:creationId xmlns:a16="http://schemas.microsoft.com/office/drawing/2014/main" id="{3C08DB6E-0A0A-9D64-4471-6A27B623A809}"/>
              </a:ext>
            </a:extLst>
          </p:cNvPr>
          <p:cNvSpPr>
            <a:spLocks noGrp="1"/>
          </p:cNvSpPr>
          <p:nvPr>
            <p:ph type="sldNum" sz="quarter" idx="12"/>
          </p:nvPr>
        </p:nvSpPr>
        <p:spPr/>
        <p:txBody>
          <a:bodyPr/>
          <a:lstStyle/>
          <a:p>
            <a:fld id="{2B4F6D82-CD72-F34E-B7DE-8B6ACE9B0198}" type="slidenum">
              <a:rPr lang="en-US" smtClean="0"/>
              <a:t>16</a:t>
            </a:fld>
            <a:endParaRPr lang="en-US"/>
          </a:p>
        </p:txBody>
      </p:sp>
      <p:graphicFrame>
        <p:nvGraphicFramePr>
          <p:cNvPr id="12" name="Content Placeholder 11">
            <a:extLst>
              <a:ext uri="{FF2B5EF4-FFF2-40B4-BE49-F238E27FC236}">
                <a16:creationId xmlns:a16="http://schemas.microsoft.com/office/drawing/2014/main" id="{8CC28C54-C64F-FC65-F9DA-B22BDCB340ED}"/>
              </a:ext>
            </a:extLst>
          </p:cNvPr>
          <p:cNvGraphicFramePr>
            <a:graphicFrameLocks noGrp="1"/>
          </p:cNvGraphicFramePr>
          <p:nvPr>
            <p:ph idx="1"/>
            <p:extLst>
              <p:ext uri="{D42A27DB-BD31-4B8C-83A1-F6EECF244321}">
                <p14:modId xmlns:p14="http://schemas.microsoft.com/office/powerpoint/2010/main" val="2930103508"/>
              </p:ext>
            </p:extLst>
          </p:nvPr>
        </p:nvGraphicFramePr>
        <p:xfrm>
          <a:off x="914400" y="1188720"/>
          <a:ext cx="10515600" cy="4991100"/>
        </p:xfrm>
        <a:graphic>
          <a:graphicData uri="http://schemas.openxmlformats.org/drawingml/2006/chart">
            <c:chart xmlns:c="http://schemas.openxmlformats.org/drawingml/2006/chart" xmlns:r="http://schemas.openxmlformats.org/officeDocument/2006/relationships" r:id="rId3"/>
          </a:graphicData>
        </a:graphic>
      </p:graphicFrame>
      <p:sp>
        <p:nvSpPr>
          <p:cNvPr id="16" name="Oval 15">
            <a:extLst>
              <a:ext uri="{FF2B5EF4-FFF2-40B4-BE49-F238E27FC236}">
                <a16:creationId xmlns:a16="http://schemas.microsoft.com/office/drawing/2014/main" id="{3DB6AFB4-6DC3-0F0A-6B59-A14EE4F9E89E}"/>
              </a:ext>
            </a:extLst>
          </p:cNvPr>
          <p:cNvSpPr/>
          <p:nvPr/>
        </p:nvSpPr>
        <p:spPr>
          <a:xfrm>
            <a:off x="7488413" y="2357075"/>
            <a:ext cx="283028" cy="293915"/>
          </a:xfrm>
          <a:prstGeom prst="ellipse">
            <a:avLst/>
          </a:prstGeom>
          <a:noFill/>
          <a:ln>
            <a:solidFill>
              <a:schemeClr val="accent3"/>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D4C3FB74-9A9A-0204-AD97-F22301F29303}"/>
              </a:ext>
            </a:extLst>
          </p:cNvPr>
          <p:cNvSpPr txBox="1"/>
          <p:nvPr/>
        </p:nvSpPr>
        <p:spPr>
          <a:xfrm>
            <a:off x="7766894" y="2342606"/>
            <a:ext cx="696529"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Hope!</a:t>
            </a:r>
          </a:p>
        </p:txBody>
      </p:sp>
    </p:spTree>
    <p:extLst>
      <p:ext uri="{BB962C8B-B14F-4D97-AF65-F5344CB8AC3E}">
        <p14:creationId xmlns:p14="http://schemas.microsoft.com/office/powerpoint/2010/main" val="1704189025"/>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B2435-14F1-B223-B1DD-75D492758C0E}"/>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D4BE9AB-1586-88F5-6A64-F67D4B58A4C4}"/>
              </a:ext>
            </a:extLst>
          </p:cNvPr>
          <p:cNvSpPr>
            <a:spLocks noGrp="1"/>
          </p:cNvSpPr>
          <p:nvPr>
            <p:ph type="title"/>
          </p:nvPr>
        </p:nvSpPr>
        <p:spPr/>
        <p:txBody>
          <a:bodyPr>
            <a:normAutofit/>
          </a:bodyPr>
          <a:lstStyle/>
          <a:p>
            <a:r>
              <a:rPr lang="en-US" dirty="0"/>
              <a:t>Training Recipe</a:t>
            </a:r>
          </a:p>
        </p:txBody>
      </p:sp>
      <p:graphicFrame>
        <p:nvGraphicFramePr>
          <p:cNvPr id="10" name="Content Placeholder 9">
            <a:extLst>
              <a:ext uri="{FF2B5EF4-FFF2-40B4-BE49-F238E27FC236}">
                <a16:creationId xmlns:a16="http://schemas.microsoft.com/office/drawing/2014/main" id="{3A6CCABF-2BD1-88E2-DEA8-69AA1D753A00}"/>
              </a:ext>
            </a:extLst>
          </p:cNvPr>
          <p:cNvGraphicFramePr>
            <a:graphicFrameLocks noGrp="1"/>
          </p:cNvGraphicFramePr>
          <p:nvPr>
            <p:ph idx="1"/>
            <p:extLst>
              <p:ext uri="{D42A27DB-BD31-4B8C-83A1-F6EECF244321}">
                <p14:modId xmlns:p14="http://schemas.microsoft.com/office/powerpoint/2010/main" val="1046120465"/>
              </p:ext>
            </p:extLst>
          </p:nvPr>
        </p:nvGraphicFramePr>
        <p:xfrm>
          <a:off x="838200" y="1139825"/>
          <a:ext cx="10515600" cy="4991100"/>
        </p:xfrm>
        <a:graphic>
          <a:graphicData uri="http://schemas.openxmlformats.org/drawingml/2006/chart">
            <c:chart xmlns:c="http://schemas.openxmlformats.org/drawingml/2006/chart" xmlns:r="http://schemas.openxmlformats.org/officeDocument/2006/relationships" r:id="rId3"/>
          </a:graphicData>
        </a:graphic>
      </p:graphicFrame>
      <p:sp>
        <p:nvSpPr>
          <p:cNvPr id="5" name="Date Placeholder 4">
            <a:extLst>
              <a:ext uri="{FF2B5EF4-FFF2-40B4-BE49-F238E27FC236}">
                <a16:creationId xmlns:a16="http://schemas.microsoft.com/office/drawing/2014/main" id="{00A00431-6331-6708-6643-4BAE1916BD3D}"/>
              </a:ext>
            </a:extLst>
          </p:cNvPr>
          <p:cNvSpPr>
            <a:spLocks noGrp="1"/>
          </p:cNvSpPr>
          <p:nvPr>
            <p:ph type="dt" sz="half" idx="10"/>
          </p:nvPr>
        </p:nvSpPr>
        <p:spPr/>
        <p:txBody>
          <a:bodyPr/>
          <a:lstStyle/>
          <a:p>
            <a:r>
              <a:rPr lang="en-US"/>
              <a:t>June 3, 2026</a:t>
            </a:r>
          </a:p>
        </p:txBody>
      </p:sp>
      <p:sp>
        <p:nvSpPr>
          <p:cNvPr id="8" name="Footer Placeholder 7">
            <a:extLst>
              <a:ext uri="{FF2B5EF4-FFF2-40B4-BE49-F238E27FC236}">
                <a16:creationId xmlns:a16="http://schemas.microsoft.com/office/drawing/2014/main" id="{D3B53677-E660-9EBD-A5BE-9C3225C89E95}"/>
              </a:ext>
            </a:extLst>
          </p:cNvPr>
          <p:cNvSpPr>
            <a:spLocks noGrp="1"/>
          </p:cNvSpPr>
          <p:nvPr>
            <p:ph type="ftr" sz="quarter" idx="11"/>
          </p:nvPr>
        </p:nvSpPr>
        <p:spPr/>
        <p:txBody>
          <a:bodyPr/>
          <a:lstStyle/>
          <a:p>
            <a:r>
              <a:rPr lang="en-US"/>
              <a:t>Volume Transformer (Volt)</a:t>
            </a:r>
          </a:p>
        </p:txBody>
      </p:sp>
      <p:sp>
        <p:nvSpPr>
          <p:cNvPr id="9" name="Slide Number Placeholder 8">
            <a:extLst>
              <a:ext uri="{FF2B5EF4-FFF2-40B4-BE49-F238E27FC236}">
                <a16:creationId xmlns:a16="http://schemas.microsoft.com/office/drawing/2014/main" id="{027FDB2B-A314-5E3E-BAF4-8C5822200B47}"/>
              </a:ext>
            </a:extLst>
          </p:cNvPr>
          <p:cNvSpPr>
            <a:spLocks noGrp="1"/>
          </p:cNvSpPr>
          <p:nvPr>
            <p:ph type="sldNum" sz="quarter" idx="12"/>
          </p:nvPr>
        </p:nvSpPr>
        <p:spPr/>
        <p:txBody>
          <a:bodyPr/>
          <a:lstStyle/>
          <a:p>
            <a:fld id="{2B4F6D82-CD72-F34E-B7DE-8B6ACE9B0198}" type="slidenum">
              <a:rPr lang="en-US" smtClean="0"/>
              <a:t>17</a:t>
            </a:fld>
            <a:endParaRPr lang="en-US"/>
          </a:p>
        </p:txBody>
      </p:sp>
      <p:sp>
        <p:nvSpPr>
          <p:cNvPr id="19" name="TextBox 18">
            <a:extLst>
              <a:ext uri="{FF2B5EF4-FFF2-40B4-BE49-F238E27FC236}">
                <a16:creationId xmlns:a16="http://schemas.microsoft.com/office/drawing/2014/main" id="{454FC6F0-73F4-0C36-A49E-76E7A597E5FF}"/>
              </a:ext>
            </a:extLst>
          </p:cNvPr>
          <p:cNvSpPr txBox="1"/>
          <p:nvPr/>
        </p:nvSpPr>
        <p:spPr>
          <a:xfrm>
            <a:off x="3173506" y="3129058"/>
            <a:ext cx="1864659" cy="369332"/>
          </a:xfrm>
          <a:prstGeom prst="rect">
            <a:avLst/>
          </a:prstGeom>
          <a:noFill/>
        </p:spPr>
        <p:txBody>
          <a:bodyPr wrap="square" rtlCol="0">
            <a:spAutoFit/>
          </a:bodyPr>
          <a:lstStyle/>
          <a:p>
            <a:pPr algn="ctr"/>
            <a:r>
              <a:rPr lang="en-US" dirty="0"/>
              <a:t>31.0</a:t>
            </a:r>
          </a:p>
        </p:txBody>
      </p:sp>
      <p:sp>
        <p:nvSpPr>
          <p:cNvPr id="20" name="TextBox 19">
            <a:extLst>
              <a:ext uri="{FF2B5EF4-FFF2-40B4-BE49-F238E27FC236}">
                <a16:creationId xmlns:a16="http://schemas.microsoft.com/office/drawing/2014/main" id="{198C0178-5124-859A-1055-4EB4860E8979}"/>
              </a:ext>
            </a:extLst>
          </p:cNvPr>
          <p:cNvSpPr txBox="1"/>
          <p:nvPr/>
        </p:nvSpPr>
        <p:spPr>
          <a:xfrm>
            <a:off x="7897906" y="2485353"/>
            <a:ext cx="1882587" cy="369332"/>
          </a:xfrm>
          <a:prstGeom prst="rect">
            <a:avLst/>
          </a:prstGeom>
          <a:noFill/>
        </p:spPr>
        <p:txBody>
          <a:bodyPr wrap="square" rtlCol="0">
            <a:spAutoFit/>
          </a:bodyPr>
          <a:lstStyle/>
          <a:p>
            <a:pPr algn="ctr"/>
            <a:r>
              <a:rPr lang="en-US" dirty="0"/>
              <a:t>35.2</a:t>
            </a:r>
          </a:p>
        </p:txBody>
      </p:sp>
      <p:sp>
        <p:nvSpPr>
          <p:cNvPr id="2" name="TextBox 1">
            <a:extLst>
              <a:ext uri="{FF2B5EF4-FFF2-40B4-BE49-F238E27FC236}">
                <a16:creationId xmlns:a16="http://schemas.microsoft.com/office/drawing/2014/main" id="{03D37ECF-93F1-774A-D834-3A12F837414E}"/>
              </a:ext>
            </a:extLst>
          </p:cNvPr>
          <p:cNvSpPr txBox="1"/>
          <p:nvPr/>
        </p:nvSpPr>
        <p:spPr>
          <a:xfrm>
            <a:off x="4943166" y="1500595"/>
            <a:ext cx="230566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PTv3 config with Volt</a:t>
            </a:r>
          </a:p>
        </p:txBody>
      </p:sp>
    </p:spTree>
    <p:extLst>
      <p:ext uri="{BB962C8B-B14F-4D97-AF65-F5344CB8AC3E}">
        <p14:creationId xmlns:p14="http://schemas.microsoft.com/office/powerpoint/2010/main" val="3566530904"/>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C2F3-9422-C23E-2D9D-D3EEF8BABA6F}"/>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E81A0ACC-CFF5-2C0D-7503-36DF2C61EB8B}"/>
              </a:ext>
            </a:extLst>
          </p:cNvPr>
          <p:cNvSpPr>
            <a:spLocks noGrp="1"/>
          </p:cNvSpPr>
          <p:nvPr>
            <p:ph type="title"/>
          </p:nvPr>
        </p:nvSpPr>
        <p:spPr/>
        <p:txBody>
          <a:bodyPr>
            <a:normAutofit/>
          </a:bodyPr>
          <a:lstStyle/>
          <a:p>
            <a:r>
              <a:rPr lang="en-US" dirty="0"/>
              <a:t>Training Recipe</a:t>
            </a:r>
          </a:p>
        </p:txBody>
      </p:sp>
      <p:graphicFrame>
        <p:nvGraphicFramePr>
          <p:cNvPr id="10" name="Content Placeholder 9">
            <a:extLst>
              <a:ext uri="{FF2B5EF4-FFF2-40B4-BE49-F238E27FC236}">
                <a16:creationId xmlns:a16="http://schemas.microsoft.com/office/drawing/2014/main" id="{CC1BAB9B-134E-8C02-63D8-64164B8CBE80}"/>
              </a:ext>
            </a:extLst>
          </p:cNvPr>
          <p:cNvGraphicFramePr>
            <a:graphicFrameLocks noGrp="1"/>
          </p:cNvGraphicFramePr>
          <p:nvPr>
            <p:ph idx="1"/>
            <p:extLst>
              <p:ext uri="{D42A27DB-BD31-4B8C-83A1-F6EECF244321}">
                <p14:modId xmlns:p14="http://schemas.microsoft.com/office/powerpoint/2010/main" val="4022248908"/>
              </p:ext>
            </p:extLst>
          </p:nvPr>
        </p:nvGraphicFramePr>
        <p:xfrm>
          <a:off x="838200" y="1139825"/>
          <a:ext cx="10515600" cy="4991100"/>
        </p:xfrm>
        <a:graphic>
          <a:graphicData uri="http://schemas.openxmlformats.org/drawingml/2006/chart">
            <c:chart xmlns:c="http://schemas.openxmlformats.org/drawingml/2006/chart" xmlns:r="http://schemas.openxmlformats.org/officeDocument/2006/relationships" r:id="rId3"/>
          </a:graphicData>
        </a:graphic>
      </p:graphicFrame>
      <p:sp>
        <p:nvSpPr>
          <p:cNvPr id="5" name="Date Placeholder 4">
            <a:extLst>
              <a:ext uri="{FF2B5EF4-FFF2-40B4-BE49-F238E27FC236}">
                <a16:creationId xmlns:a16="http://schemas.microsoft.com/office/drawing/2014/main" id="{73D21D56-AAA9-2DF5-0A59-2D18E4A8C907}"/>
              </a:ext>
            </a:extLst>
          </p:cNvPr>
          <p:cNvSpPr>
            <a:spLocks noGrp="1"/>
          </p:cNvSpPr>
          <p:nvPr>
            <p:ph type="dt" sz="half" idx="10"/>
          </p:nvPr>
        </p:nvSpPr>
        <p:spPr/>
        <p:txBody>
          <a:bodyPr/>
          <a:lstStyle/>
          <a:p>
            <a:r>
              <a:rPr lang="en-US"/>
              <a:t>June 3, 2026</a:t>
            </a:r>
          </a:p>
        </p:txBody>
      </p:sp>
      <p:sp>
        <p:nvSpPr>
          <p:cNvPr id="8" name="Footer Placeholder 7">
            <a:extLst>
              <a:ext uri="{FF2B5EF4-FFF2-40B4-BE49-F238E27FC236}">
                <a16:creationId xmlns:a16="http://schemas.microsoft.com/office/drawing/2014/main" id="{7B6B8B6C-6A61-19FD-C097-6C1D52878160}"/>
              </a:ext>
            </a:extLst>
          </p:cNvPr>
          <p:cNvSpPr>
            <a:spLocks noGrp="1"/>
          </p:cNvSpPr>
          <p:nvPr>
            <p:ph type="ftr" sz="quarter" idx="11"/>
          </p:nvPr>
        </p:nvSpPr>
        <p:spPr/>
        <p:txBody>
          <a:bodyPr/>
          <a:lstStyle/>
          <a:p>
            <a:r>
              <a:rPr lang="en-US"/>
              <a:t>Volume Transformer (Volt)</a:t>
            </a:r>
          </a:p>
        </p:txBody>
      </p:sp>
      <p:sp>
        <p:nvSpPr>
          <p:cNvPr id="9" name="Slide Number Placeholder 8">
            <a:extLst>
              <a:ext uri="{FF2B5EF4-FFF2-40B4-BE49-F238E27FC236}">
                <a16:creationId xmlns:a16="http://schemas.microsoft.com/office/drawing/2014/main" id="{0C21026A-BC3B-3E7A-1F81-FDDA917B1F33}"/>
              </a:ext>
            </a:extLst>
          </p:cNvPr>
          <p:cNvSpPr>
            <a:spLocks noGrp="1"/>
          </p:cNvSpPr>
          <p:nvPr>
            <p:ph type="sldNum" sz="quarter" idx="12"/>
          </p:nvPr>
        </p:nvSpPr>
        <p:spPr/>
        <p:txBody>
          <a:bodyPr/>
          <a:lstStyle/>
          <a:p>
            <a:fld id="{2B4F6D82-CD72-F34E-B7DE-8B6ACE9B0198}" type="slidenum">
              <a:rPr lang="en-US" smtClean="0"/>
              <a:t>18</a:t>
            </a:fld>
            <a:endParaRPr lang="en-US"/>
          </a:p>
        </p:txBody>
      </p:sp>
      <p:sp>
        <p:nvSpPr>
          <p:cNvPr id="17" name="TextBox 16">
            <a:extLst>
              <a:ext uri="{FF2B5EF4-FFF2-40B4-BE49-F238E27FC236}">
                <a16:creationId xmlns:a16="http://schemas.microsoft.com/office/drawing/2014/main" id="{18EB4371-BA57-9BCE-6623-C20944F58EF3}"/>
              </a:ext>
            </a:extLst>
          </p:cNvPr>
          <p:cNvSpPr txBox="1"/>
          <p:nvPr/>
        </p:nvSpPr>
        <p:spPr>
          <a:xfrm>
            <a:off x="3200397" y="2890705"/>
            <a:ext cx="1846732" cy="369332"/>
          </a:xfrm>
          <a:prstGeom prst="rect">
            <a:avLst/>
          </a:prstGeom>
          <a:noFill/>
        </p:spPr>
        <p:txBody>
          <a:bodyPr wrap="square" rtlCol="0">
            <a:spAutoFit/>
          </a:bodyPr>
          <a:lstStyle/>
          <a:p>
            <a:pPr algn="ctr"/>
            <a:r>
              <a:rPr lang="en-US" dirty="0"/>
              <a:t>32.9 (+1.9)</a:t>
            </a:r>
          </a:p>
        </p:txBody>
      </p:sp>
      <p:sp>
        <p:nvSpPr>
          <p:cNvPr id="18" name="TextBox 17">
            <a:extLst>
              <a:ext uri="{FF2B5EF4-FFF2-40B4-BE49-F238E27FC236}">
                <a16:creationId xmlns:a16="http://schemas.microsoft.com/office/drawing/2014/main" id="{8CB0681E-ABE2-2F26-BEF9-70CD16499DC0}"/>
              </a:ext>
            </a:extLst>
          </p:cNvPr>
          <p:cNvSpPr txBox="1"/>
          <p:nvPr/>
        </p:nvSpPr>
        <p:spPr>
          <a:xfrm>
            <a:off x="7915836" y="2446755"/>
            <a:ext cx="1864658" cy="369332"/>
          </a:xfrm>
          <a:prstGeom prst="rect">
            <a:avLst/>
          </a:prstGeom>
          <a:noFill/>
        </p:spPr>
        <p:txBody>
          <a:bodyPr wrap="square" rtlCol="0">
            <a:spAutoFit/>
          </a:bodyPr>
          <a:lstStyle/>
          <a:p>
            <a:pPr algn="ctr"/>
            <a:r>
              <a:rPr lang="en-US" dirty="0"/>
              <a:t>35.5 (+0.3)</a:t>
            </a:r>
          </a:p>
        </p:txBody>
      </p:sp>
      <p:sp>
        <p:nvSpPr>
          <p:cNvPr id="2" name="TextBox 1">
            <a:extLst>
              <a:ext uri="{FF2B5EF4-FFF2-40B4-BE49-F238E27FC236}">
                <a16:creationId xmlns:a16="http://schemas.microsoft.com/office/drawing/2014/main" id="{26A670F8-6DAA-08BF-2A2E-F1869565D12F}"/>
              </a:ext>
            </a:extLst>
          </p:cNvPr>
          <p:cNvSpPr txBox="1"/>
          <p:nvPr/>
        </p:nvSpPr>
        <p:spPr>
          <a:xfrm>
            <a:off x="838201" y="1510427"/>
            <a:ext cx="1051560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Mix3D, Random crop, Rotate, shift and scale objects</a:t>
            </a:r>
          </a:p>
        </p:txBody>
      </p:sp>
    </p:spTree>
    <p:extLst>
      <p:ext uri="{BB962C8B-B14F-4D97-AF65-F5344CB8AC3E}">
        <p14:creationId xmlns:p14="http://schemas.microsoft.com/office/powerpoint/2010/main" val="86658159"/>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D948A-2DC3-2974-93F8-5166B0F986A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0202BC0C-7762-0557-CB82-719A5BF3EDCB}"/>
              </a:ext>
            </a:extLst>
          </p:cNvPr>
          <p:cNvSpPr>
            <a:spLocks noGrp="1"/>
          </p:cNvSpPr>
          <p:nvPr>
            <p:ph type="title"/>
          </p:nvPr>
        </p:nvSpPr>
        <p:spPr/>
        <p:txBody>
          <a:bodyPr>
            <a:normAutofit/>
          </a:bodyPr>
          <a:lstStyle/>
          <a:p>
            <a:r>
              <a:rPr lang="en-US" dirty="0"/>
              <a:t>Training Recipe</a:t>
            </a:r>
          </a:p>
        </p:txBody>
      </p:sp>
      <p:graphicFrame>
        <p:nvGraphicFramePr>
          <p:cNvPr id="10" name="Content Placeholder 9">
            <a:extLst>
              <a:ext uri="{FF2B5EF4-FFF2-40B4-BE49-F238E27FC236}">
                <a16:creationId xmlns:a16="http://schemas.microsoft.com/office/drawing/2014/main" id="{403047B9-A6DE-95F6-E2AA-5D4494595EEB}"/>
              </a:ext>
            </a:extLst>
          </p:cNvPr>
          <p:cNvGraphicFramePr>
            <a:graphicFrameLocks noGrp="1"/>
          </p:cNvGraphicFramePr>
          <p:nvPr>
            <p:ph idx="1"/>
            <p:extLst>
              <p:ext uri="{D42A27DB-BD31-4B8C-83A1-F6EECF244321}">
                <p14:modId xmlns:p14="http://schemas.microsoft.com/office/powerpoint/2010/main" val="829683598"/>
              </p:ext>
            </p:extLst>
          </p:nvPr>
        </p:nvGraphicFramePr>
        <p:xfrm>
          <a:off x="838200" y="1139825"/>
          <a:ext cx="10515600" cy="4991100"/>
        </p:xfrm>
        <a:graphic>
          <a:graphicData uri="http://schemas.openxmlformats.org/drawingml/2006/chart">
            <c:chart xmlns:c="http://schemas.openxmlformats.org/drawingml/2006/chart" xmlns:r="http://schemas.openxmlformats.org/officeDocument/2006/relationships" r:id="rId3"/>
          </a:graphicData>
        </a:graphic>
      </p:graphicFrame>
      <p:sp>
        <p:nvSpPr>
          <p:cNvPr id="5" name="Date Placeholder 4">
            <a:extLst>
              <a:ext uri="{FF2B5EF4-FFF2-40B4-BE49-F238E27FC236}">
                <a16:creationId xmlns:a16="http://schemas.microsoft.com/office/drawing/2014/main" id="{B3C4DC66-DB72-2B5F-992F-1FA286280415}"/>
              </a:ext>
            </a:extLst>
          </p:cNvPr>
          <p:cNvSpPr>
            <a:spLocks noGrp="1"/>
          </p:cNvSpPr>
          <p:nvPr>
            <p:ph type="dt" sz="half" idx="10"/>
          </p:nvPr>
        </p:nvSpPr>
        <p:spPr/>
        <p:txBody>
          <a:bodyPr/>
          <a:lstStyle/>
          <a:p>
            <a:r>
              <a:rPr lang="en-US"/>
              <a:t>June 3, 2026</a:t>
            </a:r>
          </a:p>
        </p:txBody>
      </p:sp>
      <p:sp>
        <p:nvSpPr>
          <p:cNvPr id="8" name="Footer Placeholder 7">
            <a:extLst>
              <a:ext uri="{FF2B5EF4-FFF2-40B4-BE49-F238E27FC236}">
                <a16:creationId xmlns:a16="http://schemas.microsoft.com/office/drawing/2014/main" id="{987C7202-4B01-D919-C666-19F521856F4C}"/>
              </a:ext>
            </a:extLst>
          </p:cNvPr>
          <p:cNvSpPr>
            <a:spLocks noGrp="1"/>
          </p:cNvSpPr>
          <p:nvPr>
            <p:ph type="ftr" sz="quarter" idx="11"/>
          </p:nvPr>
        </p:nvSpPr>
        <p:spPr/>
        <p:txBody>
          <a:bodyPr/>
          <a:lstStyle/>
          <a:p>
            <a:r>
              <a:rPr lang="en-US"/>
              <a:t>Volume Transformer (Volt)</a:t>
            </a:r>
          </a:p>
        </p:txBody>
      </p:sp>
      <p:sp>
        <p:nvSpPr>
          <p:cNvPr id="9" name="Slide Number Placeholder 8">
            <a:extLst>
              <a:ext uri="{FF2B5EF4-FFF2-40B4-BE49-F238E27FC236}">
                <a16:creationId xmlns:a16="http://schemas.microsoft.com/office/drawing/2014/main" id="{1156EDFC-F38F-6663-9A79-F2F54CB99518}"/>
              </a:ext>
            </a:extLst>
          </p:cNvPr>
          <p:cNvSpPr>
            <a:spLocks noGrp="1"/>
          </p:cNvSpPr>
          <p:nvPr>
            <p:ph type="sldNum" sz="quarter" idx="12"/>
          </p:nvPr>
        </p:nvSpPr>
        <p:spPr/>
        <p:txBody>
          <a:bodyPr/>
          <a:lstStyle/>
          <a:p>
            <a:fld id="{2B4F6D82-CD72-F34E-B7DE-8B6ACE9B0198}" type="slidenum">
              <a:rPr lang="en-US" smtClean="0"/>
              <a:t>19</a:t>
            </a:fld>
            <a:endParaRPr lang="en-US"/>
          </a:p>
        </p:txBody>
      </p:sp>
      <p:sp>
        <p:nvSpPr>
          <p:cNvPr id="15" name="TextBox 14">
            <a:extLst>
              <a:ext uri="{FF2B5EF4-FFF2-40B4-BE49-F238E27FC236}">
                <a16:creationId xmlns:a16="http://schemas.microsoft.com/office/drawing/2014/main" id="{5B7E1FC0-5ADC-77D0-716E-E54BB7A9CC62}"/>
              </a:ext>
            </a:extLst>
          </p:cNvPr>
          <p:cNvSpPr txBox="1"/>
          <p:nvPr/>
        </p:nvSpPr>
        <p:spPr>
          <a:xfrm>
            <a:off x="3200397" y="2672047"/>
            <a:ext cx="1855697" cy="369332"/>
          </a:xfrm>
          <a:prstGeom prst="rect">
            <a:avLst/>
          </a:prstGeom>
          <a:noFill/>
        </p:spPr>
        <p:txBody>
          <a:bodyPr wrap="square" rtlCol="0">
            <a:spAutoFit/>
          </a:bodyPr>
          <a:lstStyle/>
          <a:p>
            <a:pPr algn="ctr"/>
            <a:r>
              <a:rPr lang="en-US" dirty="0"/>
              <a:t>34.1 (+1.2)</a:t>
            </a:r>
          </a:p>
        </p:txBody>
      </p:sp>
      <p:sp>
        <p:nvSpPr>
          <p:cNvPr id="16" name="TextBox 15">
            <a:extLst>
              <a:ext uri="{FF2B5EF4-FFF2-40B4-BE49-F238E27FC236}">
                <a16:creationId xmlns:a16="http://schemas.microsoft.com/office/drawing/2014/main" id="{53F006CE-8AB5-47B4-13B5-A300701EC482}"/>
              </a:ext>
            </a:extLst>
          </p:cNvPr>
          <p:cNvSpPr txBox="1"/>
          <p:nvPr/>
        </p:nvSpPr>
        <p:spPr>
          <a:xfrm>
            <a:off x="7906871" y="2446755"/>
            <a:ext cx="1855697" cy="369332"/>
          </a:xfrm>
          <a:prstGeom prst="rect">
            <a:avLst/>
          </a:prstGeom>
          <a:noFill/>
        </p:spPr>
        <p:txBody>
          <a:bodyPr wrap="square" rtlCol="0">
            <a:spAutoFit/>
          </a:bodyPr>
          <a:lstStyle/>
          <a:p>
            <a:pPr algn="ctr"/>
            <a:r>
              <a:rPr lang="en-US" dirty="0"/>
              <a:t>35.5 (+0.0)</a:t>
            </a:r>
          </a:p>
        </p:txBody>
      </p:sp>
      <p:sp>
        <p:nvSpPr>
          <p:cNvPr id="2" name="TextBox 1">
            <a:extLst>
              <a:ext uri="{FF2B5EF4-FFF2-40B4-BE49-F238E27FC236}">
                <a16:creationId xmlns:a16="http://schemas.microsoft.com/office/drawing/2014/main" id="{2D924253-7753-EACF-171C-5EF894634754}"/>
              </a:ext>
            </a:extLst>
          </p:cNvPr>
          <p:cNvSpPr txBox="1"/>
          <p:nvPr/>
        </p:nvSpPr>
        <p:spPr>
          <a:xfrm>
            <a:off x="3817372" y="1520136"/>
            <a:ext cx="4557255" cy="369332"/>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DropPath</a:t>
            </a:r>
            <a:r>
              <a:rPr lang="en-US" dirty="0">
                <a:latin typeface="Arial" panose="020B0604020202020204" pitchFamily="34" charset="0"/>
                <a:cs typeface="Arial" panose="020B0604020202020204" pitchFamily="34" charset="0"/>
              </a:rPr>
              <a:t>, Weight Decay, Label Smoothing </a:t>
            </a:r>
          </a:p>
        </p:txBody>
      </p:sp>
    </p:spTree>
    <p:extLst>
      <p:ext uri="{BB962C8B-B14F-4D97-AF65-F5344CB8AC3E}">
        <p14:creationId xmlns:p14="http://schemas.microsoft.com/office/powerpoint/2010/main" val="2877522292"/>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06ED7-E470-4333-89E2-9E5FBCD23C53}"/>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7694972D-46F5-C28F-CB69-04A14D8D712E}"/>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Task: 3D Scene Understanding</a:t>
            </a:r>
          </a:p>
        </p:txBody>
      </p:sp>
      <p:sp>
        <p:nvSpPr>
          <p:cNvPr id="5" name="Date Placeholder 4">
            <a:extLst>
              <a:ext uri="{FF2B5EF4-FFF2-40B4-BE49-F238E27FC236}">
                <a16:creationId xmlns:a16="http://schemas.microsoft.com/office/drawing/2014/main" id="{AFC7EBE5-F1BE-D292-C201-CDA7A7D38030}"/>
              </a:ext>
            </a:extLst>
          </p:cNvPr>
          <p:cNvSpPr>
            <a:spLocks noGrp="1"/>
          </p:cNvSpPr>
          <p:nvPr>
            <p:ph type="dt" sz="half" idx="10"/>
          </p:nvPr>
        </p:nvSpPr>
        <p:spPr/>
        <p:txBody>
          <a:bodyPr/>
          <a:lstStyle/>
          <a:p>
            <a:r>
              <a:rPr lang="en-US" dirty="0"/>
              <a:t>June 3, 2026</a:t>
            </a:r>
          </a:p>
        </p:txBody>
      </p:sp>
      <p:sp>
        <p:nvSpPr>
          <p:cNvPr id="6" name="Footer Placeholder 5">
            <a:extLst>
              <a:ext uri="{FF2B5EF4-FFF2-40B4-BE49-F238E27FC236}">
                <a16:creationId xmlns:a16="http://schemas.microsoft.com/office/drawing/2014/main" id="{EB3B9E10-7C89-030E-6EFE-F2B9C003276D}"/>
              </a:ext>
            </a:extLst>
          </p:cNvPr>
          <p:cNvSpPr>
            <a:spLocks noGrp="1"/>
          </p:cNvSpPr>
          <p:nvPr>
            <p:ph type="ftr" sz="quarter" idx="11"/>
          </p:nvPr>
        </p:nvSpPr>
        <p:spPr/>
        <p:txBody>
          <a:bodyPr/>
          <a:lstStyle/>
          <a:p>
            <a:r>
              <a:rPr lang="en-US"/>
              <a:t>Volume Transformer (Volt)</a:t>
            </a:r>
          </a:p>
        </p:txBody>
      </p:sp>
      <p:sp>
        <p:nvSpPr>
          <p:cNvPr id="9" name="Slide Number Placeholder 8">
            <a:extLst>
              <a:ext uri="{FF2B5EF4-FFF2-40B4-BE49-F238E27FC236}">
                <a16:creationId xmlns:a16="http://schemas.microsoft.com/office/drawing/2014/main" id="{4CE23E0A-CCE1-90CC-8A3F-19FBC0AF5708}"/>
              </a:ext>
            </a:extLst>
          </p:cNvPr>
          <p:cNvSpPr>
            <a:spLocks noGrp="1"/>
          </p:cNvSpPr>
          <p:nvPr>
            <p:ph type="sldNum" sz="quarter" idx="12"/>
          </p:nvPr>
        </p:nvSpPr>
        <p:spPr/>
        <p:txBody>
          <a:bodyPr/>
          <a:lstStyle/>
          <a:p>
            <a:fld id="{2B4F6D82-CD72-F34E-B7DE-8B6ACE9B0198}" type="slidenum">
              <a:rPr lang="en-US" smtClean="0"/>
              <a:t>2</a:t>
            </a:fld>
            <a:endParaRPr lang="en-US"/>
          </a:p>
        </p:txBody>
      </p:sp>
      <p:grpSp>
        <p:nvGrpSpPr>
          <p:cNvPr id="3" name="Group 2">
            <a:extLst>
              <a:ext uri="{FF2B5EF4-FFF2-40B4-BE49-F238E27FC236}">
                <a16:creationId xmlns:a16="http://schemas.microsoft.com/office/drawing/2014/main" id="{CD01A5AE-7CC2-C7E7-83AE-AE1A808FF7A9}"/>
              </a:ext>
            </a:extLst>
          </p:cNvPr>
          <p:cNvGrpSpPr/>
          <p:nvPr/>
        </p:nvGrpSpPr>
        <p:grpSpPr>
          <a:xfrm>
            <a:off x="678196" y="820896"/>
            <a:ext cx="10840539" cy="5674242"/>
            <a:chOff x="678196" y="820896"/>
            <a:chExt cx="10840539" cy="5674242"/>
          </a:xfrm>
        </p:grpSpPr>
        <p:sp>
          <p:nvSpPr>
            <p:cNvPr id="30" name="TextBox 29">
              <a:extLst>
                <a:ext uri="{FF2B5EF4-FFF2-40B4-BE49-F238E27FC236}">
                  <a16:creationId xmlns:a16="http://schemas.microsoft.com/office/drawing/2014/main" id="{36F001B3-8E84-6C09-FCCE-E550EA67B1ED}"/>
                </a:ext>
              </a:extLst>
            </p:cNvPr>
            <p:cNvSpPr txBox="1"/>
            <p:nvPr/>
          </p:nvSpPr>
          <p:spPr>
            <a:xfrm>
              <a:off x="678196" y="820897"/>
              <a:ext cx="4149459"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RGB-D Point Clouds (</a:t>
              </a:r>
              <a:r>
                <a:rPr lang="en-US" sz="1500" dirty="0" err="1">
                  <a:latin typeface="Arial" panose="020B0604020202020204" pitchFamily="34" charset="0"/>
                  <a:cs typeface="Arial" panose="020B0604020202020204" pitchFamily="34" charset="0"/>
                </a:rPr>
                <a:t>ScanNet</a:t>
              </a:r>
              <a:r>
                <a:rPr lang="en-US" sz="1500" dirty="0">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272DD5BB-C12B-BF1F-E24A-8804F78CEDA8}"/>
                </a:ext>
              </a:extLst>
            </p:cNvPr>
            <p:cNvSpPr txBox="1"/>
            <p:nvPr/>
          </p:nvSpPr>
          <p:spPr>
            <a:xfrm>
              <a:off x="7364341" y="820896"/>
              <a:ext cx="4149457"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LiDAR Point Clouds (</a:t>
              </a:r>
              <a:r>
                <a:rPr lang="en-US" sz="1500" dirty="0" err="1">
                  <a:latin typeface="Arial" panose="020B0604020202020204" pitchFamily="34" charset="0"/>
                  <a:cs typeface="Arial" panose="020B0604020202020204" pitchFamily="34" charset="0"/>
                </a:rPr>
                <a:t>nuScenes</a:t>
              </a:r>
              <a:r>
                <a:rPr lang="en-US" sz="1500"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5FB56B95-23A2-D988-AA47-8D4C63D9B955}"/>
                </a:ext>
              </a:extLst>
            </p:cNvPr>
            <p:cNvPicPr>
              <a:picLocks noChangeAspect="1"/>
            </p:cNvPicPr>
            <p:nvPr/>
          </p:nvPicPr>
          <p:blipFill>
            <a:blip r:embed="rId3"/>
            <a:srcRect b="1828"/>
            <a:stretch>
              <a:fillRect/>
            </a:stretch>
          </p:blipFill>
          <p:spPr>
            <a:xfrm>
              <a:off x="7364342" y="1155938"/>
              <a:ext cx="4154393" cy="2468880"/>
            </a:xfrm>
            <a:prstGeom prst="rect">
              <a:avLst/>
            </a:prstGeom>
          </p:spPr>
        </p:pic>
        <p:pic>
          <p:nvPicPr>
            <p:cNvPr id="14" name="Picture 13">
              <a:extLst>
                <a:ext uri="{FF2B5EF4-FFF2-40B4-BE49-F238E27FC236}">
                  <a16:creationId xmlns:a16="http://schemas.microsoft.com/office/drawing/2014/main" id="{962EA654-50E2-B67B-84B2-CC4B9F8BEC68}"/>
                </a:ext>
              </a:extLst>
            </p:cNvPr>
            <p:cNvPicPr>
              <a:picLocks noChangeAspect="1"/>
            </p:cNvPicPr>
            <p:nvPr/>
          </p:nvPicPr>
          <p:blipFill>
            <a:blip r:embed="rId4"/>
            <a:stretch>
              <a:fillRect/>
            </a:stretch>
          </p:blipFill>
          <p:spPr>
            <a:xfrm>
              <a:off x="678201" y="1155938"/>
              <a:ext cx="4149459" cy="2469331"/>
            </a:xfrm>
            <a:prstGeom prst="rect">
              <a:avLst/>
            </a:prstGeom>
          </p:spPr>
        </p:pic>
        <p:pic>
          <p:nvPicPr>
            <p:cNvPr id="18" name="Picture 17">
              <a:extLst>
                <a:ext uri="{FF2B5EF4-FFF2-40B4-BE49-F238E27FC236}">
                  <a16:creationId xmlns:a16="http://schemas.microsoft.com/office/drawing/2014/main" id="{A50B6AEC-D8CD-611E-482B-81B844A27B23}"/>
                </a:ext>
              </a:extLst>
            </p:cNvPr>
            <p:cNvPicPr>
              <a:picLocks noChangeAspect="1"/>
            </p:cNvPicPr>
            <p:nvPr/>
          </p:nvPicPr>
          <p:blipFill>
            <a:blip r:embed="rId5"/>
            <a:stretch>
              <a:fillRect/>
            </a:stretch>
          </p:blipFill>
          <p:spPr>
            <a:xfrm>
              <a:off x="678201" y="4025810"/>
              <a:ext cx="4149454" cy="2469328"/>
            </a:xfrm>
            <a:prstGeom prst="rect">
              <a:avLst/>
            </a:prstGeom>
          </p:spPr>
        </p:pic>
        <p:pic>
          <p:nvPicPr>
            <p:cNvPr id="20" name="Picture 19">
              <a:extLst>
                <a:ext uri="{FF2B5EF4-FFF2-40B4-BE49-F238E27FC236}">
                  <a16:creationId xmlns:a16="http://schemas.microsoft.com/office/drawing/2014/main" id="{7853EA80-E691-E653-F003-78D484E7BD33}"/>
                </a:ext>
              </a:extLst>
            </p:cNvPr>
            <p:cNvPicPr>
              <a:picLocks noChangeAspect="1"/>
            </p:cNvPicPr>
            <p:nvPr/>
          </p:nvPicPr>
          <p:blipFill>
            <a:blip r:embed="rId6"/>
            <a:srcRect b="2521"/>
            <a:stretch>
              <a:fillRect/>
            </a:stretch>
          </p:blipFill>
          <p:spPr>
            <a:xfrm>
              <a:off x="7365850" y="4025810"/>
              <a:ext cx="4151376" cy="2468880"/>
            </a:xfrm>
            <a:prstGeom prst="rect">
              <a:avLst/>
            </a:prstGeom>
          </p:spPr>
        </p:pic>
        <p:cxnSp>
          <p:nvCxnSpPr>
            <p:cNvPr id="11" name="Straight Arrow Connector 10">
              <a:extLst>
                <a:ext uri="{FF2B5EF4-FFF2-40B4-BE49-F238E27FC236}">
                  <a16:creationId xmlns:a16="http://schemas.microsoft.com/office/drawing/2014/main" id="{CBD91FBB-F6B7-E22F-DFEB-1DA18BFB5CCB}"/>
                </a:ext>
              </a:extLst>
            </p:cNvPr>
            <p:cNvCxnSpPr>
              <a:cxnSpLocks/>
              <a:stCxn id="14" idx="2"/>
              <a:endCxn id="18" idx="0"/>
            </p:cNvCxnSpPr>
            <p:nvPr/>
          </p:nvCxnSpPr>
          <p:spPr>
            <a:xfrm flipH="1">
              <a:off x="2752928" y="3625269"/>
              <a:ext cx="3" cy="40054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26AD0E91-E29C-438D-B283-808734BB0E8C}"/>
                </a:ext>
              </a:extLst>
            </p:cNvPr>
            <p:cNvCxnSpPr>
              <a:cxnSpLocks/>
            </p:cNvCxnSpPr>
            <p:nvPr/>
          </p:nvCxnSpPr>
          <p:spPr>
            <a:xfrm flipH="1">
              <a:off x="9439069" y="3636695"/>
              <a:ext cx="3" cy="40054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794698436"/>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652A2-081F-8E0D-B71C-5E7372E57E0C}"/>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FCDB29B-5016-C90C-7CDB-14DBABE2361D}"/>
              </a:ext>
            </a:extLst>
          </p:cNvPr>
          <p:cNvSpPr>
            <a:spLocks noGrp="1"/>
          </p:cNvSpPr>
          <p:nvPr>
            <p:ph type="title"/>
          </p:nvPr>
        </p:nvSpPr>
        <p:spPr/>
        <p:txBody>
          <a:bodyPr>
            <a:normAutofit/>
          </a:bodyPr>
          <a:lstStyle/>
          <a:p>
            <a:r>
              <a:rPr lang="en-US" dirty="0"/>
              <a:t>Training Recipe</a:t>
            </a:r>
          </a:p>
        </p:txBody>
      </p:sp>
      <p:graphicFrame>
        <p:nvGraphicFramePr>
          <p:cNvPr id="10" name="Content Placeholder 9">
            <a:extLst>
              <a:ext uri="{FF2B5EF4-FFF2-40B4-BE49-F238E27FC236}">
                <a16:creationId xmlns:a16="http://schemas.microsoft.com/office/drawing/2014/main" id="{007736D7-3911-0A8D-97F4-FAC4D3F99E88}"/>
              </a:ext>
            </a:extLst>
          </p:cNvPr>
          <p:cNvGraphicFramePr>
            <a:graphicFrameLocks noGrp="1"/>
          </p:cNvGraphicFramePr>
          <p:nvPr>
            <p:ph idx="1"/>
            <p:extLst>
              <p:ext uri="{D42A27DB-BD31-4B8C-83A1-F6EECF244321}">
                <p14:modId xmlns:p14="http://schemas.microsoft.com/office/powerpoint/2010/main" val="2113629323"/>
              </p:ext>
            </p:extLst>
          </p:nvPr>
        </p:nvGraphicFramePr>
        <p:xfrm>
          <a:off x="838200" y="1139825"/>
          <a:ext cx="10515600" cy="4991100"/>
        </p:xfrm>
        <a:graphic>
          <a:graphicData uri="http://schemas.openxmlformats.org/drawingml/2006/chart">
            <c:chart xmlns:c="http://schemas.openxmlformats.org/drawingml/2006/chart" xmlns:r="http://schemas.openxmlformats.org/officeDocument/2006/relationships" r:id="rId3"/>
          </a:graphicData>
        </a:graphic>
      </p:graphicFrame>
      <p:sp>
        <p:nvSpPr>
          <p:cNvPr id="5" name="Date Placeholder 4">
            <a:extLst>
              <a:ext uri="{FF2B5EF4-FFF2-40B4-BE49-F238E27FC236}">
                <a16:creationId xmlns:a16="http://schemas.microsoft.com/office/drawing/2014/main" id="{3A9EF676-2712-30B4-A1D0-9BDF82A356E0}"/>
              </a:ext>
            </a:extLst>
          </p:cNvPr>
          <p:cNvSpPr>
            <a:spLocks noGrp="1"/>
          </p:cNvSpPr>
          <p:nvPr>
            <p:ph type="dt" sz="half" idx="10"/>
          </p:nvPr>
        </p:nvSpPr>
        <p:spPr/>
        <p:txBody>
          <a:bodyPr/>
          <a:lstStyle/>
          <a:p>
            <a:r>
              <a:rPr lang="en-US"/>
              <a:t>June 3, 2026</a:t>
            </a:r>
          </a:p>
        </p:txBody>
      </p:sp>
      <p:sp>
        <p:nvSpPr>
          <p:cNvPr id="8" name="Footer Placeholder 7">
            <a:extLst>
              <a:ext uri="{FF2B5EF4-FFF2-40B4-BE49-F238E27FC236}">
                <a16:creationId xmlns:a16="http://schemas.microsoft.com/office/drawing/2014/main" id="{9A5DFEB7-2025-434A-585B-18F5DA177387}"/>
              </a:ext>
            </a:extLst>
          </p:cNvPr>
          <p:cNvSpPr>
            <a:spLocks noGrp="1"/>
          </p:cNvSpPr>
          <p:nvPr>
            <p:ph type="ftr" sz="quarter" idx="11"/>
          </p:nvPr>
        </p:nvSpPr>
        <p:spPr/>
        <p:txBody>
          <a:bodyPr/>
          <a:lstStyle/>
          <a:p>
            <a:r>
              <a:rPr lang="en-US"/>
              <a:t>Volume Transformer (Volt)</a:t>
            </a:r>
          </a:p>
        </p:txBody>
      </p:sp>
      <p:sp>
        <p:nvSpPr>
          <p:cNvPr id="9" name="Slide Number Placeholder 8">
            <a:extLst>
              <a:ext uri="{FF2B5EF4-FFF2-40B4-BE49-F238E27FC236}">
                <a16:creationId xmlns:a16="http://schemas.microsoft.com/office/drawing/2014/main" id="{C9C6DA70-9ED4-6D74-9A8B-E86D9295107A}"/>
              </a:ext>
            </a:extLst>
          </p:cNvPr>
          <p:cNvSpPr>
            <a:spLocks noGrp="1"/>
          </p:cNvSpPr>
          <p:nvPr>
            <p:ph type="sldNum" sz="quarter" idx="12"/>
          </p:nvPr>
        </p:nvSpPr>
        <p:spPr/>
        <p:txBody>
          <a:bodyPr/>
          <a:lstStyle/>
          <a:p>
            <a:fld id="{2B4F6D82-CD72-F34E-B7DE-8B6ACE9B0198}" type="slidenum">
              <a:rPr lang="en-US" smtClean="0"/>
              <a:t>20</a:t>
            </a:fld>
            <a:endParaRPr lang="en-US"/>
          </a:p>
        </p:txBody>
      </p:sp>
      <p:sp>
        <p:nvSpPr>
          <p:cNvPr id="7" name="TextBox 6">
            <a:extLst>
              <a:ext uri="{FF2B5EF4-FFF2-40B4-BE49-F238E27FC236}">
                <a16:creationId xmlns:a16="http://schemas.microsoft.com/office/drawing/2014/main" id="{4B19CB93-F5C1-0D62-C114-8C25F087AFC8}"/>
              </a:ext>
            </a:extLst>
          </p:cNvPr>
          <p:cNvSpPr txBox="1"/>
          <p:nvPr/>
        </p:nvSpPr>
        <p:spPr>
          <a:xfrm>
            <a:off x="3200397" y="2314242"/>
            <a:ext cx="1846732" cy="369332"/>
          </a:xfrm>
          <a:prstGeom prst="rect">
            <a:avLst/>
          </a:prstGeom>
          <a:noFill/>
        </p:spPr>
        <p:txBody>
          <a:bodyPr wrap="square" rtlCol="0">
            <a:spAutoFit/>
          </a:bodyPr>
          <a:lstStyle/>
          <a:p>
            <a:pPr algn="ctr"/>
            <a:r>
              <a:rPr lang="en-US" dirty="0"/>
              <a:t>36.2 (+2.1)</a:t>
            </a:r>
          </a:p>
        </p:txBody>
      </p:sp>
      <p:sp>
        <p:nvSpPr>
          <p:cNvPr id="12" name="TextBox 11">
            <a:extLst>
              <a:ext uri="{FF2B5EF4-FFF2-40B4-BE49-F238E27FC236}">
                <a16:creationId xmlns:a16="http://schemas.microsoft.com/office/drawing/2014/main" id="{E0C6E9D0-9886-5F6B-948E-558E2112D3A5}"/>
              </a:ext>
            </a:extLst>
          </p:cNvPr>
          <p:cNvSpPr txBox="1"/>
          <p:nvPr/>
        </p:nvSpPr>
        <p:spPr>
          <a:xfrm>
            <a:off x="7906871" y="2406999"/>
            <a:ext cx="1846731" cy="369332"/>
          </a:xfrm>
          <a:prstGeom prst="rect">
            <a:avLst/>
          </a:prstGeom>
          <a:noFill/>
        </p:spPr>
        <p:txBody>
          <a:bodyPr wrap="square" rtlCol="0">
            <a:spAutoFit/>
          </a:bodyPr>
          <a:lstStyle/>
          <a:p>
            <a:pPr algn="ctr"/>
            <a:r>
              <a:rPr lang="en-US" dirty="0"/>
              <a:t>35.8 (+0.3)</a:t>
            </a:r>
          </a:p>
        </p:txBody>
      </p:sp>
      <p:sp>
        <p:nvSpPr>
          <p:cNvPr id="2" name="TextBox 1">
            <a:extLst>
              <a:ext uri="{FF2B5EF4-FFF2-40B4-BE49-F238E27FC236}">
                <a16:creationId xmlns:a16="http://schemas.microsoft.com/office/drawing/2014/main" id="{93FE9107-1278-9189-13A9-40A5656F6625}"/>
              </a:ext>
            </a:extLst>
          </p:cNvPr>
          <p:cNvSpPr txBox="1"/>
          <p:nvPr/>
        </p:nvSpPr>
        <p:spPr>
          <a:xfrm>
            <a:off x="2183989" y="1489650"/>
            <a:ext cx="791374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Use segmentation predictions of a pre-trained </a:t>
            </a:r>
            <a:r>
              <a:rPr lang="en-US" dirty="0" err="1">
                <a:latin typeface="Arial" panose="020B0604020202020204" pitchFamily="34" charset="0"/>
                <a:cs typeface="Arial" panose="020B0604020202020204" pitchFamily="34" charset="0"/>
              </a:rPr>
              <a:t>MinkUNet</a:t>
            </a:r>
            <a:r>
              <a:rPr lang="en-US" dirty="0">
                <a:latin typeface="Arial" panose="020B0604020202020204" pitchFamily="34" charset="0"/>
                <a:cs typeface="Arial" panose="020B0604020202020204" pitchFamily="34" charset="0"/>
              </a:rPr>
              <a:t> as auxiliary targets</a:t>
            </a:r>
          </a:p>
        </p:txBody>
      </p:sp>
    </p:spTree>
    <p:extLst>
      <p:ext uri="{BB962C8B-B14F-4D97-AF65-F5344CB8AC3E}">
        <p14:creationId xmlns:p14="http://schemas.microsoft.com/office/powerpoint/2010/main" val="4226269418"/>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4B87B-07ED-243A-447E-D81833EF2F3C}"/>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2C5C234E-4D68-18D5-C5AE-E0D5F5C73C50}"/>
              </a:ext>
            </a:extLst>
          </p:cNvPr>
          <p:cNvSpPr>
            <a:spLocks noGrp="1"/>
          </p:cNvSpPr>
          <p:nvPr>
            <p:ph type="title"/>
          </p:nvPr>
        </p:nvSpPr>
        <p:spPr/>
        <p:txBody>
          <a:bodyPr>
            <a:normAutofit/>
          </a:bodyPr>
          <a:lstStyle/>
          <a:p>
            <a:r>
              <a:rPr lang="en-US" dirty="0"/>
              <a:t>Training Recipe</a:t>
            </a:r>
          </a:p>
        </p:txBody>
      </p:sp>
      <p:graphicFrame>
        <p:nvGraphicFramePr>
          <p:cNvPr id="10" name="Content Placeholder 9">
            <a:extLst>
              <a:ext uri="{FF2B5EF4-FFF2-40B4-BE49-F238E27FC236}">
                <a16:creationId xmlns:a16="http://schemas.microsoft.com/office/drawing/2014/main" id="{E94E9D76-DB9E-D12B-50F9-AB523E44C6C6}"/>
              </a:ext>
            </a:extLst>
          </p:cNvPr>
          <p:cNvGraphicFramePr>
            <a:graphicFrameLocks noGrp="1"/>
          </p:cNvGraphicFramePr>
          <p:nvPr>
            <p:ph idx="1"/>
            <p:extLst>
              <p:ext uri="{D42A27DB-BD31-4B8C-83A1-F6EECF244321}">
                <p14:modId xmlns:p14="http://schemas.microsoft.com/office/powerpoint/2010/main" val="1087349639"/>
              </p:ext>
            </p:extLst>
          </p:nvPr>
        </p:nvGraphicFramePr>
        <p:xfrm>
          <a:off x="838200" y="1139825"/>
          <a:ext cx="10515600" cy="4991100"/>
        </p:xfrm>
        <a:graphic>
          <a:graphicData uri="http://schemas.openxmlformats.org/drawingml/2006/chart">
            <c:chart xmlns:c="http://schemas.openxmlformats.org/drawingml/2006/chart" xmlns:r="http://schemas.openxmlformats.org/officeDocument/2006/relationships" r:id="rId3"/>
          </a:graphicData>
        </a:graphic>
      </p:graphicFrame>
      <p:sp>
        <p:nvSpPr>
          <p:cNvPr id="5" name="Date Placeholder 4">
            <a:extLst>
              <a:ext uri="{FF2B5EF4-FFF2-40B4-BE49-F238E27FC236}">
                <a16:creationId xmlns:a16="http://schemas.microsoft.com/office/drawing/2014/main" id="{0C30B0BA-68D9-C9E4-1C6B-B8B501BEFA9C}"/>
              </a:ext>
            </a:extLst>
          </p:cNvPr>
          <p:cNvSpPr>
            <a:spLocks noGrp="1"/>
          </p:cNvSpPr>
          <p:nvPr>
            <p:ph type="dt" sz="half" idx="10"/>
          </p:nvPr>
        </p:nvSpPr>
        <p:spPr/>
        <p:txBody>
          <a:bodyPr/>
          <a:lstStyle/>
          <a:p>
            <a:r>
              <a:rPr lang="en-US"/>
              <a:t>June 3, 2026</a:t>
            </a:r>
          </a:p>
        </p:txBody>
      </p:sp>
      <p:sp>
        <p:nvSpPr>
          <p:cNvPr id="8" name="Footer Placeholder 7">
            <a:extLst>
              <a:ext uri="{FF2B5EF4-FFF2-40B4-BE49-F238E27FC236}">
                <a16:creationId xmlns:a16="http://schemas.microsoft.com/office/drawing/2014/main" id="{A1ED6B65-F03E-6AF9-0033-597956119A76}"/>
              </a:ext>
            </a:extLst>
          </p:cNvPr>
          <p:cNvSpPr>
            <a:spLocks noGrp="1"/>
          </p:cNvSpPr>
          <p:nvPr>
            <p:ph type="ftr" sz="quarter" idx="11"/>
          </p:nvPr>
        </p:nvSpPr>
        <p:spPr/>
        <p:txBody>
          <a:bodyPr/>
          <a:lstStyle/>
          <a:p>
            <a:r>
              <a:rPr lang="en-US"/>
              <a:t>Volume Transformer (Volt)</a:t>
            </a:r>
          </a:p>
        </p:txBody>
      </p:sp>
      <p:sp>
        <p:nvSpPr>
          <p:cNvPr id="9" name="Slide Number Placeholder 8">
            <a:extLst>
              <a:ext uri="{FF2B5EF4-FFF2-40B4-BE49-F238E27FC236}">
                <a16:creationId xmlns:a16="http://schemas.microsoft.com/office/drawing/2014/main" id="{45BF38CD-7DA6-53A5-FCB3-802EF79341ED}"/>
              </a:ext>
            </a:extLst>
          </p:cNvPr>
          <p:cNvSpPr>
            <a:spLocks noGrp="1"/>
          </p:cNvSpPr>
          <p:nvPr>
            <p:ph type="sldNum" sz="quarter" idx="12"/>
          </p:nvPr>
        </p:nvSpPr>
        <p:spPr/>
        <p:txBody>
          <a:bodyPr/>
          <a:lstStyle/>
          <a:p>
            <a:fld id="{2B4F6D82-CD72-F34E-B7DE-8B6ACE9B0198}" type="slidenum">
              <a:rPr lang="en-US" smtClean="0"/>
              <a:t>21</a:t>
            </a:fld>
            <a:endParaRPr lang="en-US"/>
          </a:p>
        </p:txBody>
      </p:sp>
      <p:sp>
        <p:nvSpPr>
          <p:cNvPr id="7" name="TextBox 6">
            <a:extLst>
              <a:ext uri="{FF2B5EF4-FFF2-40B4-BE49-F238E27FC236}">
                <a16:creationId xmlns:a16="http://schemas.microsoft.com/office/drawing/2014/main" id="{C3750D57-0DD8-3C50-7889-1FF7B016E0AA}"/>
              </a:ext>
            </a:extLst>
          </p:cNvPr>
          <p:cNvSpPr txBox="1"/>
          <p:nvPr/>
        </p:nvSpPr>
        <p:spPr>
          <a:xfrm>
            <a:off x="3200397" y="2314242"/>
            <a:ext cx="1837768" cy="369332"/>
          </a:xfrm>
          <a:prstGeom prst="rect">
            <a:avLst/>
          </a:prstGeom>
          <a:noFill/>
        </p:spPr>
        <p:txBody>
          <a:bodyPr wrap="square" rtlCol="0">
            <a:spAutoFit/>
          </a:bodyPr>
          <a:lstStyle/>
          <a:p>
            <a:pPr algn="ctr"/>
            <a:r>
              <a:rPr lang="en-US" dirty="0"/>
              <a:t>36.2 (+2.1)</a:t>
            </a:r>
          </a:p>
        </p:txBody>
      </p:sp>
      <p:sp>
        <p:nvSpPr>
          <p:cNvPr id="12" name="TextBox 11">
            <a:extLst>
              <a:ext uri="{FF2B5EF4-FFF2-40B4-BE49-F238E27FC236}">
                <a16:creationId xmlns:a16="http://schemas.microsoft.com/office/drawing/2014/main" id="{D98A2484-1B91-6193-0BA4-1DDD82EF3705}"/>
              </a:ext>
            </a:extLst>
          </p:cNvPr>
          <p:cNvSpPr txBox="1"/>
          <p:nvPr/>
        </p:nvSpPr>
        <p:spPr>
          <a:xfrm>
            <a:off x="7906871" y="2406999"/>
            <a:ext cx="1909481" cy="369332"/>
          </a:xfrm>
          <a:prstGeom prst="rect">
            <a:avLst/>
          </a:prstGeom>
          <a:noFill/>
        </p:spPr>
        <p:txBody>
          <a:bodyPr wrap="square" rtlCol="0">
            <a:spAutoFit/>
          </a:bodyPr>
          <a:lstStyle/>
          <a:p>
            <a:pPr algn="ctr"/>
            <a:r>
              <a:rPr lang="en-US" dirty="0"/>
              <a:t>35.8 (+0.3)</a:t>
            </a:r>
          </a:p>
        </p:txBody>
      </p:sp>
      <p:cxnSp>
        <p:nvCxnSpPr>
          <p:cNvPr id="4" name="Straight Connector 3">
            <a:extLst>
              <a:ext uri="{FF2B5EF4-FFF2-40B4-BE49-F238E27FC236}">
                <a16:creationId xmlns:a16="http://schemas.microsoft.com/office/drawing/2014/main" id="{A9C50EA7-62E4-3CF6-3EB7-A79C463839E4}"/>
              </a:ext>
            </a:extLst>
          </p:cNvPr>
          <p:cNvCxnSpPr>
            <a:cxnSpLocks/>
          </p:cNvCxnSpPr>
          <p:nvPr/>
        </p:nvCxnSpPr>
        <p:spPr>
          <a:xfrm>
            <a:off x="1341783" y="3835863"/>
            <a:ext cx="1001201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78D3E719-BAB3-5BA2-9C0C-F7DF9824BE79}"/>
              </a:ext>
            </a:extLst>
          </p:cNvPr>
          <p:cNvSpPr txBox="1"/>
          <p:nvPr/>
        </p:nvSpPr>
        <p:spPr>
          <a:xfrm>
            <a:off x="5519529" y="3429000"/>
            <a:ext cx="2266115" cy="369332"/>
          </a:xfrm>
          <a:prstGeom prst="rect">
            <a:avLst/>
          </a:prstGeom>
          <a:noFill/>
        </p:spPr>
        <p:txBody>
          <a:bodyPr wrap="square" rtlCol="0">
            <a:spAutoFit/>
          </a:bodyPr>
          <a:lstStyle/>
          <a:p>
            <a:r>
              <a:rPr lang="en-US" dirty="0"/>
              <a:t>CNN Teacher (29.1)</a:t>
            </a:r>
          </a:p>
        </p:txBody>
      </p:sp>
      <p:sp>
        <p:nvSpPr>
          <p:cNvPr id="3" name="TextBox 2">
            <a:extLst>
              <a:ext uri="{FF2B5EF4-FFF2-40B4-BE49-F238E27FC236}">
                <a16:creationId xmlns:a16="http://schemas.microsoft.com/office/drawing/2014/main" id="{30E579C4-4935-8D53-300D-356F8A6C2369}"/>
              </a:ext>
            </a:extLst>
          </p:cNvPr>
          <p:cNvSpPr txBox="1"/>
          <p:nvPr/>
        </p:nvSpPr>
        <p:spPr>
          <a:xfrm>
            <a:off x="2338576" y="1495989"/>
            <a:ext cx="758773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Not a typical distillation setup. </a:t>
            </a:r>
            <a:r>
              <a:rPr lang="en-US" dirty="0" err="1">
                <a:latin typeface="Arial" panose="020B0604020202020204" pitchFamily="34" charset="0"/>
                <a:cs typeface="Arial" panose="020B0604020202020204" pitchFamily="34" charset="0"/>
              </a:rPr>
              <a:t>MinkUNet</a:t>
            </a:r>
            <a:r>
              <a:rPr lang="en-US" dirty="0">
                <a:latin typeface="Arial" panose="020B0604020202020204" pitchFamily="34" charset="0"/>
                <a:cs typeface="Arial" panose="020B0604020202020204" pitchFamily="34" charset="0"/>
              </a:rPr>
              <a:t> “Teacher” is worse than student.</a:t>
            </a:r>
          </a:p>
        </p:txBody>
      </p:sp>
    </p:spTree>
    <p:extLst>
      <p:ext uri="{BB962C8B-B14F-4D97-AF65-F5344CB8AC3E}">
        <p14:creationId xmlns:p14="http://schemas.microsoft.com/office/powerpoint/2010/main" val="2185438062"/>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7F186-236A-62B6-3C45-1AC4749C9F4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75AC8F86-4809-9638-042B-A2C2501A95E9}"/>
              </a:ext>
            </a:extLst>
          </p:cNvPr>
          <p:cNvSpPr>
            <a:spLocks noGrp="1"/>
          </p:cNvSpPr>
          <p:nvPr>
            <p:ph type="title"/>
          </p:nvPr>
        </p:nvSpPr>
        <p:spPr/>
        <p:txBody>
          <a:bodyPr>
            <a:normAutofit/>
          </a:bodyPr>
          <a:lstStyle/>
          <a:p>
            <a:r>
              <a:rPr lang="en-US" dirty="0"/>
              <a:t>Training Recipe</a:t>
            </a:r>
          </a:p>
        </p:txBody>
      </p:sp>
      <p:graphicFrame>
        <p:nvGraphicFramePr>
          <p:cNvPr id="10" name="Content Placeholder 9">
            <a:extLst>
              <a:ext uri="{FF2B5EF4-FFF2-40B4-BE49-F238E27FC236}">
                <a16:creationId xmlns:a16="http://schemas.microsoft.com/office/drawing/2014/main" id="{405C7620-DE36-F039-6D7B-0445FEB6BDB4}"/>
              </a:ext>
            </a:extLst>
          </p:cNvPr>
          <p:cNvGraphicFramePr>
            <a:graphicFrameLocks noGrp="1"/>
          </p:cNvGraphicFramePr>
          <p:nvPr>
            <p:ph idx="1"/>
            <p:extLst>
              <p:ext uri="{D42A27DB-BD31-4B8C-83A1-F6EECF244321}">
                <p14:modId xmlns:p14="http://schemas.microsoft.com/office/powerpoint/2010/main" val="2215700897"/>
              </p:ext>
            </p:extLst>
          </p:nvPr>
        </p:nvGraphicFramePr>
        <p:xfrm>
          <a:off x="838200" y="1139825"/>
          <a:ext cx="10515600" cy="4991100"/>
        </p:xfrm>
        <a:graphic>
          <a:graphicData uri="http://schemas.openxmlformats.org/drawingml/2006/chart">
            <c:chart xmlns:c="http://schemas.openxmlformats.org/drawingml/2006/chart" xmlns:r="http://schemas.openxmlformats.org/officeDocument/2006/relationships" r:id="rId3"/>
          </a:graphicData>
        </a:graphic>
      </p:graphicFrame>
      <p:sp>
        <p:nvSpPr>
          <p:cNvPr id="5" name="Date Placeholder 4">
            <a:extLst>
              <a:ext uri="{FF2B5EF4-FFF2-40B4-BE49-F238E27FC236}">
                <a16:creationId xmlns:a16="http://schemas.microsoft.com/office/drawing/2014/main" id="{BDF308C7-72B6-5EBF-A209-82AC702F3910}"/>
              </a:ext>
            </a:extLst>
          </p:cNvPr>
          <p:cNvSpPr>
            <a:spLocks noGrp="1"/>
          </p:cNvSpPr>
          <p:nvPr>
            <p:ph type="dt" sz="half" idx="10"/>
          </p:nvPr>
        </p:nvSpPr>
        <p:spPr/>
        <p:txBody>
          <a:bodyPr/>
          <a:lstStyle/>
          <a:p>
            <a:r>
              <a:rPr lang="en-US"/>
              <a:t>June 3, 2026</a:t>
            </a:r>
          </a:p>
        </p:txBody>
      </p:sp>
      <p:sp>
        <p:nvSpPr>
          <p:cNvPr id="8" name="Footer Placeholder 7">
            <a:extLst>
              <a:ext uri="{FF2B5EF4-FFF2-40B4-BE49-F238E27FC236}">
                <a16:creationId xmlns:a16="http://schemas.microsoft.com/office/drawing/2014/main" id="{733851AB-401B-92BA-E6E4-CCAE28723CAA}"/>
              </a:ext>
            </a:extLst>
          </p:cNvPr>
          <p:cNvSpPr>
            <a:spLocks noGrp="1"/>
          </p:cNvSpPr>
          <p:nvPr>
            <p:ph type="ftr" sz="quarter" idx="11"/>
          </p:nvPr>
        </p:nvSpPr>
        <p:spPr/>
        <p:txBody>
          <a:bodyPr/>
          <a:lstStyle/>
          <a:p>
            <a:r>
              <a:rPr lang="en-US"/>
              <a:t>Volume Transformer (Volt)</a:t>
            </a:r>
          </a:p>
        </p:txBody>
      </p:sp>
      <p:sp>
        <p:nvSpPr>
          <p:cNvPr id="9" name="Slide Number Placeholder 8">
            <a:extLst>
              <a:ext uri="{FF2B5EF4-FFF2-40B4-BE49-F238E27FC236}">
                <a16:creationId xmlns:a16="http://schemas.microsoft.com/office/drawing/2014/main" id="{68067B73-C415-8933-D7B9-B44638FE4002}"/>
              </a:ext>
            </a:extLst>
          </p:cNvPr>
          <p:cNvSpPr>
            <a:spLocks noGrp="1"/>
          </p:cNvSpPr>
          <p:nvPr>
            <p:ph type="sldNum" sz="quarter" idx="12"/>
          </p:nvPr>
        </p:nvSpPr>
        <p:spPr/>
        <p:txBody>
          <a:bodyPr/>
          <a:lstStyle/>
          <a:p>
            <a:fld id="{2B4F6D82-CD72-F34E-B7DE-8B6ACE9B0198}" type="slidenum">
              <a:rPr lang="en-US" smtClean="0"/>
              <a:t>22</a:t>
            </a:fld>
            <a:endParaRPr lang="en-US"/>
          </a:p>
        </p:txBody>
      </p:sp>
      <p:sp>
        <p:nvSpPr>
          <p:cNvPr id="4" name="TextBox 3">
            <a:extLst>
              <a:ext uri="{FF2B5EF4-FFF2-40B4-BE49-F238E27FC236}">
                <a16:creationId xmlns:a16="http://schemas.microsoft.com/office/drawing/2014/main" id="{43A96D3F-0D72-13AB-AAD5-CB6B32469406}"/>
              </a:ext>
            </a:extLst>
          </p:cNvPr>
          <p:cNvSpPr txBox="1"/>
          <p:nvPr/>
        </p:nvSpPr>
        <p:spPr>
          <a:xfrm>
            <a:off x="3200397" y="1996193"/>
            <a:ext cx="1873627" cy="369332"/>
          </a:xfrm>
          <a:prstGeom prst="rect">
            <a:avLst/>
          </a:prstGeom>
          <a:noFill/>
        </p:spPr>
        <p:txBody>
          <a:bodyPr wrap="square" rtlCol="0">
            <a:spAutoFit/>
          </a:bodyPr>
          <a:lstStyle/>
          <a:p>
            <a:pPr algn="ctr"/>
            <a:r>
              <a:rPr lang="en-US" dirty="0"/>
              <a:t>38.1 (+1.9)</a:t>
            </a:r>
          </a:p>
        </p:txBody>
      </p:sp>
      <p:sp>
        <p:nvSpPr>
          <p:cNvPr id="6" name="TextBox 5">
            <a:extLst>
              <a:ext uri="{FF2B5EF4-FFF2-40B4-BE49-F238E27FC236}">
                <a16:creationId xmlns:a16="http://schemas.microsoft.com/office/drawing/2014/main" id="{6EF01CD4-C3E4-B655-BE12-4A4997224322}"/>
              </a:ext>
            </a:extLst>
          </p:cNvPr>
          <p:cNvSpPr txBox="1"/>
          <p:nvPr/>
        </p:nvSpPr>
        <p:spPr>
          <a:xfrm>
            <a:off x="7924800" y="2238036"/>
            <a:ext cx="1873627" cy="369332"/>
          </a:xfrm>
          <a:prstGeom prst="rect">
            <a:avLst/>
          </a:prstGeom>
          <a:noFill/>
        </p:spPr>
        <p:txBody>
          <a:bodyPr wrap="square" rtlCol="0">
            <a:spAutoFit/>
          </a:bodyPr>
          <a:lstStyle/>
          <a:p>
            <a:pPr algn="ctr"/>
            <a:r>
              <a:rPr lang="en-US" dirty="0"/>
              <a:t>36.7 (+0.9)</a:t>
            </a:r>
          </a:p>
        </p:txBody>
      </p:sp>
      <p:sp>
        <p:nvSpPr>
          <p:cNvPr id="7" name="TextBox 6">
            <a:extLst>
              <a:ext uri="{FF2B5EF4-FFF2-40B4-BE49-F238E27FC236}">
                <a16:creationId xmlns:a16="http://schemas.microsoft.com/office/drawing/2014/main" id="{244BE791-D63F-E493-1F7C-4D0384FB0858}"/>
              </a:ext>
            </a:extLst>
          </p:cNvPr>
          <p:cNvSpPr txBox="1"/>
          <p:nvPr/>
        </p:nvSpPr>
        <p:spPr>
          <a:xfrm>
            <a:off x="3128040" y="1488856"/>
            <a:ext cx="593591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ScanNet200 </a:t>
            </a:r>
            <a:r>
              <a:rPr lang="en-US" dirty="0">
                <a:latin typeface="Arial" panose="020B0604020202020204" pitchFamily="34" charset="0"/>
                <a:cs typeface="Arial" panose="020B0604020202020204" pitchFamily="34" charset="0"/>
                <a:sym typeface="Wingdings" pitchFamily="2" charset="2"/>
              </a:rPr>
              <a:t></a:t>
            </a:r>
            <a:r>
              <a:rPr lang="en-US" dirty="0">
                <a:latin typeface="Arial" panose="020B0604020202020204" pitchFamily="34" charset="0"/>
                <a:cs typeface="Arial" panose="020B0604020202020204" pitchFamily="34" charset="0"/>
              </a:rPr>
              <a:t> ScanNet200 + </a:t>
            </a:r>
            <a:r>
              <a:rPr lang="en-US" dirty="0" err="1">
                <a:latin typeface="Arial" panose="020B0604020202020204" pitchFamily="34" charset="0"/>
                <a:cs typeface="Arial" panose="020B0604020202020204" pitchFamily="34" charset="0"/>
              </a:rPr>
              <a:t>ArkitScenes</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ScanNet</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41415819"/>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A8F45-5458-E375-0467-35E6185DE39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74115510-0822-EF09-E699-7B921964D2C7}"/>
              </a:ext>
            </a:extLst>
          </p:cNvPr>
          <p:cNvSpPr>
            <a:spLocks noGrp="1"/>
          </p:cNvSpPr>
          <p:nvPr>
            <p:ph type="title"/>
          </p:nvPr>
        </p:nvSpPr>
        <p:spPr/>
        <p:txBody>
          <a:bodyPr>
            <a:normAutofit/>
          </a:bodyPr>
          <a:lstStyle/>
          <a:p>
            <a:r>
              <a:rPr lang="en-US" dirty="0"/>
              <a:t>Training Recipe</a:t>
            </a:r>
          </a:p>
        </p:txBody>
      </p:sp>
      <p:graphicFrame>
        <p:nvGraphicFramePr>
          <p:cNvPr id="10" name="Content Placeholder 9">
            <a:extLst>
              <a:ext uri="{FF2B5EF4-FFF2-40B4-BE49-F238E27FC236}">
                <a16:creationId xmlns:a16="http://schemas.microsoft.com/office/drawing/2014/main" id="{9DD4A57C-D9F7-AA6F-F0C2-DD1DE9CC5E0E}"/>
              </a:ext>
            </a:extLst>
          </p:cNvPr>
          <p:cNvGraphicFramePr>
            <a:graphicFrameLocks noGrp="1"/>
          </p:cNvGraphicFramePr>
          <p:nvPr>
            <p:ph idx="1"/>
            <p:extLst>
              <p:ext uri="{D42A27DB-BD31-4B8C-83A1-F6EECF244321}">
                <p14:modId xmlns:p14="http://schemas.microsoft.com/office/powerpoint/2010/main" val="1870378184"/>
              </p:ext>
            </p:extLst>
          </p:nvPr>
        </p:nvGraphicFramePr>
        <p:xfrm>
          <a:off x="838200" y="1139825"/>
          <a:ext cx="10515600" cy="4991100"/>
        </p:xfrm>
        <a:graphic>
          <a:graphicData uri="http://schemas.openxmlformats.org/drawingml/2006/chart">
            <c:chart xmlns:c="http://schemas.openxmlformats.org/drawingml/2006/chart" xmlns:r="http://schemas.openxmlformats.org/officeDocument/2006/relationships" r:id="rId3"/>
          </a:graphicData>
        </a:graphic>
      </p:graphicFrame>
      <p:sp>
        <p:nvSpPr>
          <p:cNvPr id="5" name="Date Placeholder 4">
            <a:extLst>
              <a:ext uri="{FF2B5EF4-FFF2-40B4-BE49-F238E27FC236}">
                <a16:creationId xmlns:a16="http://schemas.microsoft.com/office/drawing/2014/main" id="{49265CC2-4715-A54B-2ACD-9407307D586A}"/>
              </a:ext>
            </a:extLst>
          </p:cNvPr>
          <p:cNvSpPr>
            <a:spLocks noGrp="1"/>
          </p:cNvSpPr>
          <p:nvPr>
            <p:ph type="dt" sz="half" idx="10"/>
          </p:nvPr>
        </p:nvSpPr>
        <p:spPr/>
        <p:txBody>
          <a:bodyPr/>
          <a:lstStyle/>
          <a:p>
            <a:r>
              <a:rPr lang="en-US"/>
              <a:t>June 3, 2026</a:t>
            </a:r>
          </a:p>
        </p:txBody>
      </p:sp>
      <p:sp>
        <p:nvSpPr>
          <p:cNvPr id="8" name="Footer Placeholder 7">
            <a:extLst>
              <a:ext uri="{FF2B5EF4-FFF2-40B4-BE49-F238E27FC236}">
                <a16:creationId xmlns:a16="http://schemas.microsoft.com/office/drawing/2014/main" id="{619B5B01-CF8D-631C-D56E-69F7BF5BF22A}"/>
              </a:ext>
            </a:extLst>
          </p:cNvPr>
          <p:cNvSpPr>
            <a:spLocks noGrp="1"/>
          </p:cNvSpPr>
          <p:nvPr>
            <p:ph type="ftr" sz="quarter" idx="11"/>
          </p:nvPr>
        </p:nvSpPr>
        <p:spPr/>
        <p:txBody>
          <a:bodyPr/>
          <a:lstStyle/>
          <a:p>
            <a:r>
              <a:rPr lang="en-US"/>
              <a:t>Volume Transformer (Volt)</a:t>
            </a:r>
          </a:p>
        </p:txBody>
      </p:sp>
      <p:sp>
        <p:nvSpPr>
          <p:cNvPr id="9" name="Slide Number Placeholder 8">
            <a:extLst>
              <a:ext uri="{FF2B5EF4-FFF2-40B4-BE49-F238E27FC236}">
                <a16:creationId xmlns:a16="http://schemas.microsoft.com/office/drawing/2014/main" id="{AC1375C1-70C9-150A-AA5E-A3A04EED3178}"/>
              </a:ext>
            </a:extLst>
          </p:cNvPr>
          <p:cNvSpPr>
            <a:spLocks noGrp="1"/>
          </p:cNvSpPr>
          <p:nvPr>
            <p:ph type="sldNum" sz="quarter" idx="12"/>
          </p:nvPr>
        </p:nvSpPr>
        <p:spPr/>
        <p:txBody>
          <a:bodyPr/>
          <a:lstStyle/>
          <a:p>
            <a:fld id="{2B4F6D82-CD72-F34E-B7DE-8B6ACE9B0198}" type="slidenum">
              <a:rPr lang="en-US" smtClean="0"/>
              <a:t>23</a:t>
            </a:fld>
            <a:endParaRPr lang="en-US"/>
          </a:p>
        </p:txBody>
      </p:sp>
      <p:sp>
        <p:nvSpPr>
          <p:cNvPr id="2" name="TextBox 1">
            <a:extLst>
              <a:ext uri="{FF2B5EF4-FFF2-40B4-BE49-F238E27FC236}">
                <a16:creationId xmlns:a16="http://schemas.microsoft.com/office/drawing/2014/main" id="{64B2308A-2DFD-8996-AD27-6D5B22A411E5}"/>
              </a:ext>
            </a:extLst>
          </p:cNvPr>
          <p:cNvSpPr txBox="1"/>
          <p:nvPr/>
        </p:nvSpPr>
        <p:spPr>
          <a:xfrm>
            <a:off x="3200397" y="1875657"/>
            <a:ext cx="1855697" cy="369332"/>
          </a:xfrm>
          <a:prstGeom prst="rect">
            <a:avLst/>
          </a:prstGeom>
          <a:noFill/>
        </p:spPr>
        <p:txBody>
          <a:bodyPr wrap="square" rtlCol="0">
            <a:spAutoFit/>
          </a:bodyPr>
          <a:lstStyle/>
          <a:p>
            <a:pPr algn="ctr"/>
            <a:r>
              <a:rPr lang="en-US" dirty="0"/>
              <a:t>40.0 (+1.9)</a:t>
            </a:r>
          </a:p>
        </p:txBody>
      </p:sp>
      <p:sp>
        <p:nvSpPr>
          <p:cNvPr id="3" name="TextBox 2">
            <a:extLst>
              <a:ext uri="{FF2B5EF4-FFF2-40B4-BE49-F238E27FC236}">
                <a16:creationId xmlns:a16="http://schemas.microsoft.com/office/drawing/2014/main" id="{0D515C01-93EA-EB35-B7D6-30B93E3EFC27}"/>
              </a:ext>
            </a:extLst>
          </p:cNvPr>
          <p:cNvSpPr txBox="1"/>
          <p:nvPr/>
        </p:nvSpPr>
        <p:spPr>
          <a:xfrm>
            <a:off x="7906871" y="2230067"/>
            <a:ext cx="1882587" cy="369332"/>
          </a:xfrm>
          <a:prstGeom prst="rect">
            <a:avLst/>
          </a:prstGeom>
          <a:noFill/>
        </p:spPr>
        <p:txBody>
          <a:bodyPr wrap="square" rtlCol="0">
            <a:spAutoFit/>
          </a:bodyPr>
          <a:lstStyle/>
          <a:p>
            <a:pPr algn="ctr"/>
            <a:r>
              <a:rPr lang="en-US" dirty="0"/>
              <a:t>37.5 (+0.8)</a:t>
            </a:r>
          </a:p>
        </p:txBody>
      </p:sp>
      <p:sp>
        <p:nvSpPr>
          <p:cNvPr id="13" name="TextBox 12">
            <a:extLst>
              <a:ext uri="{FF2B5EF4-FFF2-40B4-BE49-F238E27FC236}">
                <a16:creationId xmlns:a16="http://schemas.microsoft.com/office/drawing/2014/main" id="{18E01FC9-0BBB-B1DD-9F5A-B15EB39BF418}"/>
              </a:ext>
            </a:extLst>
          </p:cNvPr>
          <p:cNvSpPr txBox="1"/>
          <p:nvPr/>
        </p:nvSpPr>
        <p:spPr>
          <a:xfrm>
            <a:off x="2630078" y="1495347"/>
            <a:ext cx="762939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Volt-S (23.7M) </a:t>
            </a:r>
            <a:r>
              <a:rPr lang="en-US" dirty="0">
                <a:latin typeface="Arial" panose="020B0604020202020204" pitchFamily="34" charset="0"/>
                <a:cs typeface="Arial" panose="020B0604020202020204" pitchFamily="34" charset="0"/>
                <a:sym typeface="Wingdings" pitchFamily="2" charset="2"/>
              </a:rPr>
              <a:t> Volt-B (94.3M)	 </a:t>
            </a:r>
            <a:r>
              <a:rPr lang="en-US" dirty="0">
                <a:latin typeface="Arial" panose="020B0604020202020204" pitchFamily="34" charset="0"/>
                <a:cs typeface="Arial" panose="020B0604020202020204" pitchFamily="34" charset="0"/>
              </a:rPr>
              <a:t>PTv3-S (46.1M) </a:t>
            </a:r>
            <a:r>
              <a:rPr lang="en-US" dirty="0">
                <a:latin typeface="Arial" panose="020B0604020202020204" pitchFamily="34" charset="0"/>
                <a:cs typeface="Arial" panose="020B0604020202020204" pitchFamily="34" charset="0"/>
                <a:sym typeface="Wingdings" pitchFamily="2" charset="2"/>
              </a:rPr>
              <a:t> PTv3-B (124.8M)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9116092"/>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B79E7-A1C4-E123-E664-6979388E83FB}"/>
            </a:ext>
          </a:extLst>
        </p:cNvPr>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B914C912-E097-7F25-C763-1BA01CAE59B7}"/>
              </a:ext>
            </a:extLst>
          </p:cNvPr>
          <p:cNvGraphicFramePr>
            <a:graphicFrameLocks noGrp="1"/>
          </p:cNvGraphicFramePr>
          <p:nvPr>
            <p:ph idx="1"/>
            <p:extLst>
              <p:ext uri="{D42A27DB-BD31-4B8C-83A1-F6EECF244321}">
                <p14:modId xmlns:p14="http://schemas.microsoft.com/office/powerpoint/2010/main" val="1250445440"/>
              </p:ext>
            </p:extLst>
          </p:nvPr>
        </p:nvGraphicFramePr>
        <p:xfrm>
          <a:off x="724281" y="1188720"/>
          <a:ext cx="10515600" cy="49911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0">
            <a:extLst>
              <a:ext uri="{FF2B5EF4-FFF2-40B4-BE49-F238E27FC236}">
                <a16:creationId xmlns:a16="http://schemas.microsoft.com/office/drawing/2014/main" id="{E9B957D7-F743-4001-8055-DD691A4DC760}"/>
              </a:ext>
            </a:extLst>
          </p:cNvPr>
          <p:cNvSpPr>
            <a:spLocks noGrp="1"/>
          </p:cNvSpPr>
          <p:nvPr>
            <p:ph type="title"/>
          </p:nvPr>
        </p:nvSpPr>
        <p:spPr>
          <a:xfrm>
            <a:off x="838200" y="176176"/>
            <a:ext cx="10515600" cy="581932"/>
          </a:xfrm>
        </p:spPr>
        <p:txBody>
          <a:bodyPr>
            <a:normAutofit/>
          </a:bodyPr>
          <a:lstStyle/>
          <a:p>
            <a:r>
              <a:rPr lang="en-US" dirty="0"/>
              <a:t>Volt Scales Better with Data</a:t>
            </a:r>
          </a:p>
        </p:txBody>
      </p:sp>
      <p:sp>
        <p:nvSpPr>
          <p:cNvPr id="7" name="Date Placeholder 6">
            <a:extLst>
              <a:ext uri="{FF2B5EF4-FFF2-40B4-BE49-F238E27FC236}">
                <a16:creationId xmlns:a16="http://schemas.microsoft.com/office/drawing/2014/main" id="{712967C3-7440-9878-1EE1-673AA9F06266}"/>
              </a:ext>
            </a:extLst>
          </p:cNvPr>
          <p:cNvSpPr>
            <a:spLocks noGrp="1"/>
          </p:cNvSpPr>
          <p:nvPr>
            <p:ph type="dt" sz="half" idx="10"/>
          </p:nvPr>
        </p:nvSpPr>
        <p:spPr/>
        <p:txBody>
          <a:bodyPr/>
          <a:lstStyle/>
          <a:p>
            <a:r>
              <a:rPr lang="en-US"/>
              <a:t>June 3, 2026</a:t>
            </a:r>
          </a:p>
        </p:txBody>
      </p:sp>
      <p:sp>
        <p:nvSpPr>
          <p:cNvPr id="8" name="Footer Placeholder 7">
            <a:extLst>
              <a:ext uri="{FF2B5EF4-FFF2-40B4-BE49-F238E27FC236}">
                <a16:creationId xmlns:a16="http://schemas.microsoft.com/office/drawing/2014/main" id="{561E141B-B40A-AFB8-CFA2-304FA0BD9DA6}"/>
              </a:ext>
            </a:extLst>
          </p:cNvPr>
          <p:cNvSpPr>
            <a:spLocks noGrp="1"/>
          </p:cNvSpPr>
          <p:nvPr>
            <p:ph type="ftr" sz="quarter" idx="11"/>
          </p:nvPr>
        </p:nvSpPr>
        <p:spPr/>
        <p:txBody>
          <a:bodyPr/>
          <a:lstStyle/>
          <a:p>
            <a:r>
              <a:rPr lang="en-US"/>
              <a:t>Volume Transformer (Volt)</a:t>
            </a:r>
          </a:p>
        </p:txBody>
      </p:sp>
      <p:sp>
        <p:nvSpPr>
          <p:cNvPr id="9" name="Slide Number Placeholder 8">
            <a:extLst>
              <a:ext uri="{FF2B5EF4-FFF2-40B4-BE49-F238E27FC236}">
                <a16:creationId xmlns:a16="http://schemas.microsoft.com/office/drawing/2014/main" id="{EF6ADF65-AD86-473E-27DE-EC70D071921D}"/>
              </a:ext>
            </a:extLst>
          </p:cNvPr>
          <p:cNvSpPr>
            <a:spLocks noGrp="1"/>
          </p:cNvSpPr>
          <p:nvPr>
            <p:ph type="sldNum" sz="quarter" idx="12"/>
          </p:nvPr>
        </p:nvSpPr>
        <p:spPr/>
        <p:txBody>
          <a:bodyPr/>
          <a:lstStyle/>
          <a:p>
            <a:fld id="{2B4F6D82-CD72-F34E-B7DE-8B6ACE9B0198}" type="slidenum">
              <a:rPr lang="en-US" smtClean="0"/>
              <a:t>24</a:t>
            </a:fld>
            <a:endParaRPr lang="en-US"/>
          </a:p>
        </p:txBody>
      </p:sp>
      <p:sp>
        <p:nvSpPr>
          <p:cNvPr id="2" name="Oval 1">
            <a:extLst>
              <a:ext uri="{FF2B5EF4-FFF2-40B4-BE49-F238E27FC236}">
                <a16:creationId xmlns:a16="http://schemas.microsoft.com/office/drawing/2014/main" id="{63436920-CE8B-51C6-727A-D3B8C21FD93D}"/>
              </a:ext>
            </a:extLst>
          </p:cNvPr>
          <p:cNvSpPr/>
          <p:nvPr/>
        </p:nvSpPr>
        <p:spPr>
          <a:xfrm>
            <a:off x="7334122" y="2441542"/>
            <a:ext cx="250699" cy="247155"/>
          </a:xfrm>
          <a:prstGeom prst="ellipse">
            <a:avLst/>
          </a:prstGeom>
          <a:noFill/>
          <a:ln>
            <a:solidFill>
              <a:schemeClr val="accent2"/>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Oval 3">
            <a:extLst>
              <a:ext uri="{FF2B5EF4-FFF2-40B4-BE49-F238E27FC236}">
                <a16:creationId xmlns:a16="http://schemas.microsoft.com/office/drawing/2014/main" id="{362AE96C-48A9-3A54-FE02-648198ACD0AE}"/>
              </a:ext>
            </a:extLst>
          </p:cNvPr>
          <p:cNvSpPr/>
          <p:nvPr/>
        </p:nvSpPr>
        <p:spPr>
          <a:xfrm>
            <a:off x="7325859" y="1981197"/>
            <a:ext cx="250699" cy="247155"/>
          </a:xfrm>
          <a:prstGeom prst="ellipse">
            <a:avLst/>
          </a:prstGeom>
          <a:no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TextBox 39">
            <a:extLst>
              <a:ext uri="{FF2B5EF4-FFF2-40B4-BE49-F238E27FC236}">
                <a16:creationId xmlns:a16="http://schemas.microsoft.com/office/drawing/2014/main" id="{F80F55E3-E55C-CDA0-3229-3146A83FB1C2}"/>
              </a:ext>
            </a:extLst>
          </p:cNvPr>
          <p:cNvSpPr txBox="1"/>
          <p:nvPr/>
        </p:nvSpPr>
        <p:spPr>
          <a:xfrm>
            <a:off x="10876135" y="2537867"/>
            <a:ext cx="1204405" cy="369332"/>
          </a:xfrm>
          <a:prstGeom prst="rect">
            <a:avLst/>
          </a:prstGeom>
          <a:noFill/>
        </p:spPr>
        <p:txBody>
          <a:bodyPr wrap="square" rtlCol="0">
            <a:spAutoFit/>
          </a:bodyPr>
          <a:lstStyle/>
          <a:p>
            <a:r>
              <a:rPr lang="en-US" dirty="0"/>
              <a:t>5x params</a:t>
            </a:r>
          </a:p>
        </p:txBody>
      </p:sp>
      <p:grpSp>
        <p:nvGrpSpPr>
          <p:cNvPr id="3" name="Group 2">
            <a:extLst>
              <a:ext uri="{FF2B5EF4-FFF2-40B4-BE49-F238E27FC236}">
                <a16:creationId xmlns:a16="http://schemas.microsoft.com/office/drawing/2014/main" id="{5F17FB6C-0C15-BFBD-82A3-8BA5BA01C69B}"/>
              </a:ext>
            </a:extLst>
          </p:cNvPr>
          <p:cNvGrpSpPr/>
          <p:nvPr/>
        </p:nvGrpSpPr>
        <p:grpSpPr>
          <a:xfrm>
            <a:off x="10420641" y="2495447"/>
            <a:ext cx="471340" cy="483423"/>
            <a:chOff x="10610757" y="2495447"/>
            <a:chExt cx="471340" cy="483423"/>
          </a:xfrm>
        </p:grpSpPr>
        <p:sp>
          <p:nvSpPr>
            <p:cNvPr id="39" name="Freeform 38">
              <a:extLst>
                <a:ext uri="{FF2B5EF4-FFF2-40B4-BE49-F238E27FC236}">
                  <a16:creationId xmlns:a16="http://schemas.microsoft.com/office/drawing/2014/main" id="{C31AA04E-BBD0-75B8-B7E2-32E6B88D302F}"/>
                </a:ext>
              </a:extLst>
            </p:cNvPr>
            <p:cNvSpPr/>
            <p:nvPr/>
          </p:nvSpPr>
          <p:spPr>
            <a:xfrm>
              <a:off x="10610757" y="2495447"/>
              <a:ext cx="471340" cy="483423"/>
            </a:xfrm>
            <a:custGeom>
              <a:avLst/>
              <a:gdLst>
                <a:gd name="csX0" fmla="*/ 0 w 471340"/>
                <a:gd name="csY0" fmla="*/ 0 h 386499"/>
                <a:gd name="csX1" fmla="*/ 471340 w 471340"/>
                <a:gd name="csY1" fmla="*/ 0 h 386499"/>
                <a:gd name="csX2" fmla="*/ 471340 w 471340"/>
                <a:gd name="csY2" fmla="*/ 386499 h 386499"/>
                <a:gd name="csX3" fmla="*/ 150829 w 471340"/>
                <a:gd name="csY3" fmla="*/ 386499 h 386499"/>
              </a:gdLst>
              <a:ahLst/>
              <a:cxnLst>
                <a:cxn ang="0">
                  <a:pos x="csX0" y="csY0"/>
                </a:cxn>
                <a:cxn ang="0">
                  <a:pos x="csX1" y="csY1"/>
                </a:cxn>
                <a:cxn ang="0">
                  <a:pos x="csX2" y="csY2"/>
                </a:cxn>
                <a:cxn ang="0">
                  <a:pos x="csX3" y="csY3"/>
                </a:cxn>
              </a:cxnLst>
              <a:rect l="l" t="t" r="r" b="b"/>
              <a:pathLst>
                <a:path w="471340" h="386499">
                  <a:moveTo>
                    <a:pt x="0" y="0"/>
                  </a:moveTo>
                  <a:lnTo>
                    <a:pt x="471340" y="0"/>
                  </a:lnTo>
                  <a:lnTo>
                    <a:pt x="471340" y="386499"/>
                  </a:lnTo>
                  <a:lnTo>
                    <a:pt x="150829" y="386499"/>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4FF867AB-A9B6-E015-7DB1-F1B32DDB115D}"/>
                </a:ext>
              </a:extLst>
            </p:cNvPr>
            <p:cNvCxnSpPr/>
            <p:nvPr/>
          </p:nvCxnSpPr>
          <p:spPr>
            <a:xfrm flipH="1">
              <a:off x="10727806" y="2978870"/>
              <a:ext cx="35429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230261778"/>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DBB29-868C-9F98-771C-1D8C43BB1E6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561CEA-D1F7-130C-BDE9-76081263B154}"/>
              </a:ext>
            </a:extLst>
          </p:cNvPr>
          <p:cNvPicPr>
            <a:picLocks noChangeAspect="1"/>
          </p:cNvPicPr>
          <p:nvPr/>
        </p:nvPicPr>
        <p:blipFill>
          <a:blip r:embed="rId3"/>
          <a:stretch>
            <a:fillRect/>
          </a:stretch>
        </p:blipFill>
        <p:spPr>
          <a:xfrm>
            <a:off x="974622" y="789473"/>
            <a:ext cx="10242755" cy="5590959"/>
          </a:xfrm>
          <a:prstGeom prst="rect">
            <a:avLst/>
          </a:prstGeom>
        </p:spPr>
      </p:pic>
      <p:sp>
        <p:nvSpPr>
          <p:cNvPr id="11" name="Title 10">
            <a:extLst>
              <a:ext uri="{FF2B5EF4-FFF2-40B4-BE49-F238E27FC236}">
                <a16:creationId xmlns:a16="http://schemas.microsoft.com/office/drawing/2014/main" id="{99F0BC74-6BCF-3CA0-1790-4C705CF767AF}"/>
              </a:ext>
            </a:extLst>
          </p:cNvPr>
          <p:cNvSpPr>
            <a:spLocks noGrp="1"/>
          </p:cNvSpPr>
          <p:nvPr>
            <p:ph type="title"/>
          </p:nvPr>
        </p:nvSpPr>
        <p:spPr/>
        <p:txBody>
          <a:bodyPr>
            <a:normAutofit/>
          </a:bodyPr>
          <a:lstStyle/>
          <a:p>
            <a:r>
              <a:rPr lang="en-US" dirty="0"/>
              <a:t>Volt Achieves New Best Scores</a:t>
            </a:r>
          </a:p>
        </p:txBody>
      </p:sp>
      <p:sp>
        <p:nvSpPr>
          <p:cNvPr id="5" name="Date Placeholder 4">
            <a:extLst>
              <a:ext uri="{FF2B5EF4-FFF2-40B4-BE49-F238E27FC236}">
                <a16:creationId xmlns:a16="http://schemas.microsoft.com/office/drawing/2014/main" id="{C0E68F07-26CB-00FA-F268-401B15E1D12D}"/>
              </a:ext>
            </a:extLst>
          </p:cNvPr>
          <p:cNvSpPr>
            <a:spLocks noGrp="1"/>
          </p:cNvSpPr>
          <p:nvPr>
            <p:ph type="dt" sz="half" idx="10"/>
          </p:nvPr>
        </p:nvSpPr>
        <p:spPr/>
        <p:txBody>
          <a:bodyPr/>
          <a:lstStyle/>
          <a:p>
            <a:r>
              <a:rPr lang="en-US"/>
              <a:t>June 3, 2026</a:t>
            </a:r>
          </a:p>
        </p:txBody>
      </p:sp>
      <p:sp>
        <p:nvSpPr>
          <p:cNvPr id="6" name="Footer Placeholder 5">
            <a:extLst>
              <a:ext uri="{FF2B5EF4-FFF2-40B4-BE49-F238E27FC236}">
                <a16:creationId xmlns:a16="http://schemas.microsoft.com/office/drawing/2014/main" id="{A00910A9-1F3D-1A26-D3E4-160B1A56BFB9}"/>
              </a:ext>
            </a:extLst>
          </p:cNvPr>
          <p:cNvSpPr>
            <a:spLocks noGrp="1"/>
          </p:cNvSpPr>
          <p:nvPr>
            <p:ph type="ftr" sz="quarter" idx="11"/>
          </p:nvPr>
        </p:nvSpPr>
        <p:spPr/>
        <p:txBody>
          <a:bodyPr/>
          <a:lstStyle/>
          <a:p>
            <a:r>
              <a:rPr lang="en-US"/>
              <a:t>Volume Transformer (Volt)</a:t>
            </a:r>
          </a:p>
        </p:txBody>
      </p:sp>
      <p:sp>
        <p:nvSpPr>
          <p:cNvPr id="7" name="Slide Number Placeholder 6">
            <a:extLst>
              <a:ext uri="{FF2B5EF4-FFF2-40B4-BE49-F238E27FC236}">
                <a16:creationId xmlns:a16="http://schemas.microsoft.com/office/drawing/2014/main" id="{BE6056F4-0ABE-6806-F364-E47C6CB02C93}"/>
              </a:ext>
            </a:extLst>
          </p:cNvPr>
          <p:cNvSpPr>
            <a:spLocks noGrp="1"/>
          </p:cNvSpPr>
          <p:nvPr>
            <p:ph type="sldNum" sz="quarter" idx="12"/>
          </p:nvPr>
        </p:nvSpPr>
        <p:spPr/>
        <p:txBody>
          <a:bodyPr/>
          <a:lstStyle/>
          <a:p>
            <a:fld id="{2B4F6D82-CD72-F34E-B7DE-8B6ACE9B0198}" type="slidenum">
              <a:rPr lang="en-US" smtClean="0"/>
              <a:t>25</a:t>
            </a:fld>
            <a:endParaRPr lang="en-US"/>
          </a:p>
        </p:txBody>
      </p:sp>
      <p:sp>
        <p:nvSpPr>
          <p:cNvPr id="2" name="Rounded Rectangle 1">
            <a:extLst>
              <a:ext uri="{FF2B5EF4-FFF2-40B4-BE49-F238E27FC236}">
                <a16:creationId xmlns:a16="http://schemas.microsoft.com/office/drawing/2014/main" id="{20DDA83E-2097-D7D5-7F34-6CFA10558379}"/>
              </a:ext>
            </a:extLst>
          </p:cNvPr>
          <p:cNvSpPr/>
          <p:nvPr/>
        </p:nvSpPr>
        <p:spPr>
          <a:xfrm>
            <a:off x="1091380" y="5285458"/>
            <a:ext cx="9851923" cy="822705"/>
          </a:xfrm>
          <a:prstGeom prst="round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C304FC3E-DFB9-2726-1073-23836A7BF155}"/>
              </a:ext>
            </a:extLst>
          </p:cNvPr>
          <p:cNvSpPr/>
          <p:nvPr/>
        </p:nvSpPr>
        <p:spPr>
          <a:xfrm>
            <a:off x="1091381" y="4221803"/>
            <a:ext cx="9851922" cy="581932"/>
          </a:xfrm>
          <a:prstGeom prst="round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841315"/>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854E0-8383-5195-7ACF-85D8CED9742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2A0B953-D967-3912-B568-84B554D0D932}"/>
              </a:ext>
            </a:extLst>
          </p:cNvPr>
          <p:cNvSpPr>
            <a:spLocks noGrp="1"/>
          </p:cNvSpPr>
          <p:nvPr>
            <p:ph type="title"/>
          </p:nvPr>
        </p:nvSpPr>
        <p:spPr>
          <a:xfrm>
            <a:off x="838200" y="178045"/>
            <a:ext cx="10515600" cy="581932"/>
          </a:xfrm>
        </p:spPr>
        <p:txBody>
          <a:bodyPr anchor="ctr">
            <a:normAutofit/>
          </a:bodyPr>
          <a:lstStyle/>
          <a:p>
            <a:r>
              <a:rPr lang="en-US" dirty="0"/>
              <a:t>Instance Segmentation (</a:t>
            </a:r>
            <a:r>
              <a:rPr lang="en-US" dirty="0" err="1"/>
              <a:t>SPFormer</a:t>
            </a:r>
            <a:r>
              <a:rPr lang="en-US" dirty="0"/>
              <a:t>)</a:t>
            </a:r>
          </a:p>
        </p:txBody>
      </p:sp>
      <p:sp>
        <p:nvSpPr>
          <p:cNvPr id="5" name="Date Placeholder 4">
            <a:extLst>
              <a:ext uri="{FF2B5EF4-FFF2-40B4-BE49-F238E27FC236}">
                <a16:creationId xmlns:a16="http://schemas.microsoft.com/office/drawing/2014/main" id="{56072284-67A7-4D10-0636-E70905C7677D}"/>
              </a:ext>
            </a:extLst>
          </p:cNvPr>
          <p:cNvSpPr>
            <a:spLocks noGrp="1"/>
          </p:cNvSpPr>
          <p:nvPr>
            <p:ph type="dt" sz="half" idx="10"/>
          </p:nvPr>
        </p:nvSpPr>
        <p:spPr>
          <a:xfrm>
            <a:off x="838200" y="6495138"/>
            <a:ext cx="2743200" cy="365125"/>
          </a:xfrm>
        </p:spPr>
        <p:txBody>
          <a:bodyPr anchor="ctr">
            <a:normAutofit/>
          </a:bodyPr>
          <a:lstStyle/>
          <a:p>
            <a:pPr>
              <a:spcAft>
                <a:spcPts val="600"/>
              </a:spcAft>
            </a:pPr>
            <a:r>
              <a:rPr lang="en-US"/>
              <a:t>June 3, 2026</a:t>
            </a:r>
          </a:p>
        </p:txBody>
      </p:sp>
      <p:sp>
        <p:nvSpPr>
          <p:cNvPr id="6" name="Footer Placeholder 5">
            <a:extLst>
              <a:ext uri="{FF2B5EF4-FFF2-40B4-BE49-F238E27FC236}">
                <a16:creationId xmlns:a16="http://schemas.microsoft.com/office/drawing/2014/main" id="{CB5BB140-C821-CD1E-62C4-DF2E8FAA5DCB}"/>
              </a:ext>
            </a:extLst>
          </p:cNvPr>
          <p:cNvSpPr>
            <a:spLocks noGrp="1"/>
          </p:cNvSpPr>
          <p:nvPr>
            <p:ph type="ftr" sz="quarter" idx="11"/>
          </p:nvPr>
        </p:nvSpPr>
        <p:spPr>
          <a:xfrm>
            <a:off x="4038600" y="6495138"/>
            <a:ext cx="4114800" cy="365125"/>
          </a:xfrm>
        </p:spPr>
        <p:txBody>
          <a:bodyPr anchor="ctr">
            <a:normAutofit/>
          </a:bodyPr>
          <a:lstStyle/>
          <a:p>
            <a:pPr>
              <a:spcAft>
                <a:spcPts val="600"/>
              </a:spcAft>
            </a:pPr>
            <a:r>
              <a:rPr lang="en-US"/>
              <a:t>Volume Transformer (Volt)</a:t>
            </a:r>
          </a:p>
        </p:txBody>
      </p:sp>
      <p:sp>
        <p:nvSpPr>
          <p:cNvPr id="7" name="Slide Number Placeholder 6">
            <a:extLst>
              <a:ext uri="{FF2B5EF4-FFF2-40B4-BE49-F238E27FC236}">
                <a16:creationId xmlns:a16="http://schemas.microsoft.com/office/drawing/2014/main" id="{D9144117-583E-9F56-ED89-FB1E57D85746}"/>
              </a:ext>
            </a:extLst>
          </p:cNvPr>
          <p:cNvSpPr>
            <a:spLocks noGrp="1"/>
          </p:cNvSpPr>
          <p:nvPr>
            <p:ph type="sldNum" sz="quarter" idx="12"/>
          </p:nvPr>
        </p:nvSpPr>
        <p:spPr>
          <a:xfrm>
            <a:off x="8610600" y="6495138"/>
            <a:ext cx="2743200" cy="365125"/>
          </a:xfrm>
        </p:spPr>
        <p:txBody>
          <a:bodyPr anchor="ctr">
            <a:normAutofit/>
          </a:bodyPr>
          <a:lstStyle/>
          <a:p>
            <a:pPr>
              <a:spcAft>
                <a:spcPts val="600"/>
              </a:spcAft>
            </a:pPr>
            <a:fld id="{2B4F6D82-CD72-F34E-B7DE-8B6ACE9B0198}" type="slidenum">
              <a:rPr lang="en-US" smtClean="0"/>
              <a:pPr>
                <a:spcAft>
                  <a:spcPts val="600"/>
                </a:spcAft>
              </a:pPr>
              <a:t>26</a:t>
            </a:fld>
            <a:endParaRPr lang="en-US"/>
          </a:p>
        </p:txBody>
      </p:sp>
      <p:sp>
        <p:nvSpPr>
          <p:cNvPr id="30" name="Rounded Rectangle 29">
            <a:extLst>
              <a:ext uri="{FF2B5EF4-FFF2-40B4-BE49-F238E27FC236}">
                <a16:creationId xmlns:a16="http://schemas.microsoft.com/office/drawing/2014/main" id="{029F89D2-74A4-5DC4-913B-59925B9069AB}"/>
              </a:ext>
            </a:extLst>
          </p:cNvPr>
          <p:cNvSpPr/>
          <p:nvPr/>
        </p:nvSpPr>
        <p:spPr>
          <a:xfrm rot="16200000">
            <a:off x="7286131" y="3118477"/>
            <a:ext cx="2127019" cy="4380361"/>
          </a:xfrm>
          <a:prstGeom prst="roundRect">
            <a:avLst>
              <a:gd name="adj" fmla="val 8288"/>
            </a:avLst>
          </a:prstGeom>
          <a:solidFill>
            <a:srgbClr val="EEF3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DF0D5"/>
              </a:highlight>
            </a:endParaRPr>
          </a:p>
        </p:txBody>
      </p:sp>
      <p:cxnSp>
        <p:nvCxnSpPr>
          <p:cNvPr id="199" name="Straight Arrow Connector 198">
            <a:extLst>
              <a:ext uri="{FF2B5EF4-FFF2-40B4-BE49-F238E27FC236}">
                <a16:creationId xmlns:a16="http://schemas.microsoft.com/office/drawing/2014/main" id="{284356C3-617B-3090-46BC-38AF948DC6EC}"/>
              </a:ext>
            </a:extLst>
          </p:cNvPr>
          <p:cNvCxnSpPr>
            <a:cxnSpLocks/>
            <a:stCxn id="38" idx="0"/>
            <a:endCxn id="209" idx="2"/>
          </p:cNvCxnSpPr>
          <p:nvPr/>
        </p:nvCxnSpPr>
        <p:spPr>
          <a:xfrm flipH="1" flipV="1">
            <a:off x="6476079" y="6039859"/>
            <a:ext cx="4169565" cy="9512"/>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202" name="Straight Arrow Connector 201">
            <a:extLst>
              <a:ext uri="{FF2B5EF4-FFF2-40B4-BE49-F238E27FC236}">
                <a16:creationId xmlns:a16="http://schemas.microsoft.com/office/drawing/2014/main" id="{D6548DC2-366D-AAB8-ACA7-AFAD2672745A}"/>
              </a:ext>
            </a:extLst>
          </p:cNvPr>
          <p:cNvCxnSpPr>
            <a:cxnSpLocks/>
            <a:stCxn id="39" idx="0"/>
            <a:endCxn id="210" idx="2"/>
          </p:cNvCxnSpPr>
          <p:nvPr/>
        </p:nvCxnSpPr>
        <p:spPr>
          <a:xfrm flipH="1">
            <a:off x="6484880" y="5602939"/>
            <a:ext cx="4160765" cy="0"/>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203" name="Straight Arrow Connector 202">
            <a:extLst>
              <a:ext uri="{FF2B5EF4-FFF2-40B4-BE49-F238E27FC236}">
                <a16:creationId xmlns:a16="http://schemas.microsoft.com/office/drawing/2014/main" id="{3D37D9C9-4931-36D6-8DC6-5507F9D96A06}"/>
              </a:ext>
            </a:extLst>
          </p:cNvPr>
          <p:cNvCxnSpPr>
            <a:cxnSpLocks/>
            <a:stCxn id="40" idx="0"/>
            <a:endCxn id="211" idx="2"/>
          </p:cNvCxnSpPr>
          <p:nvPr/>
        </p:nvCxnSpPr>
        <p:spPr>
          <a:xfrm flipH="1">
            <a:off x="6482654" y="5147119"/>
            <a:ext cx="4162991" cy="18900"/>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204" name="Straight Arrow Connector 203">
            <a:extLst>
              <a:ext uri="{FF2B5EF4-FFF2-40B4-BE49-F238E27FC236}">
                <a16:creationId xmlns:a16="http://schemas.microsoft.com/office/drawing/2014/main" id="{D431944E-CEB1-4FBF-CAF9-9291CD9FC187}"/>
              </a:ext>
            </a:extLst>
          </p:cNvPr>
          <p:cNvCxnSpPr>
            <a:cxnSpLocks/>
            <a:stCxn id="41" idx="0"/>
            <a:endCxn id="212" idx="2"/>
          </p:cNvCxnSpPr>
          <p:nvPr/>
        </p:nvCxnSpPr>
        <p:spPr>
          <a:xfrm flipH="1" flipV="1">
            <a:off x="6484880" y="4668107"/>
            <a:ext cx="4160765" cy="1"/>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34" name="Rounded Rectangle 33">
            <a:extLst>
              <a:ext uri="{FF2B5EF4-FFF2-40B4-BE49-F238E27FC236}">
                <a16:creationId xmlns:a16="http://schemas.microsoft.com/office/drawing/2014/main" id="{A85882A4-6AF7-9CCA-2566-7D46BCB23204}"/>
              </a:ext>
            </a:extLst>
          </p:cNvPr>
          <p:cNvSpPr/>
          <p:nvPr/>
        </p:nvSpPr>
        <p:spPr>
          <a:xfrm rot="16200000">
            <a:off x="6036680" y="5055921"/>
            <a:ext cx="1815045" cy="505470"/>
          </a:xfrm>
          <a:prstGeom prst="roundRect">
            <a:avLst/>
          </a:prstGeom>
          <a:solidFill>
            <a:schemeClr val="accent2">
              <a:lumMod val="40000"/>
              <a:lumOff val="60000"/>
            </a:schemeClr>
          </a:solidFill>
          <a:ln w="9525">
            <a:solidFill>
              <a:srgbClr val="B4C5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Transformer Decoder</a:t>
            </a:r>
          </a:p>
        </p:txBody>
      </p:sp>
      <p:sp>
        <p:nvSpPr>
          <p:cNvPr id="38" name="Rectangle 37">
            <a:extLst>
              <a:ext uri="{FF2B5EF4-FFF2-40B4-BE49-F238E27FC236}">
                <a16:creationId xmlns:a16="http://schemas.microsoft.com/office/drawing/2014/main" id="{80C724A9-80AC-A550-033B-C0AE786A48FE}"/>
              </a:ext>
            </a:extLst>
          </p:cNvPr>
          <p:cNvSpPr/>
          <p:nvPr/>
        </p:nvSpPr>
        <p:spPr>
          <a:xfrm rot="16200000">
            <a:off x="10654790" y="5945802"/>
            <a:ext cx="188844" cy="2071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74C5B47-6443-9C94-DCBF-95E83B66B28F}"/>
              </a:ext>
            </a:extLst>
          </p:cNvPr>
          <p:cNvSpPr/>
          <p:nvPr/>
        </p:nvSpPr>
        <p:spPr>
          <a:xfrm rot="16200000">
            <a:off x="10654791" y="5499370"/>
            <a:ext cx="188844" cy="207137"/>
          </a:xfrm>
          <a:prstGeom prst="rect">
            <a:avLst/>
          </a:prstGeom>
          <a:solidFill>
            <a:srgbClr val="794F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8920219-540E-9CFD-3D63-E1C85783D01A}"/>
              </a:ext>
            </a:extLst>
          </p:cNvPr>
          <p:cNvSpPr/>
          <p:nvPr/>
        </p:nvSpPr>
        <p:spPr>
          <a:xfrm rot="16200000">
            <a:off x="10654791" y="5043550"/>
            <a:ext cx="188844" cy="207137"/>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ED7B4A3-92A4-7F80-94BC-065958E5F769}"/>
              </a:ext>
            </a:extLst>
          </p:cNvPr>
          <p:cNvSpPr/>
          <p:nvPr/>
        </p:nvSpPr>
        <p:spPr>
          <a:xfrm rot="16200000">
            <a:off x="10654791" y="4564539"/>
            <a:ext cx="188844" cy="207137"/>
          </a:xfrm>
          <a:prstGeom prst="rect">
            <a:avLst/>
          </a:prstGeom>
          <a:solidFill>
            <a:srgbClr val="5E74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685BC7D-54E6-F1B2-4D5D-F22BE3D81253}"/>
              </a:ext>
            </a:extLst>
          </p:cNvPr>
          <p:cNvSpPr txBox="1"/>
          <p:nvPr/>
        </p:nvSpPr>
        <p:spPr>
          <a:xfrm>
            <a:off x="10922890" y="5145935"/>
            <a:ext cx="123888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Object Queries</a:t>
            </a:r>
          </a:p>
        </p:txBody>
      </p:sp>
      <p:sp>
        <p:nvSpPr>
          <p:cNvPr id="2" name="Rounded Rectangle 1">
            <a:extLst>
              <a:ext uri="{FF2B5EF4-FFF2-40B4-BE49-F238E27FC236}">
                <a16:creationId xmlns:a16="http://schemas.microsoft.com/office/drawing/2014/main" id="{E01D9C6C-BC4C-8318-9751-509F49488D32}"/>
              </a:ext>
            </a:extLst>
          </p:cNvPr>
          <p:cNvSpPr/>
          <p:nvPr/>
        </p:nvSpPr>
        <p:spPr>
          <a:xfrm rot="16200000">
            <a:off x="7115689" y="5064015"/>
            <a:ext cx="1815045" cy="505470"/>
          </a:xfrm>
          <a:prstGeom prst="roundRect">
            <a:avLst/>
          </a:prstGeom>
          <a:solidFill>
            <a:schemeClr val="accent2">
              <a:lumMod val="40000"/>
              <a:lumOff val="60000"/>
            </a:schemeClr>
          </a:solidFill>
          <a:ln w="9525">
            <a:solidFill>
              <a:srgbClr val="B4C5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Transformer Decoder</a:t>
            </a:r>
          </a:p>
        </p:txBody>
      </p:sp>
      <p:sp>
        <p:nvSpPr>
          <p:cNvPr id="8" name="Rounded Rectangle 7">
            <a:extLst>
              <a:ext uri="{FF2B5EF4-FFF2-40B4-BE49-F238E27FC236}">
                <a16:creationId xmlns:a16="http://schemas.microsoft.com/office/drawing/2014/main" id="{88F20242-BF58-D119-51BA-A96B0FEC8457}"/>
              </a:ext>
            </a:extLst>
          </p:cNvPr>
          <p:cNvSpPr/>
          <p:nvPr/>
        </p:nvSpPr>
        <p:spPr>
          <a:xfrm rot="16200000">
            <a:off x="9197597" y="5055921"/>
            <a:ext cx="1815045" cy="505470"/>
          </a:xfrm>
          <a:prstGeom prst="roundRect">
            <a:avLst/>
          </a:prstGeom>
          <a:solidFill>
            <a:schemeClr val="accent2">
              <a:lumMod val="40000"/>
              <a:lumOff val="60000"/>
            </a:schemeClr>
          </a:solidFill>
          <a:ln w="9525">
            <a:solidFill>
              <a:srgbClr val="B4C5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Transformer Decoder</a:t>
            </a:r>
          </a:p>
        </p:txBody>
      </p:sp>
      <p:sp>
        <p:nvSpPr>
          <p:cNvPr id="9" name="Rounded Rectangle 8">
            <a:extLst>
              <a:ext uri="{FF2B5EF4-FFF2-40B4-BE49-F238E27FC236}">
                <a16:creationId xmlns:a16="http://schemas.microsoft.com/office/drawing/2014/main" id="{207A3CE3-D0A3-5837-224E-FF6C5A4352DA}"/>
              </a:ext>
            </a:extLst>
          </p:cNvPr>
          <p:cNvSpPr/>
          <p:nvPr/>
        </p:nvSpPr>
        <p:spPr>
          <a:xfrm rot="16200000">
            <a:off x="8170709" y="5055921"/>
            <a:ext cx="1815045" cy="505470"/>
          </a:xfrm>
          <a:prstGeom prst="roundRect">
            <a:avLst/>
          </a:prstGeom>
          <a:solidFill>
            <a:schemeClr val="accent2">
              <a:lumMod val="40000"/>
              <a:lumOff val="60000"/>
            </a:schemeClr>
          </a:solidFill>
          <a:ln w="9525">
            <a:solidFill>
              <a:srgbClr val="B4C5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Transformer Decoder</a:t>
            </a:r>
          </a:p>
        </p:txBody>
      </p:sp>
      <p:sp>
        <p:nvSpPr>
          <p:cNvPr id="209" name="Rectangle 208">
            <a:extLst>
              <a:ext uri="{FF2B5EF4-FFF2-40B4-BE49-F238E27FC236}">
                <a16:creationId xmlns:a16="http://schemas.microsoft.com/office/drawing/2014/main" id="{E17F027D-028D-7A71-275C-23D253C80452}"/>
              </a:ext>
            </a:extLst>
          </p:cNvPr>
          <p:cNvSpPr/>
          <p:nvPr/>
        </p:nvSpPr>
        <p:spPr>
          <a:xfrm rot="16200000">
            <a:off x="6278088" y="5936290"/>
            <a:ext cx="188844" cy="2071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C1534F91-4E3A-D0B0-455F-C865EA0614FB}"/>
              </a:ext>
            </a:extLst>
          </p:cNvPr>
          <p:cNvSpPr/>
          <p:nvPr/>
        </p:nvSpPr>
        <p:spPr>
          <a:xfrm rot="16200000">
            <a:off x="6286889" y="5499370"/>
            <a:ext cx="188844" cy="207137"/>
          </a:xfrm>
          <a:prstGeom prst="rect">
            <a:avLst/>
          </a:prstGeom>
          <a:solidFill>
            <a:srgbClr val="794F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581C4889-62E1-D648-9268-9651EF61F093}"/>
              </a:ext>
            </a:extLst>
          </p:cNvPr>
          <p:cNvSpPr/>
          <p:nvPr/>
        </p:nvSpPr>
        <p:spPr>
          <a:xfrm rot="16200000">
            <a:off x="6284663" y="5062450"/>
            <a:ext cx="188844" cy="207137"/>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6E8FA468-0435-C483-AA20-62E12D07D4F0}"/>
              </a:ext>
            </a:extLst>
          </p:cNvPr>
          <p:cNvSpPr/>
          <p:nvPr/>
        </p:nvSpPr>
        <p:spPr>
          <a:xfrm rot="16200000">
            <a:off x="6286889" y="4564538"/>
            <a:ext cx="188844" cy="207137"/>
          </a:xfrm>
          <a:prstGeom prst="rect">
            <a:avLst/>
          </a:prstGeom>
          <a:solidFill>
            <a:srgbClr val="5E74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68216B8-AD6F-816D-68A5-B1681EDF1964}"/>
              </a:ext>
            </a:extLst>
          </p:cNvPr>
          <p:cNvPicPr>
            <a:picLocks noChangeAspect="1"/>
          </p:cNvPicPr>
          <p:nvPr/>
        </p:nvPicPr>
        <p:blipFill>
          <a:blip r:embed="rId3"/>
          <a:stretch>
            <a:fillRect/>
          </a:stretch>
        </p:blipFill>
        <p:spPr>
          <a:xfrm>
            <a:off x="838200" y="1130684"/>
            <a:ext cx="3995046" cy="2377440"/>
          </a:xfrm>
          <a:prstGeom prst="rect">
            <a:avLst/>
          </a:prstGeom>
        </p:spPr>
      </p:pic>
      <p:pic>
        <p:nvPicPr>
          <p:cNvPr id="25" name="Picture 24">
            <a:extLst>
              <a:ext uri="{FF2B5EF4-FFF2-40B4-BE49-F238E27FC236}">
                <a16:creationId xmlns:a16="http://schemas.microsoft.com/office/drawing/2014/main" id="{4ABEB293-4984-A7D4-0ABC-69AD6C0A5F63}"/>
              </a:ext>
            </a:extLst>
          </p:cNvPr>
          <p:cNvPicPr>
            <a:picLocks noChangeAspect="1"/>
          </p:cNvPicPr>
          <p:nvPr/>
        </p:nvPicPr>
        <p:blipFill>
          <a:blip r:embed="rId4"/>
          <a:stretch>
            <a:fillRect/>
          </a:stretch>
        </p:blipFill>
        <p:spPr>
          <a:xfrm>
            <a:off x="848642" y="3994727"/>
            <a:ext cx="3995045" cy="2377440"/>
          </a:xfrm>
          <a:prstGeom prst="rect">
            <a:avLst/>
          </a:prstGeom>
        </p:spPr>
      </p:pic>
      <p:cxnSp>
        <p:nvCxnSpPr>
          <p:cNvPr id="132" name="Straight Arrow Connector 131">
            <a:extLst>
              <a:ext uri="{FF2B5EF4-FFF2-40B4-BE49-F238E27FC236}">
                <a16:creationId xmlns:a16="http://schemas.microsoft.com/office/drawing/2014/main" id="{DB5B4BB9-6181-D079-238D-9FC59EFF745D}"/>
              </a:ext>
            </a:extLst>
          </p:cNvPr>
          <p:cNvCxnSpPr>
            <a:cxnSpLocks/>
          </p:cNvCxnSpPr>
          <p:nvPr/>
        </p:nvCxnSpPr>
        <p:spPr>
          <a:xfrm>
            <a:off x="4833246" y="1234102"/>
            <a:ext cx="285652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7" name="Straight Arrow Connector 136">
            <a:extLst>
              <a:ext uri="{FF2B5EF4-FFF2-40B4-BE49-F238E27FC236}">
                <a16:creationId xmlns:a16="http://schemas.microsoft.com/office/drawing/2014/main" id="{110CF09E-17F5-0569-5017-5040E6FC6350}"/>
              </a:ext>
            </a:extLst>
          </p:cNvPr>
          <p:cNvCxnSpPr>
            <a:cxnSpLocks/>
            <a:stCxn id="30" idx="0"/>
          </p:cNvCxnSpPr>
          <p:nvPr/>
        </p:nvCxnSpPr>
        <p:spPr>
          <a:xfrm flipH="1" flipV="1">
            <a:off x="4833246" y="5308656"/>
            <a:ext cx="1326214"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1" name="Patchified Input Point Cloud">
            <a:extLst>
              <a:ext uri="{FF2B5EF4-FFF2-40B4-BE49-F238E27FC236}">
                <a16:creationId xmlns:a16="http://schemas.microsoft.com/office/drawing/2014/main" id="{79F048EE-57C8-AAAA-393A-DE89EDB55D69}"/>
              </a:ext>
            </a:extLst>
          </p:cNvPr>
          <p:cNvSpPr txBox="1"/>
          <p:nvPr/>
        </p:nvSpPr>
        <p:spPr>
          <a:xfrm>
            <a:off x="838200" y="846438"/>
            <a:ext cx="3995046" cy="2626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lgn="ctr">
              <a:defRPr sz="900">
                <a:latin typeface="Arial"/>
                <a:ea typeface="Arial"/>
                <a:cs typeface="Arial"/>
                <a:sym typeface="Arial"/>
              </a:defRPr>
            </a:lvl1pPr>
          </a:lstStyle>
          <a:p>
            <a:r>
              <a:rPr sz="1500" dirty="0">
                <a:latin typeface="Arial" panose="020B0604020202020204" pitchFamily="34" charset="0"/>
                <a:cs typeface="Arial" panose="020B0604020202020204" pitchFamily="34" charset="0"/>
              </a:rPr>
              <a:t>Input Point Cloud </a:t>
            </a:r>
          </a:p>
        </p:txBody>
      </p:sp>
      <p:sp>
        <p:nvSpPr>
          <p:cNvPr id="166" name="Patchified Input Point Cloud">
            <a:extLst>
              <a:ext uri="{FF2B5EF4-FFF2-40B4-BE49-F238E27FC236}">
                <a16:creationId xmlns:a16="http://schemas.microsoft.com/office/drawing/2014/main" id="{0A6BA552-9673-9F47-F42E-65EE99F12433}"/>
              </a:ext>
            </a:extLst>
          </p:cNvPr>
          <p:cNvSpPr txBox="1"/>
          <p:nvPr/>
        </p:nvSpPr>
        <p:spPr>
          <a:xfrm>
            <a:off x="848641" y="3717753"/>
            <a:ext cx="3995045" cy="2626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lgn="ctr">
              <a:defRPr sz="900">
                <a:latin typeface="Arial"/>
                <a:ea typeface="Arial"/>
                <a:cs typeface="Arial"/>
                <a:sym typeface="Arial"/>
              </a:defRPr>
            </a:lvl1pPr>
          </a:lstStyle>
          <a:p>
            <a:r>
              <a:rPr lang="de-DE" sz="1500" dirty="0">
                <a:latin typeface="Arial" panose="020B0604020202020204" pitchFamily="34" charset="0"/>
                <a:cs typeface="Arial" panose="020B0604020202020204" pitchFamily="34" charset="0"/>
              </a:rPr>
              <a:t>Instance Segmentation</a:t>
            </a:r>
            <a:endParaRPr sz="1500" dirty="0">
              <a:latin typeface="Arial" panose="020B0604020202020204" pitchFamily="34" charset="0"/>
              <a:cs typeface="Arial" panose="020B0604020202020204" pitchFamily="34" charset="0"/>
            </a:endParaRPr>
          </a:p>
        </p:txBody>
      </p:sp>
      <p:cxnSp>
        <p:nvCxnSpPr>
          <p:cNvPr id="159" name="Straight Arrow Connector 158">
            <a:extLst>
              <a:ext uri="{FF2B5EF4-FFF2-40B4-BE49-F238E27FC236}">
                <a16:creationId xmlns:a16="http://schemas.microsoft.com/office/drawing/2014/main" id="{C8D2B8AB-5113-76A2-98A7-43DA18D4BA2D}"/>
              </a:ext>
            </a:extLst>
          </p:cNvPr>
          <p:cNvCxnSpPr>
            <a:cxnSpLocks/>
            <a:endCxn id="34" idx="3"/>
          </p:cNvCxnSpPr>
          <p:nvPr/>
        </p:nvCxnSpPr>
        <p:spPr>
          <a:xfrm>
            <a:off x="6944203" y="4156631"/>
            <a:ext cx="0" cy="244503"/>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grpSp>
        <p:nvGrpSpPr>
          <p:cNvPr id="168" name="Group 167">
            <a:extLst>
              <a:ext uri="{FF2B5EF4-FFF2-40B4-BE49-F238E27FC236}">
                <a16:creationId xmlns:a16="http://schemas.microsoft.com/office/drawing/2014/main" id="{26AFBECB-38E9-FD73-8B6A-AEF739E9DF1F}"/>
              </a:ext>
            </a:extLst>
          </p:cNvPr>
          <p:cNvGrpSpPr>
            <a:grpSpLocks noChangeAspect="1"/>
          </p:cNvGrpSpPr>
          <p:nvPr/>
        </p:nvGrpSpPr>
        <p:grpSpPr>
          <a:xfrm rot="5400000">
            <a:off x="6865735" y="1416561"/>
            <a:ext cx="3390252" cy="1929042"/>
            <a:chOff x="3892612" y="1234439"/>
            <a:chExt cx="3777510" cy="1683936"/>
          </a:xfrm>
        </p:grpSpPr>
        <p:sp>
          <p:nvSpPr>
            <p:cNvPr id="169" name="Freeform 168">
              <a:extLst>
                <a:ext uri="{FF2B5EF4-FFF2-40B4-BE49-F238E27FC236}">
                  <a16:creationId xmlns:a16="http://schemas.microsoft.com/office/drawing/2014/main" id="{02C46CCE-6CED-993D-8BC5-AFE5AAF73B59}"/>
                </a:ext>
              </a:extLst>
            </p:cNvPr>
            <p:cNvSpPr>
              <a:spLocks/>
            </p:cNvSpPr>
            <p:nvPr/>
          </p:nvSpPr>
          <p:spPr>
            <a:xfrm rot="5400000">
              <a:off x="3972317" y="1154734"/>
              <a:ext cx="1683936" cy="1843346"/>
            </a:xfrm>
            <a:custGeom>
              <a:avLst/>
              <a:gdLst>
                <a:gd name="connsiteX0" fmla="*/ 875695 w 875997"/>
                <a:gd name="connsiteY0" fmla="*/ 887247 h 960177"/>
                <a:gd name="connsiteX1" fmla="*/ 861514 w 875997"/>
                <a:gd name="connsiteY1" fmla="*/ 937469 h 960177"/>
                <a:gd name="connsiteX2" fmla="*/ 814127 w 875997"/>
                <a:gd name="connsiteY2" fmla="*/ 959314 h 960177"/>
                <a:gd name="connsiteX3" fmla="*/ 62787 w 875997"/>
                <a:gd name="connsiteY3" fmla="*/ 959314 h 960177"/>
                <a:gd name="connsiteX4" fmla="*/ 15405 w 875997"/>
                <a:gd name="connsiteY4" fmla="*/ 937469 h 960177"/>
                <a:gd name="connsiteX5" fmla="*/ 1219 w 875997"/>
                <a:gd name="connsiteY5" fmla="*/ 887247 h 960177"/>
                <a:gd name="connsiteX6" fmla="*/ 132971 w 875997"/>
                <a:gd name="connsiteY6" fmla="*/ 51768 h 960177"/>
                <a:gd name="connsiteX7" fmla="*/ 194539 w 875997"/>
                <a:gd name="connsiteY7" fmla="*/ -863 h 960177"/>
                <a:gd name="connsiteX8" fmla="*/ 682375 w 875997"/>
                <a:gd name="connsiteY8" fmla="*/ -863 h 960177"/>
                <a:gd name="connsiteX9" fmla="*/ 743942 w 875997"/>
                <a:gd name="connsiteY9" fmla="*/ 51768 h 960177"/>
                <a:gd name="connsiteX10" fmla="*/ 875695 w 875997"/>
                <a:gd name="connsiteY10" fmla="*/ 887247 h 96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997" h="960177">
                  <a:moveTo>
                    <a:pt x="875695" y="887247"/>
                  </a:moveTo>
                  <a:cubicBezTo>
                    <a:pt x="878531" y="905260"/>
                    <a:pt x="873353" y="923609"/>
                    <a:pt x="861514" y="937469"/>
                  </a:cubicBezTo>
                  <a:cubicBezTo>
                    <a:pt x="849667" y="951329"/>
                    <a:pt x="832357" y="959314"/>
                    <a:pt x="814127" y="959314"/>
                  </a:cubicBezTo>
                  <a:cubicBezTo>
                    <a:pt x="645697" y="959314"/>
                    <a:pt x="231217" y="959314"/>
                    <a:pt x="62787" y="959314"/>
                  </a:cubicBezTo>
                  <a:cubicBezTo>
                    <a:pt x="44560" y="959314"/>
                    <a:pt x="27247" y="951329"/>
                    <a:pt x="15405" y="937469"/>
                  </a:cubicBezTo>
                  <a:cubicBezTo>
                    <a:pt x="3562" y="923609"/>
                    <a:pt x="-1621" y="905260"/>
                    <a:pt x="1219" y="887247"/>
                  </a:cubicBezTo>
                  <a:cubicBezTo>
                    <a:pt x="30407" y="702166"/>
                    <a:pt x="107499" y="213293"/>
                    <a:pt x="132971" y="51768"/>
                  </a:cubicBezTo>
                  <a:cubicBezTo>
                    <a:pt x="137751" y="21461"/>
                    <a:pt x="163865" y="-863"/>
                    <a:pt x="194539" y="-863"/>
                  </a:cubicBezTo>
                  <a:cubicBezTo>
                    <a:pt x="307406" y="-863"/>
                    <a:pt x="569505" y="-863"/>
                    <a:pt x="682375" y="-863"/>
                  </a:cubicBezTo>
                  <a:cubicBezTo>
                    <a:pt x="713046" y="-863"/>
                    <a:pt x="739159" y="21461"/>
                    <a:pt x="743942" y="51768"/>
                  </a:cubicBezTo>
                  <a:cubicBezTo>
                    <a:pt x="769413" y="213292"/>
                    <a:pt x="846506" y="702159"/>
                    <a:pt x="875695" y="887247"/>
                  </a:cubicBezTo>
                  <a:close/>
                </a:path>
              </a:pathLst>
            </a:custGeom>
            <a:solidFill>
              <a:srgbClr val="FEF3C6"/>
            </a:solidFill>
            <a:ln w="8650" cap="rnd">
              <a:solidFill>
                <a:srgbClr val="FFB900"/>
              </a:solidFill>
              <a:prstDash val="solid"/>
              <a:round/>
            </a:ln>
          </p:spPr>
          <p:txBody>
            <a:bodyPr rtlCol="0" anchor="ctr"/>
            <a:lstStyle/>
            <a:p>
              <a:pPr algn="ctr"/>
              <a:endParaRPr lang="en-US" sz="1500" dirty="0"/>
            </a:p>
          </p:txBody>
        </p:sp>
        <p:sp>
          <p:nvSpPr>
            <p:cNvPr id="170" name="Freeform 169">
              <a:extLst>
                <a:ext uri="{FF2B5EF4-FFF2-40B4-BE49-F238E27FC236}">
                  <a16:creationId xmlns:a16="http://schemas.microsoft.com/office/drawing/2014/main" id="{A3FF2AC9-0EEF-7DDC-A2D4-E1698E999A79}"/>
                </a:ext>
              </a:extLst>
            </p:cNvPr>
            <p:cNvSpPr>
              <a:spLocks/>
            </p:cNvSpPr>
            <p:nvPr/>
          </p:nvSpPr>
          <p:spPr>
            <a:xfrm>
              <a:off x="4054520" y="1496030"/>
              <a:ext cx="412742" cy="1160736"/>
            </a:xfrm>
            <a:custGeom>
              <a:avLst/>
              <a:gdLst>
                <a:gd name="connsiteX0" fmla="*/ 153248 w 214992"/>
                <a:gd name="connsiteY0" fmla="*/ -459 h 603824"/>
                <a:gd name="connsiteX1" fmla="*/ 215578 w 214992"/>
                <a:gd name="connsiteY1" fmla="*/ 61887 h 603824"/>
                <a:gd name="connsiteX2" fmla="*/ 215578 w 214992"/>
                <a:gd name="connsiteY2" fmla="*/ 541015 h 603824"/>
                <a:gd name="connsiteX3" fmla="*/ 153248 w 214992"/>
                <a:gd name="connsiteY3" fmla="*/ 603365 h 603824"/>
                <a:gd name="connsiteX4" fmla="*/ 62914 w 214992"/>
                <a:gd name="connsiteY4" fmla="*/ 603365 h 603824"/>
                <a:gd name="connsiteX5" fmla="*/ 585 w 214992"/>
                <a:gd name="connsiteY5" fmla="*/ 541015 h 603824"/>
                <a:gd name="connsiteX6" fmla="*/ 585 w 214992"/>
                <a:gd name="connsiteY6" fmla="*/ 61887 h 603824"/>
                <a:gd name="connsiteX7" fmla="*/ 62914 w 214992"/>
                <a:gd name="connsiteY7" fmla="*/ -459 h 603824"/>
                <a:gd name="connsiteX8" fmla="*/ 15324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3248" y="-459"/>
                  </a:moveTo>
                  <a:cubicBezTo>
                    <a:pt x="187672" y="-459"/>
                    <a:pt x="215578" y="27453"/>
                    <a:pt x="215578" y="61887"/>
                  </a:cubicBezTo>
                  <a:cubicBezTo>
                    <a:pt x="215578" y="177783"/>
                    <a:pt x="215578" y="425128"/>
                    <a:pt x="215578" y="541015"/>
                  </a:cubicBezTo>
                  <a:cubicBezTo>
                    <a:pt x="215578" y="575466"/>
                    <a:pt x="187672" y="603365"/>
                    <a:pt x="153248" y="603365"/>
                  </a:cubicBezTo>
                  <a:cubicBezTo>
                    <a:pt x="124850" y="603365"/>
                    <a:pt x="91312" y="603365"/>
                    <a:pt x="62914" y="603365"/>
                  </a:cubicBezTo>
                  <a:cubicBezTo>
                    <a:pt x="28491" y="603365"/>
                    <a:pt x="585" y="575466"/>
                    <a:pt x="585" y="541015"/>
                  </a:cubicBezTo>
                  <a:cubicBezTo>
                    <a:pt x="585" y="425128"/>
                    <a:pt x="585" y="177783"/>
                    <a:pt x="585" y="61887"/>
                  </a:cubicBezTo>
                  <a:cubicBezTo>
                    <a:pt x="585" y="27453"/>
                    <a:pt x="28491" y="-459"/>
                    <a:pt x="62914" y="-459"/>
                  </a:cubicBezTo>
                  <a:cubicBezTo>
                    <a:pt x="91312" y="-459"/>
                    <a:pt x="124850" y="-459"/>
                    <a:pt x="153248" y="-459"/>
                  </a:cubicBezTo>
                  <a:close/>
                </a:path>
              </a:pathLst>
            </a:custGeom>
            <a:solidFill>
              <a:srgbClr val="FEF3C6"/>
            </a:solidFill>
            <a:ln w="1443" cap="rnd">
              <a:noFill/>
              <a:prstDash val="solid"/>
              <a:round/>
            </a:ln>
          </p:spPr>
          <p:txBody>
            <a:bodyPr rtlCol="0" anchor="ctr"/>
            <a:lstStyle/>
            <a:p>
              <a:pPr algn="ctr"/>
              <a:endParaRPr lang="en-US" sz="1500" dirty="0"/>
            </a:p>
          </p:txBody>
        </p:sp>
        <p:sp>
          <p:nvSpPr>
            <p:cNvPr id="171" name="Freeform 170">
              <a:extLst>
                <a:ext uri="{FF2B5EF4-FFF2-40B4-BE49-F238E27FC236}">
                  <a16:creationId xmlns:a16="http://schemas.microsoft.com/office/drawing/2014/main" id="{712FD41E-FE7C-FC9F-EDE4-AA3192513A70}"/>
                </a:ext>
              </a:extLst>
            </p:cNvPr>
            <p:cNvSpPr>
              <a:spLocks/>
            </p:cNvSpPr>
            <p:nvPr/>
          </p:nvSpPr>
          <p:spPr>
            <a:xfrm>
              <a:off x="4054520" y="1496030"/>
              <a:ext cx="412742" cy="1160736"/>
            </a:xfrm>
            <a:custGeom>
              <a:avLst/>
              <a:gdLst>
                <a:gd name="connsiteX0" fmla="*/ 153248 w 214992"/>
                <a:gd name="connsiteY0" fmla="*/ -459 h 603824"/>
                <a:gd name="connsiteX1" fmla="*/ 215578 w 214992"/>
                <a:gd name="connsiteY1" fmla="*/ 61887 h 603824"/>
                <a:gd name="connsiteX2" fmla="*/ 215578 w 214992"/>
                <a:gd name="connsiteY2" fmla="*/ 541015 h 603824"/>
                <a:gd name="connsiteX3" fmla="*/ 153248 w 214992"/>
                <a:gd name="connsiteY3" fmla="*/ 603365 h 603824"/>
                <a:gd name="connsiteX4" fmla="*/ 62914 w 214992"/>
                <a:gd name="connsiteY4" fmla="*/ 603365 h 603824"/>
                <a:gd name="connsiteX5" fmla="*/ 585 w 214992"/>
                <a:gd name="connsiteY5" fmla="*/ 541015 h 603824"/>
                <a:gd name="connsiteX6" fmla="*/ 585 w 214992"/>
                <a:gd name="connsiteY6" fmla="*/ 61887 h 603824"/>
                <a:gd name="connsiteX7" fmla="*/ 62914 w 214992"/>
                <a:gd name="connsiteY7" fmla="*/ -459 h 603824"/>
                <a:gd name="connsiteX8" fmla="*/ 15324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3248" y="-459"/>
                  </a:moveTo>
                  <a:cubicBezTo>
                    <a:pt x="187672" y="-459"/>
                    <a:pt x="215578" y="27453"/>
                    <a:pt x="215578" y="61887"/>
                  </a:cubicBezTo>
                  <a:cubicBezTo>
                    <a:pt x="215578" y="177783"/>
                    <a:pt x="215578" y="425128"/>
                    <a:pt x="215578" y="541015"/>
                  </a:cubicBezTo>
                  <a:cubicBezTo>
                    <a:pt x="215578" y="575466"/>
                    <a:pt x="187672" y="603365"/>
                    <a:pt x="153248" y="603365"/>
                  </a:cubicBezTo>
                  <a:cubicBezTo>
                    <a:pt x="124850" y="603365"/>
                    <a:pt x="91312" y="603365"/>
                    <a:pt x="62914" y="603365"/>
                  </a:cubicBezTo>
                  <a:cubicBezTo>
                    <a:pt x="28491" y="603365"/>
                    <a:pt x="585" y="575466"/>
                    <a:pt x="585" y="541015"/>
                  </a:cubicBezTo>
                  <a:cubicBezTo>
                    <a:pt x="585" y="425128"/>
                    <a:pt x="585" y="177783"/>
                    <a:pt x="585" y="61887"/>
                  </a:cubicBezTo>
                  <a:cubicBezTo>
                    <a:pt x="585" y="27453"/>
                    <a:pt x="28491" y="-459"/>
                    <a:pt x="62914" y="-459"/>
                  </a:cubicBezTo>
                  <a:cubicBezTo>
                    <a:pt x="91312" y="-459"/>
                    <a:pt x="124850" y="-459"/>
                    <a:pt x="153248" y="-459"/>
                  </a:cubicBezTo>
                  <a:close/>
                </a:path>
              </a:pathLst>
            </a:custGeom>
            <a:noFill/>
            <a:ln w="8544" cap="rnd">
              <a:solidFill>
                <a:srgbClr val="FFB900"/>
              </a:solidFill>
              <a:prstDash val="solid"/>
              <a:round/>
            </a:ln>
          </p:spPr>
          <p:txBody>
            <a:bodyPr rtlCol="0" anchor="ctr"/>
            <a:lstStyle/>
            <a:p>
              <a:pPr algn="ctr"/>
              <a:endParaRPr lang="en-US" sz="1500" dirty="0"/>
            </a:p>
          </p:txBody>
        </p:sp>
        <p:sp>
          <p:nvSpPr>
            <p:cNvPr id="172" name="Freeform 171">
              <a:extLst>
                <a:ext uri="{FF2B5EF4-FFF2-40B4-BE49-F238E27FC236}">
                  <a16:creationId xmlns:a16="http://schemas.microsoft.com/office/drawing/2014/main" id="{99CEF65E-2345-BDBE-4216-FEB9086811BB}"/>
                </a:ext>
              </a:extLst>
            </p:cNvPr>
            <p:cNvSpPr>
              <a:spLocks/>
            </p:cNvSpPr>
            <p:nvPr/>
          </p:nvSpPr>
          <p:spPr>
            <a:xfrm>
              <a:off x="4607921" y="1577442"/>
              <a:ext cx="412742" cy="997907"/>
            </a:xfrm>
            <a:custGeom>
              <a:avLst/>
              <a:gdLst>
                <a:gd name="connsiteX0" fmla="*/ 153386 w 214992"/>
                <a:gd name="connsiteY0" fmla="*/ -459 h 519119"/>
                <a:gd name="connsiteX1" fmla="*/ 197460 w 214992"/>
                <a:gd name="connsiteY1" fmla="*/ 17801 h 519119"/>
                <a:gd name="connsiteX2" fmla="*/ 215716 w 214992"/>
                <a:gd name="connsiteY2" fmla="*/ 61887 h 519119"/>
                <a:gd name="connsiteX3" fmla="*/ 215716 w 214992"/>
                <a:gd name="connsiteY3" fmla="*/ 456313 h 519119"/>
                <a:gd name="connsiteX4" fmla="*/ 197460 w 214992"/>
                <a:gd name="connsiteY4" fmla="*/ 500408 h 519119"/>
                <a:gd name="connsiteX5" fmla="*/ 153386 w 214992"/>
                <a:gd name="connsiteY5" fmla="*/ 518660 h 519119"/>
                <a:gd name="connsiteX6" fmla="*/ 63052 w 214992"/>
                <a:gd name="connsiteY6" fmla="*/ 518660 h 519119"/>
                <a:gd name="connsiteX7" fmla="*/ 18979 w 214992"/>
                <a:gd name="connsiteY7" fmla="*/ 500408 h 519119"/>
                <a:gd name="connsiteX8" fmla="*/ 724 w 214992"/>
                <a:gd name="connsiteY8" fmla="*/ 456313 h 519119"/>
                <a:gd name="connsiteX9" fmla="*/ 724 w 214992"/>
                <a:gd name="connsiteY9" fmla="*/ 61887 h 519119"/>
                <a:gd name="connsiteX10" fmla="*/ 18979 w 214992"/>
                <a:gd name="connsiteY10" fmla="*/ 17801 h 519119"/>
                <a:gd name="connsiteX11" fmla="*/ 63052 w 214992"/>
                <a:gd name="connsiteY11" fmla="*/ -459 h 519119"/>
                <a:gd name="connsiteX12" fmla="*/ 153386 w 214992"/>
                <a:gd name="connsiteY12" fmla="*/ -459 h 51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992" h="519119">
                  <a:moveTo>
                    <a:pt x="153386" y="-459"/>
                  </a:moveTo>
                  <a:cubicBezTo>
                    <a:pt x="169918" y="-459"/>
                    <a:pt x="185771" y="6110"/>
                    <a:pt x="197460" y="17801"/>
                  </a:cubicBezTo>
                  <a:cubicBezTo>
                    <a:pt x="209149" y="29493"/>
                    <a:pt x="215716" y="45351"/>
                    <a:pt x="215716" y="61887"/>
                  </a:cubicBezTo>
                  <a:lnTo>
                    <a:pt x="215716" y="456313"/>
                  </a:lnTo>
                  <a:cubicBezTo>
                    <a:pt x="215716" y="472850"/>
                    <a:pt x="209149" y="488711"/>
                    <a:pt x="197460" y="500408"/>
                  </a:cubicBezTo>
                  <a:cubicBezTo>
                    <a:pt x="185771" y="512091"/>
                    <a:pt x="169918" y="518660"/>
                    <a:pt x="153386" y="518660"/>
                  </a:cubicBezTo>
                  <a:cubicBezTo>
                    <a:pt x="124988" y="518660"/>
                    <a:pt x="91451" y="518660"/>
                    <a:pt x="63052" y="518660"/>
                  </a:cubicBezTo>
                  <a:cubicBezTo>
                    <a:pt x="46522" y="518660"/>
                    <a:pt x="30669" y="512091"/>
                    <a:pt x="18979" y="500408"/>
                  </a:cubicBezTo>
                  <a:cubicBezTo>
                    <a:pt x="7291" y="488711"/>
                    <a:pt x="724" y="472850"/>
                    <a:pt x="724" y="456313"/>
                  </a:cubicBezTo>
                  <a:cubicBezTo>
                    <a:pt x="724" y="356457"/>
                    <a:pt x="724" y="161748"/>
                    <a:pt x="724" y="61887"/>
                  </a:cubicBezTo>
                  <a:cubicBezTo>
                    <a:pt x="724" y="45351"/>
                    <a:pt x="7291" y="29493"/>
                    <a:pt x="18979" y="17801"/>
                  </a:cubicBezTo>
                  <a:cubicBezTo>
                    <a:pt x="30669" y="6110"/>
                    <a:pt x="46522" y="-459"/>
                    <a:pt x="63052" y="-459"/>
                  </a:cubicBezTo>
                  <a:lnTo>
                    <a:pt x="153386" y="-459"/>
                  </a:lnTo>
                  <a:close/>
                </a:path>
              </a:pathLst>
            </a:custGeom>
            <a:solidFill>
              <a:srgbClr val="FEF3C6"/>
            </a:solidFill>
            <a:ln w="1326" cap="rnd">
              <a:noFill/>
              <a:prstDash val="solid"/>
              <a:round/>
            </a:ln>
          </p:spPr>
          <p:txBody>
            <a:bodyPr rtlCol="0" anchor="ctr"/>
            <a:lstStyle/>
            <a:p>
              <a:pPr algn="ctr"/>
              <a:endParaRPr lang="en-US" sz="1500" dirty="0"/>
            </a:p>
          </p:txBody>
        </p:sp>
        <p:sp>
          <p:nvSpPr>
            <p:cNvPr id="173" name="Freeform 172">
              <a:extLst>
                <a:ext uri="{FF2B5EF4-FFF2-40B4-BE49-F238E27FC236}">
                  <a16:creationId xmlns:a16="http://schemas.microsoft.com/office/drawing/2014/main" id="{6F473C83-DEB1-3015-6616-AA64A3DD0920}"/>
                </a:ext>
              </a:extLst>
            </p:cNvPr>
            <p:cNvSpPr>
              <a:spLocks/>
            </p:cNvSpPr>
            <p:nvPr/>
          </p:nvSpPr>
          <p:spPr>
            <a:xfrm>
              <a:off x="4607921" y="1577442"/>
              <a:ext cx="412742" cy="997907"/>
            </a:xfrm>
            <a:custGeom>
              <a:avLst/>
              <a:gdLst>
                <a:gd name="connsiteX0" fmla="*/ 153386 w 214992"/>
                <a:gd name="connsiteY0" fmla="*/ -459 h 519119"/>
                <a:gd name="connsiteX1" fmla="*/ 197460 w 214992"/>
                <a:gd name="connsiteY1" fmla="*/ 17801 h 519119"/>
                <a:gd name="connsiteX2" fmla="*/ 215716 w 214992"/>
                <a:gd name="connsiteY2" fmla="*/ 61887 h 519119"/>
                <a:gd name="connsiteX3" fmla="*/ 215716 w 214992"/>
                <a:gd name="connsiteY3" fmla="*/ 456313 h 519119"/>
                <a:gd name="connsiteX4" fmla="*/ 197460 w 214992"/>
                <a:gd name="connsiteY4" fmla="*/ 500408 h 519119"/>
                <a:gd name="connsiteX5" fmla="*/ 153386 w 214992"/>
                <a:gd name="connsiteY5" fmla="*/ 518660 h 519119"/>
                <a:gd name="connsiteX6" fmla="*/ 63052 w 214992"/>
                <a:gd name="connsiteY6" fmla="*/ 518660 h 519119"/>
                <a:gd name="connsiteX7" fmla="*/ 18979 w 214992"/>
                <a:gd name="connsiteY7" fmla="*/ 500408 h 519119"/>
                <a:gd name="connsiteX8" fmla="*/ 724 w 214992"/>
                <a:gd name="connsiteY8" fmla="*/ 456313 h 519119"/>
                <a:gd name="connsiteX9" fmla="*/ 724 w 214992"/>
                <a:gd name="connsiteY9" fmla="*/ 61887 h 519119"/>
                <a:gd name="connsiteX10" fmla="*/ 18979 w 214992"/>
                <a:gd name="connsiteY10" fmla="*/ 17801 h 519119"/>
                <a:gd name="connsiteX11" fmla="*/ 63052 w 214992"/>
                <a:gd name="connsiteY11" fmla="*/ -459 h 519119"/>
                <a:gd name="connsiteX12" fmla="*/ 153386 w 214992"/>
                <a:gd name="connsiteY12" fmla="*/ -459 h 51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992" h="519119">
                  <a:moveTo>
                    <a:pt x="153386" y="-459"/>
                  </a:moveTo>
                  <a:cubicBezTo>
                    <a:pt x="169918" y="-459"/>
                    <a:pt x="185771" y="6110"/>
                    <a:pt x="197460" y="17801"/>
                  </a:cubicBezTo>
                  <a:cubicBezTo>
                    <a:pt x="209149" y="29493"/>
                    <a:pt x="215716" y="45351"/>
                    <a:pt x="215716" y="61887"/>
                  </a:cubicBezTo>
                  <a:lnTo>
                    <a:pt x="215716" y="456313"/>
                  </a:lnTo>
                  <a:cubicBezTo>
                    <a:pt x="215716" y="472850"/>
                    <a:pt x="209149" y="488711"/>
                    <a:pt x="197460" y="500408"/>
                  </a:cubicBezTo>
                  <a:cubicBezTo>
                    <a:pt x="185771" y="512091"/>
                    <a:pt x="169918" y="518660"/>
                    <a:pt x="153386" y="518660"/>
                  </a:cubicBezTo>
                  <a:cubicBezTo>
                    <a:pt x="124988" y="518660"/>
                    <a:pt x="91451" y="518660"/>
                    <a:pt x="63052" y="518660"/>
                  </a:cubicBezTo>
                  <a:cubicBezTo>
                    <a:pt x="46522" y="518660"/>
                    <a:pt x="30669" y="512091"/>
                    <a:pt x="18979" y="500408"/>
                  </a:cubicBezTo>
                  <a:cubicBezTo>
                    <a:pt x="7291" y="488711"/>
                    <a:pt x="724" y="472850"/>
                    <a:pt x="724" y="456313"/>
                  </a:cubicBezTo>
                  <a:cubicBezTo>
                    <a:pt x="724" y="356457"/>
                    <a:pt x="724" y="161748"/>
                    <a:pt x="724" y="61887"/>
                  </a:cubicBezTo>
                  <a:cubicBezTo>
                    <a:pt x="724" y="45351"/>
                    <a:pt x="7291" y="29493"/>
                    <a:pt x="18979" y="17801"/>
                  </a:cubicBezTo>
                  <a:cubicBezTo>
                    <a:pt x="30669" y="6110"/>
                    <a:pt x="46522" y="-459"/>
                    <a:pt x="63052" y="-459"/>
                  </a:cubicBezTo>
                  <a:lnTo>
                    <a:pt x="153386" y="-459"/>
                  </a:lnTo>
                  <a:close/>
                </a:path>
              </a:pathLst>
            </a:custGeom>
            <a:noFill/>
            <a:ln w="8618" cap="rnd">
              <a:solidFill>
                <a:srgbClr val="FFB900"/>
              </a:solidFill>
              <a:prstDash val="solid"/>
              <a:round/>
            </a:ln>
          </p:spPr>
          <p:txBody>
            <a:bodyPr rtlCol="0" anchor="ctr"/>
            <a:lstStyle/>
            <a:p>
              <a:pPr algn="ctr"/>
              <a:endParaRPr lang="en-US" sz="1500"/>
            </a:p>
          </p:txBody>
        </p:sp>
        <p:sp>
          <p:nvSpPr>
            <p:cNvPr id="174" name="Freeform 173">
              <a:extLst>
                <a:ext uri="{FF2B5EF4-FFF2-40B4-BE49-F238E27FC236}">
                  <a16:creationId xmlns:a16="http://schemas.microsoft.com/office/drawing/2014/main" id="{6800C2C7-ABB2-2818-7D2F-1BAE1949F3D9}"/>
                </a:ext>
              </a:extLst>
            </p:cNvPr>
            <p:cNvSpPr>
              <a:spLocks/>
            </p:cNvSpPr>
            <p:nvPr/>
          </p:nvSpPr>
          <p:spPr>
            <a:xfrm>
              <a:off x="5161322" y="1656332"/>
              <a:ext cx="412742" cy="840145"/>
            </a:xfrm>
            <a:custGeom>
              <a:avLst/>
              <a:gdLst>
                <a:gd name="connsiteX0" fmla="*/ 153525 w 214992"/>
                <a:gd name="connsiteY0" fmla="*/ -459 h 437050"/>
                <a:gd name="connsiteX1" fmla="*/ 215855 w 214992"/>
                <a:gd name="connsiteY1" fmla="*/ 61887 h 437050"/>
                <a:gd name="connsiteX2" fmla="*/ 215855 w 214992"/>
                <a:gd name="connsiteY2" fmla="*/ 374252 h 437050"/>
                <a:gd name="connsiteX3" fmla="*/ 153525 w 214992"/>
                <a:gd name="connsiteY3" fmla="*/ 436591 h 437050"/>
                <a:gd name="connsiteX4" fmla="*/ 63191 w 214992"/>
                <a:gd name="connsiteY4" fmla="*/ 436591 h 437050"/>
                <a:gd name="connsiteX5" fmla="*/ 863 w 214992"/>
                <a:gd name="connsiteY5" fmla="*/ 374252 h 437050"/>
                <a:gd name="connsiteX6" fmla="*/ 863 w 214992"/>
                <a:gd name="connsiteY6" fmla="*/ 61887 h 437050"/>
                <a:gd name="connsiteX7" fmla="*/ 63191 w 214992"/>
                <a:gd name="connsiteY7" fmla="*/ -459 h 437050"/>
                <a:gd name="connsiteX8" fmla="*/ 153525 w 214992"/>
                <a:gd name="connsiteY8" fmla="*/ -459 h 43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437050">
                  <a:moveTo>
                    <a:pt x="153525" y="-459"/>
                  </a:moveTo>
                  <a:cubicBezTo>
                    <a:pt x="187949" y="-459"/>
                    <a:pt x="215855" y="27454"/>
                    <a:pt x="215855" y="61887"/>
                  </a:cubicBezTo>
                  <a:lnTo>
                    <a:pt x="215855" y="374252"/>
                  </a:lnTo>
                  <a:cubicBezTo>
                    <a:pt x="215855" y="408684"/>
                    <a:pt x="187949" y="436591"/>
                    <a:pt x="153525" y="436591"/>
                  </a:cubicBezTo>
                  <a:lnTo>
                    <a:pt x="63191" y="436591"/>
                  </a:lnTo>
                  <a:cubicBezTo>
                    <a:pt x="28768" y="436591"/>
                    <a:pt x="863" y="408684"/>
                    <a:pt x="863" y="374252"/>
                  </a:cubicBezTo>
                  <a:lnTo>
                    <a:pt x="863" y="61887"/>
                  </a:lnTo>
                  <a:cubicBezTo>
                    <a:pt x="863" y="27454"/>
                    <a:pt x="28768" y="-459"/>
                    <a:pt x="63191" y="-459"/>
                  </a:cubicBezTo>
                  <a:lnTo>
                    <a:pt x="153525" y="-459"/>
                  </a:lnTo>
                  <a:close/>
                </a:path>
              </a:pathLst>
            </a:custGeom>
            <a:noFill/>
            <a:ln w="8654" cap="rnd">
              <a:solidFill>
                <a:srgbClr val="FFB900"/>
              </a:solidFill>
              <a:prstDash val="solid"/>
              <a:round/>
            </a:ln>
          </p:spPr>
          <p:txBody>
            <a:bodyPr rtlCol="0" anchor="ctr"/>
            <a:lstStyle/>
            <a:p>
              <a:pPr algn="ctr"/>
              <a:endParaRPr lang="en-US" sz="1500"/>
            </a:p>
          </p:txBody>
        </p:sp>
        <p:sp>
          <p:nvSpPr>
            <p:cNvPr id="175" name="Freeform 174">
              <a:extLst>
                <a:ext uri="{FF2B5EF4-FFF2-40B4-BE49-F238E27FC236}">
                  <a16:creationId xmlns:a16="http://schemas.microsoft.com/office/drawing/2014/main" id="{79E2D37C-8931-486F-779C-7D6FBD886DC2}"/>
                </a:ext>
              </a:extLst>
            </p:cNvPr>
            <p:cNvSpPr>
              <a:spLocks/>
            </p:cNvSpPr>
            <p:nvPr/>
          </p:nvSpPr>
          <p:spPr>
            <a:xfrm rot="5400000" flipV="1">
              <a:off x="5906481" y="1154734"/>
              <a:ext cx="1683936" cy="1843346"/>
            </a:xfrm>
            <a:custGeom>
              <a:avLst/>
              <a:gdLst>
                <a:gd name="connsiteX0" fmla="*/ 876337 w 875997"/>
                <a:gd name="connsiteY0" fmla="*/ 887247 h 960177"/>
                <a:gd name="connsiteX1" fmla="*/ 862157 w 875997"/>
                <a:gd name="connsiteY1" fmla="*/ 937469 h 960177"/>
                <a:gd name="connsiteX2" fmla="*/ 814769 w 875997"/>
                <a:gd name="connsiteY2" fmla="*/ 959314 h 960177"/>
                <a:gd name="connsiteX3" fmla="*/ 63430 w 875997"/>
                <a:gd name="connsiteY3" fmla="*/ 959314 h 960177"/>
                <a:gd name="connsiteX4" fmla="*/ 16047 w 875997"/>
                <a:gd name="connsiteY4" fmla="*/ 937469 h 960177"/>
                <a:gd name="connsiteX5" fmla="*/ 1862 w 875997"/>
                <a:gd name="connsiteY5" fmla="*/ 887247 h 960177"/>
                <a:gd name="connsiteX6" fmla="*/ 133614 w 875997"/>
                <a:gd name="connsiteY6" fmla="*/ 51768 h 960177"/>
                <a:gd name="connsiteX7" fmla="*/ 195181 w 875997"/>
                <a:gd name="connsiteY7" fmla="*/ -863 h 960177"/>
                <a:gd name="connsiteX8" fmla="*/ 683017 w 875997"/>
                <a:gd name="connsiteY8" fmla="*/ -863 h 960177"/>
                <a:gd name="connsiteX9" fmla="*/ 744585 w 875997"/>
                <a:gd name="connsiteY9" fmla="*/ 51768 h 960177"/>
                <a:gd name="connsiteX10" fmla="*/ 876337 w 875997"/>
                <a:gd name="connsiteY10" fmla="*/ 887247 h 96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997" h="960177">
                  <a:moveTo>
                    <a:pt x="876337" y="887247"/>
                  </a:moveTo>
                  <a:cubicBezTo>
                    <a:pt x="879173" y="905260"/>
                    <a:pt x="873996" y="923609"/>
                    <a:pt x="862157" y="937469"/>
                  </a:cubicBezTo>
                  <a:cubicBezTo>
                    <a:pt x="850310" y="951329"/>
                    <a:pt x="832999" y="959314"/>
                    <a:pt x="814769" y="959314"/>
                  </a:cubicBezTo>
                  <a:cubicBezTo>
                    <a:pt x="646339" y="959314"/>
                    <a:pt x="231860" y="959314"/>
                    <a:pt x="63430" y="959314"/>
                  </a:cubicBezTo>
                  <a:cubicBezTo>
                    <a:pt x="45203" y="959314"/>
                    <a:pt x="27889" y="951329"/>
                    <a:pt x="16047" y="937469"/>
                  </a:cubicBezTo>
                  <a:cubicBezTo>
                    <a:pt x="4205" y="923609"/>
                    <a:pt x="-978" y="905260"/>
                    <a:pt x="1862" y="887247"/>
                  </a:cubicBezTo>
                  <a:cubicBezTo>
                    <a:pt x="31049" y="702166"/>
                    <a:pt x="108142" y="213293"/>
                    <a:pt x="133614" y="51768"/>
                  </a:cubicBezTo>
                  <a:cubicBezTo>
                    <a:pt x="138393" y="21461"/>
                    <a:pt x="164507" y="-863"/>
                    <a:pt x="195181" y="-863"/>
                  </a:cubicBezTo>
                  <a:cubicBezTo>
                    <a:pt x="308048" y="-863"/>
                    <a:pt x="570148" y="-863"/>
                    <a:pt x="683017" y="-863"/>
                  </a:cubicBezTo>
                  <a:cubicBezTo>
                    <a:pt x="713689" y="-863"/>
                    <a:pt x="739801" y="21461"/>
                    <a:pt x="744585" y="51768"/>
                  </a:cubicBezTo>
                  <a:cubicBezTo>
                    <a:pt x="770056" y="213292"/>
                    <a:pt x="847149" y="702159"/>
                    <a:pt x="876337" y="887247"/>
                  </a:cubicBezTo>
                  <a:close/>
                </a:path>
              </a:pathLst>
            </a:custGeom>
            <a:solidFill>
              <a:srgbClr val="FEF3C6"/>
            </a:solidFill>
            <a:ln w="8650" cap="rnd">
              <a:solidFill>
                <a:srgbClr val="FFB900"/>
              </a:solidFill>
              <a:prstDash val="solid"/>
              <a:round/>
            </a:ln>
          </p:spPr>
          <p:txBody>
            <a:bodyPr rtlCol="0" anchor="ctr"/>
            <a:lstStyle/>
            <a:p>
              <a:pPr algn="ctr"/>
              <a:endParaRPr lang="en-US" sz="1500"/>
            </a:p>
          </p:txBody>
        </p:sp>
        <p:grpSp>
          <p:nvGrpSpPr>
            <p:cNvPr id="176" name="Graphic 8">
              <a:extLst>
                <a:ext uri="{FF2B5EF4-FFF2-40B4-BE49-F238E27FC236}">
                  <a16:creationId xmlns:a16="http://schemas.microsoft.com/office/drawing/2014/main" id="{CE5500AE-B6EA-8CCC-9DA7-A51159D55F65}"/>
                </a:ext>
              </a:extLst>
            </p:cNvPr>
            <p:cNvGrpSpPr>
              <a:grpSpLocks/>
            </p:cNvGrpSpPr>
            <p:nvPr/>
          </p:nvGrpSpPr>
          <p:grpSpPr>
            <a:xfrm>
              <a:off x="7095473" y="1496030"/>
              <a:ext cx="412742" cy="1160736"/>
              <a:chOff x="6215131" y="3473911"/>
              <a:chExt cx="214992" cy="603824"/>
            </a:xfrm>
          </p:grpSpPr>
          <p:sp>
            <p:nvSpPr>
              <p:cNvPr id="186" name="Freeform 185">
                <a:extLst>
                  <a:ext uri="{FF2B5EF4-FFF2-40B4-BE49-F238E27FC236}">
                    <a16:creationId xmlns:a16="http://schemas.microsoft.com/office/drawing/2014/main" id="{99526C2F-BEB5-45E8-B476-A3778E594E48}"/>
                  </a:ext>
                </a:extLst>
              </p:cNvPr>
              <p:cNvSpPr>
                <a:spLocks/>
              </p:cNvSpPr>
              <p:nvPr/>
            </p:nvSpPr>
            <p:spPr>
              <a:xfrm rot="10800000" flipV="1">
                <a:off x="6215131" y="3473911"/>
                <a:ext cx="214992" cy="603824"/>
              </a:xfrm>
              <a:custGeom>
                <a:avLst/>
                <a:gdLst>
                  <a:gd name="connsiteX0" fmla="*/ 154168 w 214992"/>
                  <a:gd name="connsiteY0" fmla="*/ -459 h 603824"/>
                  <a:gd name="connsiteX1" fmla="*/ 216498 w 214992"/>
                  <a:gd name="connsiteY1" fmla="*/ 61887 h 603824"/>
                  <a:gd name="connsiteX2" fmla="*/ 216498 w 214992"/>
                  <a:gd name="connsiteY2" fmla="*/ 541015 h 603824"/>
                  <a:gd name="connsiteX3" fmla="*/ 154168 w 214992"/>
                  <a:gd name="connsiteY3" fmla="*/ 603365 h 603824"/>
                  <a:gd name="connsiteX4" fmla="*/ 63834 w 214992"/>
                  <a:gd name="connsiteY4" fmla="*/ 603365 h 603824"/>
                  <a:gd name="connsiteX5" fmla="*/ 1505 w 214992"/>
                  <a:gd name="connsiteY5" fmla="*/ 541015 h 603824"/>
                  <a:gd name="connsiteX6" fmla="*/ 1505 w 214992"/>
                  <a:gd name="connsiteY6" fmla="*/ 61887 h 603824"/>
                  <a:gd name="connsiteX7" fmla="*/ 63834 w 214992"/>
                  <a:gd name="connsiteY7" fmla="*/ -459 h 603824"/>
                  <a:gd name="connsiteX8" fmla="*/ 15416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4168" y="-459"/>
                    </a:moveTo>
                    <a:cubicBezTo>
                      <a:pt x="188592" y="-459"/>
                      <a:pt x="216498" y="27453"/>
                      <a:pt x="216498" y="61887"/>
                    </a:cubicBezTo>
                    <a:cubicBezTo>
                      <a:pt x="216498" y="177783"/>
                      <a:pt x="216498" y="425128"/>
                      <a:pt x="216498" y="541015"/>
                    </a:cubicBezTo>
                    <a:cubicBezTo>
                      <a:pt x="216498" y="575466"/>
                      <a:pt x="188592" y="603365"/>
                      <a:pt x="154168" y="603365"/>
                    </a:cubicBezTo>
                    <a:cubicBezTo>
                      <a:pt x="125770" y="603365"/>
                      <a:pt x="92232" y="603365"/>
                      <a:pt x="63834" y="603365"/>
                    </a:cubicBezTo>
                    <a:cubicBezTo>
                      <a:pt x="29411" y="603365"/>
                      <a:pt x="1505" y="575466"/>
                      <a:pt x="1505" y="541015"/>
                    </a:cubicBezTo>
                    <a:cubicBezTo>
                      <a:pt x="1505" y="425128"/>
                      <a:pt x="1505" y="177783"/>
                      <a:pt x="1505" y="61887"/>
                    </a:cubicBezTo>
                    <a:cubicBezTo>
                      <a:pt x="1505" y="27453"/>
                      <a:pt x="29411" y="-459"/>
                      <a:pt x="63834" y="-459"/>
                    </a:cubicBezTo>
                    <a:cubicBezTo>
                      <a:pt x="92232" y="-459"/>
                      <a:pt x="125770" y="-459"/>
                      <a:pt x="154168" y="-459"/>
                    </a:cubicBezTo>
                    <a:close/>
                  </a:path>
                </a:pathLst>
              </a:custGeom>
              <a:solidFill>
                <a:srgbClr val="FEF3C6"/>
              </a:solidFill>
              <a:ln w="1443" cap="rnd">
                <a:noFill/>
                <a:prstDash val="solid"/>
                <a:round/>
              </a:ln>
            </p:spPr>
            <p:txBody>
              <a:bodyPr rtlCol="0" anchor="ctr"/>
              <a:lstStyle/>
              <a:p>
                <a:pPr algn="ctr"/>
                <a:endParaRPr lang="en-US" sz="1500"/>
              </a:p>
            </p:txBody>
          </p:sp>
          <p:sp>
            <p:nvSpPr>
              <p:cNvPr id="187" name="Freeform 186">
                <a:extLst>
                  <a:ext uri="{FF2B5EF4-FFF2-40B4-BE49-F238E27FC236}">
                    <a16:creationId xmlns:a16="http://schemas.microsoft.com/office/drawing/2014/main" id="{7B4B77AC-9E87-63E7-61BE-A283A00D92BB}"/>
                  </a:ext>
                </a:extLst>
              </p:cNvPr>
              <p:cNvSpPr>
                <a:spLocks/>
              </p:cNvSpPr>
              <p:nvPr/>
            </p:nvSpPr>
            <p:spPr>
              <a:xfrm rot="10800000" flipV="1">
                <a:off x="6215131" y="3473911"/>
                <a:ext cx="214992" cy="603824"/>
              </a:xfrm>
              <a:custGeom>
                <a:avLst/>
                <a:gdLst>
                  <a:gd name="connsiteX0" fmla="*/ 154168 w 214992"/>
                  <a:gd name="connsiteY0" fmla="*/ -459 h 603824"/>
                  <a:gd name="connsiteX1" fmla="*/ 216498 w 214992"/>
                  <a:gd name="connsiteY1" fmla="*/ 61887 h 603824"/>
                  <a:gd name="connsiteX2" fmla="*/ 216498 w 214992"/>
                  <a:gd name="connsiteY2" fmla="*/ 541015 h 603824"/>
                  <a:gd name="connsiteX3" fmla="*/ 154168 w 214992"/>
                  <a:gd name="connsiteY3" fmla="*/ 603365 h 603824"/>
                  <a:gd name="connsiteX4" fmla="*/ 63834 w 214992"/>
                  <a:gd name="connsiteY4" fmla="*/ 603365 h 603824"/>
                  <a:gd name="connsiteX5" fmla="*/ 1505 w 214992"/>
                  <a:gd name="connsiteY5" fmla="*/ 541015 h 603824"/>
                  <a:gd name="connsiteX6" fmla="*/ 1505 w 214992"/>
                  <a:gd name="connsiteY6" fmla="*/ 61887 h 603824"/>
                  <a:gd name="connsiteX7" fmla="*/ 63834 w 214992"/>
                  <a:gd name="connsiteY7" fmla="*/ -459 h 603824"/>
                  <a:gd name="connsiteX8" fmla="*/ 15416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4168" y="-459"/>
                    </a:moveTo>
                    <a:cubicBezTo>
                      <a:pt x="188592" y="-459"/>
                      <a:pt x="216498" y="27453"/>
                      <a:pt x="216498" y="61887"/>
                    </a:cubicBezTo>
                    <a:cubicBezTo>
                      <a:pt x="216498" y="177783"/>
                      <a:pt x="216498" y="425128"/>
                      <a:pt x="216498" y="541015"/>
                    </a:cubicBezTo>
                    <a:cubicBezTo>
                      <a:pt x="216498" y="575466"/>
                      <a:pt x="188592" y="603365"/>
                      <a:pt x="154168" y="603365"/>
                    </a:cubicBezTo>
                    <a:cubicBezTo>
                      <a:pt x="125770" y="603365"/>
                      <a:pt x="92232" y="603365"/>
                      <a:pt x="63834" y="603365"/>
                    </a:cubicBezTo>
                    <a:cubicBezTo>
                      <a:pt x="29411" y="603365"/>
                      <a:pt x="1505" y="575466"/>
                      <a:pt x="1505" y="541015"/>
                    </a:cubicBezTo>
                    <a:cubicBezTo>
                      <a:pt x="1505" y="425128"/>
                      <a:pt x="1505" y="177783"/>
                      <a:pt x="1505" y="61887"/>
                    </a:cubicBezTo>
                    <a:cubicBezTo>
                      <a:pt x="1505" y="27453"/>
                      <a:pt x="29411" y="-459"/>
                      <a:pt x="63834" y="-459"/>
                    </a:cubicBezTo>
                    <a:cubicBezTo>
                      <a:pt x="92232" y="-459"/>
                      <a:pt x="125770" y="-459"/>
                      <a:pt x="154168" y="-459"/>
                    </a:cubicBezTo>
                    <a:close/>
                  </a:path>
                </a:pathLst>
              </a:custGeom>
              <a:noFill/>
              <a:ln w="8544" cap="rnd">
                <a:solidFill>
                  <a:srgbClr val="FFB900"/>
                </a:solidFill>
                <a:prstDash val="solid"/>
                <a:round/>
              </a:ln>
            </p:spPr>
            <p:txBody>
              <a:bodyPr rtlCol="0" anchor="ctr"/>
              <a:lstStyle/>
              <a:p>
                <a:pPr algn="ctr"/>
                <a:endParaRPr lang="en-US" sz="1500"/>
              </a:p>
            </p:txBody>
          </p:sp>
        </p:grpSp>
        <p:sp>
          <p:nvSpPr>
            <p:cNvPr id="177" name="Freeform 176">
              <a:extLst>
                <a:ext uri="{FF2B5EF4-FFF2-40B4-BE49-F238E27FC236}">
                  <a16:creationId xmlns:a16="http://schemas.microsoft.com/office/drawing/2014/main" id="{59139C4A-92DA-A864-86B4-4CD861DBAD71}"/>
                </a:ext>
              </a:extLst>
            </p:cNvPr>
            <p:cNvSpPr>
              <a:spLocks/>
            </p:cNvSpPr>
            <p:nvPr/>
          </p:nvSpPr>
          <p:spPr>
            <a:xfrm rot="10800000" flipV="1">
              <a:off x="6542071" y="1577442"/>
              <a:ext cx="412742" cy="997907"/>
            </a:xfrm>
            <a:custGeom>
              <a:avLst/>
              <a:gdLst>
                <a:gd name="connsiteX0" fmla="*/ 154029 w 214992"/>
                <a:gd name="connsiteY0" fmla="*/ -459 h 519119"/>
                <a:gd name="connsiteX1" fmla="*/ 198102 w 214992"/>
                <a:gd name="connsiteY1" fmla="*/ 17801 h 519119"/>
                <a:gd name="connsiteX2" fmla="*/ 216359 w 214992"/>
                <a:gd name="connsiteY2" fmla="*/ 61887 h 519119"/>
                <a:gd name="connsiteX3" fmla="*/ 216359 w 214992"/>
                <a:gd name="connsiteY3" fmla="*/ 456313 h 519119"/>
                <a:gd name="connsiteX4" fmla="*/ 198102 w 214992"/>
                <a:gd name="connsiteY4" fmla="*/ 500408 h 519119"/>
                <a:gd name="connsiteX5" fmla="*/ 154029 w 214992"/>
                <a:gd name="connsiteY5" fmla="*/ 518660 h 519119"/>
                <a:gd name="connsiteX6" fmla="*/ 63695 w 214992"/>
                <a:gd name="connsiteY6" fmla="*/ 518660 h 519119"/>
                <a:gd name="connsiteX7" fmla="*/ 19622 w 214992"/>
                <a:gd name="connsiteY7" fmla="*/ 500408 h 519119"/>
                <a:gd name="connsiteX8" fmla="*/ 1366 w 214992"/>
                <a:gd name="connsiteY8" fmla="*/ 456313 h 519119"/>
                <a:gd name="connsiteX9" fmla="*/ 1366 w 214992"/>
                <a:gd name="connsiteY9" fmla="*/ 61887 h 519119"/>
                <a:gd name="connsiteX10" fmla="*/ 19622 w 214992"/>
                <a:gd name="connsiteY10" fmla="*/ 17801 h 519119"/>
                <a:gd name="connsiteX11" fmla="*/ 63695 w 214992"/>
                <a:gd name="connsiteY11" fmla="*/ -459 h 519119"/>
                <a:gd name="connsiteX12" fmla="*/ 154029 w 214992"/>
                <a:gd name="connsiteY12" fmla="*/ -459 h 51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992" h="519119">
                  <a:moveTo>
                    <a:pt x="154029" y="-459"/>
                  </a:moveTo>
                  <a:cubicBezTo>
                    <a:pt x="170560" y="-459"/>
                    <a:pt x="186414" y="6110"/>
                    <a:pt x="198102" y="17801"/>
                  </a:cubicBezTo>
                  <a:cubicBezTo>
                    <a:pt x="209792" y="29493"/>
                    <a:pt x="216359" y="45351"/>
                    <a:pt x="216359" y="61887"/>
                  </a:cubicBezTo>
                  <a:cubicBezTo>
                    <a:pt x="216359" y="161748"/>
                    <a:pt x="216359" y="356457"/>
                    <a:pt x="216359" y="456313"/>
                  </a:cubicBezTo>
                  <a:cubicBezTo>
                    <a:pt x="216359" y="472850"/>
                    <a:pt x="209792" y="488711"/>
                    <a:pt x="198102" y="500408"/>
                  </a:cubicBezTo>
                  <a:cubicBezTo>
                    <a:pt x="186414" y="512091"/>
                    <a:pt x="170560" y="518660"/>
                    <a:pt x="154029" y="518660"/>
                  </a:cubicBezTo>
                  <a:lnTo>
                    <a:pt x="63695" y="518660"/>
                  </a:lnTo>
                  <a:cubicBezTo>
                    <a:pt x="47165" y="518660"/>
                    <a:pt x="31312" y="512091"/>
                    <a:pt x="19622" y="500408"/>
                  </a:cubicBezTo>
                  <a:cubicBezTo>
                    <a:pt x="7933" y="488711"/>
                    <a:pt x="1366" y="472850"/>
                    <a:pt x="1366" y="456313"/>
                  </a:cubicBezTo>
                  <a:cubicBezTo>
                    <a:pt x="1366" y="356457"/>
                    <a:pt x="1366" y="161748"/>
                    <a:pt x="1366" y="61887"/>
                  </a:cubicBezTo>
                  <a:cubicBezTo>
                    <a:pt x="1366" y="45351"/>
                    <a:pt x="7933" y="29493"/>
                    <a:pt x="19622" y="17801"/>
                  </a:cubicBezTo>
                  <a:cubicBezTo>
                    <a:pt x="31312" y="6110"/>
                    <a:pt x="47165" y="-459"/>
                    <a:pt x="63695" y="-459"/>
                  </a:cubicBezTo>
                  <a:lnTo>
                    <a:pt x="154029" y="-459"/>
                  </a:lnTo>
                  <a:close/>
                </a:path>
              </a:pathLst>
            </a:custGeom>
            <a:solidFill>
              <a:srgbClr val="FEF3C6"/>
            </a:solidFill>
            <a:ln w="1326" cap="rnd">
              <a:noFill/>
              <a:prstDash val="solid"/>
              <a:round/>
            </a:ln>
          </p:spPr>
          <p:txBody>
            <a:bodyPr rtlCol="0" anchor="ctr"/>
            <a:lstStyle/>
            <a:p>
              <a:pPr algn="ctr"/>
              <a:endParaRPr lang="en-US" sz="1500" dirty="0"/>
            </a:p>
          </p:txBody>
        </p:sp>
        <p:sp>
          <p:nvSpPr>
            <p:cNvPr id="178" name="Freeform 177">
              <a:extLst>
                <a:ext uri="{FF2B5EF4-FFF2-40B4-BE49-F238E27FC236}">
                  <a16:creationId xmlns:a16="http://schemas.microsoft.com/office/drawing/2014/main" id="{6B136E00-E650-CD16-C56E-8F0C0F89E276}"/>
                </a:ext>
              </a:extLst>
            </p:cNvPr>
            <p:cNvSpPr>
              <a:spLocks/>
            </p:cNvSpPr>
            <p:nvPr/>
          </p:nvSpPr>
          <p:spPr>
            <a:xfrm rot="10800000" flipV="1">
              <a:off x="6542071" y="1577442"/>
              <a:ext cx="412742" cy="997907"/>
            </a:xfrm>
            <a:custGeom>
              <a:avLst/>
              <a:gdLst>
                <a:gd name="connsiteX0" fmla="*/ 154029 w 214992"/>
                <a:gd name="connsiteY0" fmla="*/ -459 h 519119"/>
                <a:gd name="connsiteX1" fmla="*/ 198102 w 214992"/>
                <a:gd name="connsiteY1" fmla="*/ 17801 h 519119"/>
                <a:gd name="connsiteX2" fmla="*/ 216359 w 214992"/>
                <a:gd name="connsiteY2" fmla="*/ 61887 h 519119"/>
                <a:gd name="connsiteX3" fmla="*/ 216359 w 214992"/>
                <a:gd name="connsiteY3" fmla="*/ 456313 h 519119"/>
                <a:gd name="connsiteX4" fmla="*/ 198102 w 214992"/>
                <a:gd name="connsiteY4" fmla="*/ 500408 h 519119"/>
                <a:gd name="connsiteX5" fmla="*/ 154029 w 214992"/>
                <a:gd name="connsiteY5" fmla="*/ 518660 h 519119"/>
                <a:gd name="connsiteX6" fmla="*/ 63695 w 214992"/>
                <a:gd name="connsiteY6" fmla="*/ 518660 h 519119"/>
                <a:gd name="connsiteX7" fmla="*/ 19622 w 214992"/>
                <a:gd name="connsiteY7" fmla="*/ 500408 h 519119"/>
                <a:gd name="connsiteX8" fmla="*/ 1366 w 214992"/>
                <a:gd name="connsiteY8" fmla="*/ 456313 h 519119"/>
                <a:gd name="connsiteX9" fmla="*/ 1366 w 214992"/>
                <a:gd name="connsiteY9" fmla="*/ 61887 h 519119"/>
                <a:gd name="connsiteX10" fmla="*/ 19622 w 214992"/>
                <a:gd name="connsiteY10" fmla="*/ 17801 h 519119"/>
                <a:gd name="connsiteX11" fmla="*/ 63695 w 214992"/>
                <a:gd name="connsiteY11" fmla="*/ -459 h 519119"/>
                <a:gd name="connsiteX12" fmla="*/ 154029 w 214992"/>
                <a:gd name="connsiteY12" fmla="*/ -459 h 51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992" h="519119">
                  <a:moveTo>
                    <a:pt x="154029" y="-459"/>
                  </a:moveTo>
                  <a:cubicBezTo>
                    <a:pt x="170560" y="-459"/>
                    <a:pt x="186414" y="6110"/>
                    <a:pt x="198102" y="17801"/>
                  </a:cubicBezTo>
                  <a:cubicBezTo>
                    <a:pt x="209792" y="29493"/>
                    <a:pt x="216359" y="45351"/>
                    <a:pt x="216359" y="61887"/>
                  </a:cubicBezTo>
                  <a:cubicBezTo>
                    <a:pt x="216359" y="161748"/>
                    <a:pt x="216359" y="356457"/>
                    <a:pt x="216359" y="456313"/>
                  </a:cubicBezTo>
                  <a:cubicBezTo>
                    <a:pt x="216359" y="472850"/>
                    <a:pt x="209792" y="488711"/>
                    <a:pt x="198102" y="500408"/>
                  </a:cubicBezTo>
                  <a:cubicBezTo>
                    <a:pt x="186414" y="512091"/>
                    <a:pt x="170560" y="518660"/>
                    <a:pt x="154029" y="518660"/>
                  </a:cubicBezTo>
                  <a:lnTo>
                    <a:pt x="63695" y="518660"/>
                  </a:lnTo>
                  <a:cubicBezTo>
                    <a:pt x="47165" y="518660"/>
                    <a:pt x="31312" y="512091"/>
                    <a:pt x="19622" y="500408"/>
                  </a:cubicBezTo>
                  <a:cubicBezTo>
                    <a:pt x="7933" y="488711"/>
                    <a:pt x="1366" y="472850"/>
                    <a:pt x="1366" y="456313"/>
                  </a:cubicBezTo>
                  <a:cubicBezTo>
                    <a:pt x="1366" y="356457"/>
                    <a:pt x="1366" y="161748"/>
                    <a:pt x="1366" y="61887"/>
                  </a:cubicBezTo>
                  <a:cubicBezTo>
                    <a:pt x="1366" y="45351"/>
                    <a:pt x="7933" y="29493"/>
                    <a:pt x="19622" y="17801"/>
                  </a:cubicBezTo>
                  <a:cubicBezTo>
                    <a:pt x="31312" y="6110"/>
                    <a:pt x="47165" y="-459"/>
                    <a:pt x="63695" y="-459"/>
                  </a:cubicBezTo>
                  <a:lnTo>
                    <a:pt x="154029" y="-459"/>
                  </a:lnTo>
                  <a:close/>
                </a:path>
              </a:pathLst>
            </a:custGeom>
            <a:noFill/>
            <a:ln w="8618" cap="rnd">
              <a:solidFill>
                <a:srgbClr val="FFB900"/>
              </a:solidFill>
              <a:prstDash val="solid"/>
              <a:round/>
            </a:ln>
          </p:spPr>
          <p:txBody>
            <a:bodyPr rtlCol="0" anchor="ctr"/>
            <a:lstStyle/>
            <a:p>
              <a:pPr algn="ctr"/>
              <a:endParaRPr lang="en-US" sz="1500"/>
            </a:p>
          </p:txBody>
        </p:sp>
        <p:sp>
          <p:nvSpPr>
            <p:cNvPr id="179" name="Freeform 178">
              <a:extLst>
                <a:ext uri="{FF2B5EF4-FFF2-40B4-BE49-F238E27FC236}">
                  <a16:creationId xmlns:a16="http://schemas.microsoft.com/office/drawing/2014/main" id="{99719B0D-6E99-9FC7-4E58-A88670366C5F}"/>
                </a:ext>
              </a:extLst>
            </p:cNvPr>
            <p:cNvSpPr>
              <a:spLocks/>
            </p:cNvSpPr>
            <p:nvPr/>
          </p:nvSpPr>
          <p:spPr>
            <a:xfrm rot="10800000" flipV="1">
              <a:off x="5988669" y="1656332"/>
              <a:ext cx="412742" cy="840145"/>
            </a:xfrm>
            <a:custGeom>
              <a:avLst/>
              <a:gdLst>
                <a:gd name="connsiteX0" fmla="*/ 153890 w 214992"/>
                <a:gd name="connsiteY0" fmla="*/ -459 h 437050"/>
                <a:gd name="connsiteX1" fmla="*/ 216220 w 214992"/>
                <a:gd name="connsiteY1" fmla="*/ 61887 h 437050"/>
                <a:gd name="connsiteX2" fmla="*/ 216220 w 214992"/>
                <a:gd name="connsiteY2" fmla="*/ 374252 h 437050"/>
                <a:gd name="connsiteX3" fmla="*/ 153890 w 214992"/>
                <a:gd name="connsiteY3" fmla="*/ 436591 h 437050"/>
                <a:gd name="connsiteX4" fmla="*/ 63556 w 214992"/>
                <a:gd name="connsiteY4" fmla="*/ 436591 h 437050"/>
                <a:gd name="connsiteX5" fmla="*/ 1228 w 214992"/>
                <a:gd name="connsiteY5" fmla="*/ 374252 h 437050"/>
                <a:gd name="connsiteX6" fmla="*/ 1228 w 214992"/>
                <a:gd name="connsiteY6" fmla="*/ 61887 h 437050"/>
                <a:gd name="connsiteX7" fmla="*/ 63556 w 214992"/>
                <a:gd name="connsiteY7" fmla="*/ -459 h 437050"/>
                <a:gd name="connsiteX8" fmla="*/ 153890 w 214992"/>
                <a:gd name="connsiteY8" fmla="*/ -459 h 43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437050">
                  <a:moveTo>
                    <a:pt x="153890" y="-459"/>
                  </a:moveTo>
                  <a:cubicBezTo>
                    <a:pt x="188314" y="-459"/>
                    <a:pt x="216220" y="27454"/>
                    <a:pt x="216220" y="61887"/>
                  </a:cubicBezTo>
                  <a:lnTo>
                    <a:pt x="216220" y="374252"/>
                  </a:lnTo>
                  <a:cubicBezTo>
                    <a:pt x="216220" y="408684"/>
                    <a:pt x="188314" y="436591"/>
                    <a:pt x="153890" y="436591"/>
                  </a:cubicBezTo>
                  <a:lnTo>
                    <a:pt x="63556" y="436591"/>
                  </a:lnTo>
                  <a:cubicBezTo>
                    <a:pt x="29134" y="436591"/>
                    <a:pt x="1228" y="408684"/>
                    <a:pt x="1228" y="374252"/>
                  </a:cubicBezTo>
                  <a:lnTo>
                    <a:pt x="1228" y="61887"/>
                  </a:lnTo>
                  <a:cubicBezTo>
                    <a:pt x="1228" y="27454"/>
                    <a:pt x="29134" y="-459"/>
                    <a:pt x="63556" y="-459"/>
                  </a:cubicBezTo>
                  <a:lnTo>
                    <a:pt x="153890" y="-459"/>
                  </a:lnTo>
                  <a:close/>
                </a:path>
              </a:pathLst>
            </a:custGeom>
            <a:noFill/>
            <a:ln w="8654" cap="rnd">
              <a:solidFill>
                <a:srgbClr val="FFB900"/>
              </a:solidFill>
              <a:prstDash val="solid"/>
              <a:round/>
            </a:ln>
          </p:spPr>
          <p:txBody>
            <a:bodyPr rtlCol="0" anchor="ctr"/>
            <a:lstStyle/>
            <a:p>
              <a:pPr algn="ctr"/>
              <a:endParaRPr lang="en-US" sz="1500"/>
            </a:p>
          </p:txBody>
        </p:sp>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33DF0512-B5E0-C881-C1B9-5BFBAEB8CA44}"/>
                    </a:ext>
                  </a:extLst>
                </p:cNvPr>
                <p:cNvSpPr txBox="1"/>
                <p:nvPr/>
              </p:nvSpPr>
              <p:spPr>
                <a:xfrm rot="16200000">
                  <a:off x="4132367" y="1937701"/>
                  <a:ext cx="212786" cy="2317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ℰ</m:t>
                        </m:r>
                        <m:r>
                          <a:rPr lang="de-DE" b="0" i="1" baseline="-25000" smtClean="0">
                            <a:latin typeface="Cambria Math" panose="02040503050406030204" pitchFamily="18" charset="0"/>
                            <a:ea typeface="Cambria Math" panose="02040503050406030204" pitchFamily="18" charset="0"/>
                          </a:rPr>
                          <m:t>1</m:t>
                        </m:r>
                      </m:oMath>
                    </m:oMathPara>
                  </a14:m>
                  <a:endParaRPr lang="en-US" baseline="-25000" dirty="0"/>
                </a:p>
              </p:txBody>
            </p:sp>
          </mc:Choice>
          <mc:Fallback xmlns="">
            <p:sp>
              <p:nvSpPr>
                <p:cNvPr id="180" name="TextBox 179">
                  <a:extLst>
                    <a:ext uri="{FF2B5EF4-FFF2-40B4-BE49-F238E27FC236}">
                      <a16:creationId xmlns:a16="http://schemas.microsoft.com/office/drawing/2014/main" id="{33DF0512-B5E0-C881-C1B9-5BFBAEB8CA44}"/>
                    </a:ext>
                  </a:extLst>
                </p:cNvPr>
                <p:cNvSpPr txBox="1">
                  <a:spLocks noRot="1" noChangeAspect="1" noMove="1" noResize="1" noEditPoints="1" noAdjustHandles="1" noChangeArrowheads="1" noChangeShapeType="1" noTextEdit="1"/>
                </p:cNvSpPr>
                <p:nvPr/>
              </p:nvSpPr>
              <p:spPr>
                <a:xfrm rot="16200000">
                  <a:off x="4132367" y="1937701"/>
                  <a:ext cx="212786" cy="231786"/>
                </a:xfrm>
                <a:prstGeom prst="rect">
                  <a:avLst/>
                </a:prstGeom>
                <a:blipFill>
                  <a:blip r:embed="rId5"/>
                  <a:stretch>
                    <a:fillRect b="-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CFEDF7CB-90BA-5896-C8DB-E92160CF787C}"/>
                    </a:ext>
                  </a:extLst>
                </p:cNvPr>
                <p:cNvSpPr txBox="1"/>
                <p:nvPr/>
              </p:nvSpPr>
              <p:spPr>
                <a:xfrm rot="16200000">
                  <a:off x="4724126" y="1937701"/>
                  <a:ext cx="212786" cy="2317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ℰ</m:t>
                        </m:r>
                        <m:r>
                          <a:rPr lang="de-DE" b="0" i="1" baseline="-25000" smtClean="0">
                            <a:latin typeface="Cambria Math" panose="02040503050406030204" pitchFamily="18" charset="0"/>
                            <a:ea typeface="Cambria Math" panose="02040503050406030204" pitchFamily="18" charset="0"/>
                          </a:rPr>
                          <m:t>2</m:t>
                        </m:r>
                      </m:oMath>
                    </m:oMathPara>
                  </a14:m>
                  <a:endParaRPr lang="en-US" baseline="-25000" dirty="0"/>
                </a:p>
              </p:txBody>
            </p:sp>
          </mc:Choice>
          <mc:Fallback xmlns="">
            <p:sp>
              <p:nvSpPr>
                <p:cNvPr id="181" name="TextBox 180">
                  <a:extLst>
                    <a:ext uri="{FF2B5EF4-FFF2-40B4-BE49-F238E27FC236}">
                      <a16:creationId xmlns:a16="http://schemas.microsoft.com/office/drawing/2014/main" id="{CFEDF7CB-90BA-5896-C8DB-E92160CF787C}"/>
                    </a:ext>
                  </a:extLst>
                </p:cNvPr>
                <p:cNvSpPr txBox="1">
                  <a:spLocks noRot="1" noChangeAspect="1" noMove="1" noResize="1" noEditPoints="1" noAdjustHandles="1" noChangeArrowheads="1" noChangeShapeType="1" noTextEdit="1"/>
                </p:cNvSpPr>
                <p:nvPr/>
              </p:nvSpPr>
              <p:spPr>
                <a:xfrm rot="16200000">
                  <a:off x="4724126" y="1937701"/>
                  <a:ext cx="212786" cy="231786"/>
                </a:xfrm>
                <a:prstGeom prst="rect">
                  <a:avLst/>
                </a:prstGeom>
                <a:blipFill>
                  <a:blip r:embed="rId6"/>
                  <a:stretch>
                    <a:fillRect b="-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2" name="TextBox 181">
                  <a:extLst>
                    <a:ext uri="{FF2B5EF4-FFF2-40B4-BE49-F238E27FC236}">
                      <a16:creationId xmlns:a16="http://schemas.microsoft.com/office/drawing/2014/main" id="{312BDD7B-1E5F-CD52-AEC9-1B8E745AAF62}"/>
                    </a:ext>
                  </a:extLst>
                </p:cNvPr>
                <p:cNvSpPr txBox="1"/>
                <p:nvPr/>
              </p:nvSpPr>
              <p:spPr>
                <a:xfrm rot="16200000">
                  <a:off x="5269081" y="1926953"/>
                  <a:ext cx="212786" cy="2317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ℰ</m:t>
                        </m:r>
                        <m:r>
                          <a:rPr lang="de-DE" b="0" i="1" baseline="-25000" smtClean="0">
                            <a:latin typeface="Cambria Math" panose="02040503050406030204" pitchFamily="18" charset="0"/>
                            <a:ea typeface="Cambria Math" panose="02040503050406030204" pitchFamily="18" charset="0"/>
                          </a:rPr>
                          <m:t>3</m:t>
                        </m:r>
                      </m:oMath>
                    </m:oMathPara>
                  </a14:m>
                  <a:endParaRPr lang="en-US" baseline="-25000" dirty="0"/>
                </a:p>
              </p:txBody>
            </p:sp>
          </mc:Choice>
          <mc:Fallback xmlns="">
            <p:sp>
              <p:nvSpPr>
                <p:cNvPr id="182" name="TextBox 181">
                  <a:extLst>
                    <a:ext uri="{FF2B5EF4-FFF2-40B4-BE49-F238E27FC236}">
                      <a16:creationId xmlns:a16="http://schemas.microsoft.com/office/drawing/2014/main" id="{312BDD7B-1E5F-CD52-AEC9-1B8E745AAF62}"/>
                    </a:ext>
                  </a:extLst>
                </p:cNvPr>
                <p:cNvSpPr txBox="1">
                  <a:spLocks noRot="1" noChangeAspect="1" noMove="1" noResize="1" noEditPoints="1" noAdjustHandles="1" noChangeArrowheads="1" noChangeShapeType="1" noTextEdit="1"/>
                </p:cNvSpPr>
                <p:nvPr/>
              </p:nvSpPr>
              <p:spPr>
                <a:xfrm rot="16200000">
                  <a:off x="5269081" y="1926953"/>
                  <a:ext cx="212786" cy="231786"/>
                </a:xfrm>
                <a:prstGeom prst="rect">
                  <a:avLst/>
                </a:prstGeom>
                <a:blipFill>
                  <a:blip r:embed="rId7"/>
                  <a:stretch>
                    <a:fillRect b="-470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B58923FA-5286-F1A0-C062-A2E569613B42}"/>
                    </a:ext>
                  </a:extLst>
                </p:cNvPr>
                <p:cNvSpPr txBox="1"/>
                <p:nvPr/>
              </p:nvSpPr>
              <p:spPr>
                <a:xfrm rot="16200000">
                  <a:off x="6072174" y="1880232"/>
                  <a:ext cx="245733" cy="39868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𝒟</m:t>
                        </m:r>
                        <m:r>
                          <a:rPr lang="de-DE" b="0" i="1" baseline="-25000" smtClean="0">
                            <a:latin typeface="Cambria Math" panose="02040503050406030204" pitchFamily="18" charset="0"/>
                            <a:ea typeface="Cambria Math" panose="02040503050406030204" pitchFamily="18" charset="0"/>
                          </a:rPr>
                          <m:t>3</m:t>
                        </m:r>
                      </m:oMath>
                    </m:oMathPara>
                  </a14:m>
                  <a:endParaRPr lang="en-US" baseline="-25000" dirty="0"/>
                </a:p>
              </p:txBody>
            </p:sp>
          </mc:Choice>
          <mc:Fallback xmlns="">
            <p:sp>
              <p:nvSpPr>
                <p:cNvPr id="183" name="TextBox 182">
                  <a:extLst>
                    <a:ext uri="{FF2B5EF4-FFF2-40B4-BE49-F238E27FC236}">
                      <a16:creationId xmlns:a16="http://schemas.microsoft.com/office/drawing/2014/main" id="{B58923FA-5286-F1A0-C062-A2E569613B42}"/>
                    </a:ext>
                  </a:extLst>
                </p:cNvPr>
                <p:cNvSpPr txBox="1">
                  <a:spLocks noRot="1" noChangeAspect="1" noMove="1" noResize="1" noEditPoints="1" noAdjustHandles="1" noChangeArrowheads="1" noChangeShapeType="1" noTextEdit="1"/>
                </p:cNvSpPr>
                <p:nvPr/>
              </p:nvSpPr>
              <p:spPr>
                <a:xfrm rot="16200000">
                  <a:off x="6072174" y="1880232"/>
                  <a:ext cx="245733" cy="39868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FF162D04-8ED1-C6CD-57A6-4FBAC22B07FB}"/>
                    </a:ext>
                  </a:extLst>
                </p:cNvPr>
                <p:cNvSpPr txBox="1"/>
                <p:nvPr/>
              </p:nvSpPr>
              <p:spPr>
                <a:xfrm rot="16200000">
                  <a:off x="6581836" y="1949146"/>
                  <a:ext cx="329203" cy="23178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𝒟</m:t>
                        </m:r>
                        <m:r>
                          <a:rPr lang="de-DE" b="0" i="1" baseline="-25000" smtClean="0">
                            <a:latin typeface="Cambria Math" panose="02040503050406030204" pitchFamily="18" charset="0"/>
                            <a:ea typeface="Cambria Math" panose="02040503050406030204" pitchFamily="18" charset="0"/>
                          </a:rPr>
                          <m:t>2</m:t>
                        </m:r>
                      </m:oMath>
                    </m:oMathPara>
                  </a14:m>
                  <a:endParaRPr lang="en-US" baseline="-25000" dirty="0"/>
                </a:p>
              </p:txBody>
            </p:sp>
          </mc:Choice>
          <mc:Fallback xmlns="">
            <p:sp>
              <p:nvSpPr>
                <p:cNvPr id="184" name="TextBox 183">
                  <a:extLst>
                    <a:ext uri="{FF2B5EF4-FFF2-40B4-BE49-F238E27FC236}">
                      <a16:creationId xmlns:a16="http://schemas.microsoft.com/office/drawing/2014/main" id="{FF162D04-8ED1-C6CD-57A6-4FBAC22B07FB}"/>
                    </a:ext>
                  </a:extLst>
                </p:cNvPr>
                <p:cNvSpPr txBox="1">
                  <a:spLocks noRot="1" noChangeAspect="1" noMove="1" noResize="1" noEditPoints="1" noAdjustHandles="1" noChangeArrowheads="1" noChangeShapeType="1" noTextEdit="1"/>
                </p:cNvSpPr>
                <p:nvPr/>
              </p:nvSpPr>
              <p:spPr>
                <a:xfrm rot="16200000">
                  <a:off x="6581836" y="1949146"/>
                  <a:ext cx="329203" cy="231786"/>
                </a:xfrm>
                <a:prstGeom prst="rect">
                  <a:avLst/>
                </a:prstGeom>
                <a:blipFill>
                  <a:blip r:embed="rId9"/>
                  <a:stretch>
                    <a:fillRect b="-470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5" name="TextBox 184">
                  <a:extLst>
                    <a:ext uri="{FF2B5EF4-FFF2-40B4-BE49-F238E27FC236}">
                      <a16:creationId xmlns:a16="http://schemas.microsoft.com/office/drawing/2014/main" id="{2860256C-21D1-6EB2-0868-FEF20DCAEB30}"/>
                    </a:ext>
                  </a:extLst>
                </p:cNvPr>
                <p:cNvSpPr txBox="1"/>
                <p:nvPr/>
              </p:nvSpPr>
              <p:spPr>
                <a:xfrm rot="16200000">
                  <a:off x="7137201" y="1945854"/>
                  <a:ext cx="329203" cy="23178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𝒟</m:t>
                        </m:r>
                        <m:r>
                          <a:rPr lang="de-DE" b="0" i="1" baseline="-25000" smtClean="0">
                            <a:latin typeface="Cambria Math" panose="02040503050406030204" pitchFamily="18" charset="0"/>
                            <a:ea typeface="Cambria Math" panose="02040503050406030204" pitchFamily="18" charset="0"/>
                          </a:rPr>
                          <m:t>1</m:t>
                        </m:r>
                      </m:oMath>
                    </m:oMathPara>
                  </a14:m>
                  <a:endParaRPr lang="en-US" baseline="-25000" dirty="0"/>
                </a:p>
              </p:txBody>
            </p:sp>
          </mc:Choice>
          <mc:Fallback xmlns="">
            <p:sp>
              <p:nvSpPr>
                <p:cNvPr id="185" name="TextBox 184">
                  <a:extLst>
                    <a:ext uri="{FF2B5EF4-FFF2-40B4-BE49-F238E27FC236}">
                      <a16:creationId xmlns:a16="http://schemas.microsoft.com/office/drawing/2014/main" id="{2860256C-21D1-6EB2-0868-FEF20DCAEB30}"/>
                    </a:ext>
                  </a:extLst>
                </p:cNvPr>
                <p:cNvSpPr txBox="1">
                  <a:spLocks noRot="1" noChangeAspect="1" noMove="1" noResize="1" noEditPoints="1" noAdjustHandles="1" noChangeArrowheads="1" noChangeShapeType="1" noTextEdit="1"/>
                </p:cNvSpPr>
                <p:nvPr/>
              </p:nvSpPr>
              <p:spPr>
                <a:xfrm rot="16200000">
                  <a:off x="7137201" y="1945854"/>
                  <a:ext cx="329203" cy="231786"/>
                </a:xfrm>
                <a:prstGeom prst="rect">
                  <a:avLst/>
                </a:prstGeom>
                <a:blipFill>
                  <a:blip r:embed="rId10"/>
                  <a:stretch>
                    <a:fillRect b="-44444"/>
                  </a:stretch>
                </a:blipFill>
              </p:spPr>
              <p:txBody>
                <a:bodyPr/>
                <a:lstStyle/>
                <a:p>
                  <a:r>
                    <a:rPr lang="en-US">
                      <a:noFill/>
                    </a:rPr>
                    <a:t> </a:t>
                  </a:r>
                </a:p>
              </p:txBody>
            </p:sp>
          </mc:Fallback>
        </mc:AlternateContent>
      </p:grpSp>
      <p:cxnSp>
        <p:nvCxnSpPr>
          <p:cNvPr id="14" name="Straight Arrow Connector 13">
            <a:extLst>
              <a:ext uri="{FF2B5EF4-FFF2-40B4-BE49-F238E27FC236}">
                <a16:creationId xmlns:a16="http://schemas.microsoft.com/office/drawing/2014/main" id="{7D17B5F5-D6E4-F935-2638-80419B380499}"/>
              </a:ext>
            </a:extLst>
          </p:cNvPr>
          <p:cNvCxnSpPr>
            <a:cxnSpLocks/>
          </p:cNvCxnSpPr>
          <p:nvPr/>
        </p:nvCxnSpPr>
        <p:spPr>
          <a:xfrm>
            <a:off x="10095842" y="4164724"/>
            <a:ext cx="0" cy="244503"/>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4AD6ED1A-B4D5-C624-A44B-A1A4062879CB}"/>
              </a:ext>
            </a:extLst>
          </p:cNvPr>
          <p:cNvCxnSpPr>
            <a:cxnSpLocks/>
          </p:cNvCxnSpPr>
          <p:nvPr/>
        </p:nvCxnSpPr>
        <p:spPr>
          <a:xfrm>
            <a:off x="9100169" y="4156630"/>
            <a:ext cx="0" cy="244503"/>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8531B1DF-2C14-DACE-61B2-696E2EB1D7C1}"/>
              </a:ext>
            </a:extLst>
          </p:cNvPr>
          <p:cNvCxnSpPr>
            <a:cxnSpLocks/>
          </p:cNvCxnSpPr>
          <p:nvPr/>
        </p:nvCxnSpPr>
        <p:spPr>
          <a:xfrm>
            <a:off x="8020414" y="4174592"/>
            <a:ext cx="0" cy="244503"/>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1D704C6E-B385-FBAA-E4D3-C32EFC35E1A1}"/>
              </a:ext>
            </a:extLst>
          </p:cNvPr>
          <p:cNvCxnSpPr>
            <a:cxnSpLocks/>
          </p:cNvCxnSpPr>
          <p:nvPr/>
        </p:nvCxnSpPr>
        <p:spPr>
          <a:xfrm>
            <a:off x="6944202" y="4164724"/>
            <a:ext cx="3160917" cy="0"/>
          </a:xfrm>
          <a:prstGeom prst="line">
            <a:avLst/>
          </a:prstGeom>
          <a:ln w="1270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40333011"/>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F8B19-8F2F-5A20-0531-75EA0785FCAE}"/>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10140B3F-F8B1-EEB4-F499-490A01A132E5}"/>
              </a:ext>
            </a:extLst>
          </p:cNvPr>
          <p:cNvSpPr>
            <a:spLocks noGrp="1"/>
          </p:cNvSpPr>
          <p:nvPr>
            <p:ph type="title"/>
          </p:nvPr>
        </p:nvSpPr>
        <p:spPr>
          <a:xfrm>
            <a:off x="838200" y="178045"/>
            <a:ext cx="10515600" cy="581932"/>
          </a:xfrm>
        </p:spPr>
        <p:txBody>
          <a:bodyPr anchor="ctr">
            <a:normAutofit/>
          </a:bodyPr>
          <a:lstStyle/>
          <a:p>
            <a:r>
              <a:rPr lang="en-US" dirty="0"/>
              <a:t>Volt as Backbone for Instance Segmentation</a:t>
            </a:r>
          </a:p>
        </p:txBody>
      </p:sp>
      <p:sp>
        <p:nvSpPr>
          <p:cNvPr id="5" name="Date Placeholder 4">
            <a:extLst>
              <a:ext uri="{FF2B5EF4-FFF2-40B4-BE49-F238E27FC236}">
                <a16:creationId xmlns:a16="http://schemas.microsoft.com/office/drawing/2014/main" id="{2ACF3CB6-6A0E-3EB0-EC0B-0BA15043D01A}"/>
              </a:ext>
            </a:extLst>
          </p:cNvPr>
          <p:cNvSpPr>
            <a:spLocks noGrp="1"/>
          </p:cNvSpPr>
          <p:nvPr>
            <p:ph type="dt" sz="half" idx="10"/>
          </p:nvPr>
        </p:nvSpPr>
        <p:spPr>
          <a:xfrm>
            <a:off x="838200" y="6495138"/>
            <a:ext cx="2743200" cy="365125"/>
          </a:xfrm>
        </p:spPr>
        <p:txBody>
          <a:bodyPr anchor="ctr">
            <a:normAutofit/>
          </a:bodyPr>
          <a:lstStyle/>
          <a:p>
            <a:pPr>
              <a:spcAft>
                <a:spcPts val="600"/>
              </a:spcAft>
            </a:pPr>
            <a:r>
              <a:rPr lang="en-US"/>
              <a:t>June 3, 2026</a:t>
            </a:r>
          </a:p>
        </p:txBody>
      </p:sp>
      <p:sp>
        <p:nvSpPr>
          <p:cNvPr id="6" name="Footer Placeholder 5">
            <a:extLst>
              <a:ext uri="{FF2B5EF4-FFF2-40B4-BE49-F238E27FC236}">
                <a16:creationId xmlns:a16="http://schemas.microsoft.com/office/drawing/2014/main" id="{B8D57876-EE15-920D-D893-2C40C5966E18}"/>
              </a:ext>
            </a:extLst>
          </p:cNvPr>
          <p:cNvSpPr>
            <a:spLocks noGrp="1"/>
          </p:cNvSpPr>
          <p:nvPr>
            <p:ph type="ftr" sz="quarter" idx="11"/>
          </p:nvPr>
        </p:nvSpPr>
        <p:spPr>
          <a:xfrm>
            <a:off x="4038600" y="6495138"/>
            <a:ext cx="4114800" cy="365125"/>
          </a:xfrm>
        </p:spPr>
        <p:txBody>
          <a:bodyPr anchor="ctr">
            <a:normAutofit/>
          </a:bodyPr>
          <a:lstStyle/>
          <a:p>
            <a:pPr>
              <a:spcAft>
                <a:spcPts val="600"/>
              </a:spcAft>
            </a:pPr>
            <a:r>
              <a:rPr lang="en-US"/>
              <a:t>Volume Transformer (Volt)</a:t>
            </a:r>
          </a:p>
        </p:txBody>
      </p:sp>
      <p:sp>
        <p:nvSpPr>
          <p:cNvPr id="7" name="Slide Number Placeholder 6">
            <a:extLst>
              <a:ext uri="{FF2B5EF4-FFF2-40B4-BE49-F238E27FC236}">
                <a16:creationId xmlns:a16="http://schemas.microsoft.com/office/drawing/2014/main" id="{391C2448-1FFA-511F-8679-BD649749ADD4}"/>
              </a:ext>
            </a:extLst>
          </p:cNvPr>
          <p:cNvSpPr>
            <a:spLocks noGrp="1"/>
          </p:cNvSpPr>
          <p:nvPr>
            <p:ph type="sldNum" sz="quarter" idx="12"/>
          </p:nvPr>
        </p:nvSpPr>
        <p:spPr>
          <a:xfrm>
            <a:off x="8610600" y="6495138"/>
            <a:ext cx="2743200" cy="365125"/>
          </a:xfrm>
        </p:spPr>
        <p:txBody>
          <a:bodyPr anchor="ctr">
            <a:normAutofit/>
          </a:bodyPr>
          <a:lstStyle/>
          <a:p>
            <a:pPr>
              <a:spcAft>
                <a:spcPts val="600"/>
              </a:spcAft>
            </a:pPr>
            <a:fld id="{2B4F6D82-CD72-F34E-B7DE-8B6ACE9B0198}" type="slidenum">
              <a:rPr lang="en-US" smtClean="0"/>
              <a:pPr>
                <a:spcAft>
                  <a:spcPts val="600"/>
                </a:spcAft>
              </a:pPr>
              <a:t>27</a:t>
            </a:fld>
            <a:endParaRPr lang="en-US"/>
          </a:p>
        </p:txBody>
      </p:sp>
      <p:grpSp>
        <p:nvGrpSpPr>
          <p:cNvPr id="3" name="Group 2">
            <a:extLst>
              <a:ext uri="{FF2B5EF4-FFF2-40B4-BE49-F238E27FC236}">
                <a16:creationId xmlns:a16="http://schemas.microsoft.com/office/drawing/2014/main" id="{6630B21B-0B21-D2E9-F1A0-2FA424E6DDCC}"/>
              </a:ext>
            </a:extLst>
          </p:cNvPr>
          <p:cNvGrpSpPr/>
          <p:nvPr/>
        </p:nvGrpSpPr>
        <p:grpSpPr>
          <a:xfrm>
            <a:off x="838200" y="846438"/>
            <a:ext cx="11323572" cy="5525729"/>
            <a:chOff x="838200" y="846438"/>
            <a:chExt cx="11323572" cy="5525729"/>
          </a:xfrm>
        </p:grpSpPr>
        <p:sp>
          <p:nvSpPr>
            <p:cNvPr id="30" name="Rounded Rectangle 29">
              <a:extLst>
                <a:ext uri="{FF2B5EF4-FFF2-40B4-BE49-F238E27FC236}">
                  <a16:creationId xmlns:a16="http://schemas.microsoft.com/office/drawing/2014/main" id="{40824163-0B62-D9B1-F92B-8396B63A90A7}"/>
                </a:ext>
              </a:extLst>
            </p:cNvPr>
            <p:cNvSpPr/>
            <p:nvPr/>
          </p:nvSpPr>
          <p:spPr>
            <a:xfrm rot="16200000">
              <a:off x="7286131" y="3118477"/>
              <a:ext cx="2127019" cy="4380361"/>
            </a:xfrm>
            <a:prstGeom prst="roundRect">
              <a:avLst>
                <a:gd name="adj" fmla="val 8288"/>
              </a:avLst>
            </a:prstGeom>
            <a:solidFill>
              <a:srgbClr val="EEF3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DF0D5"/>
                </a:highlight>
              </a:endParaRPr>
            </a:p>
          </p:txBody>
        </p:sp>
        <p:sp>
          <p:nvSpPr>
            <p:cNvPr id="4" name="Rounded Rectangle">
              <a:extLst>
                <a:ext uri="{FF2B5EF4-FFF2-40B4-BE49-F238E27FC236}">
                  <a16:creationId xmlns:a16="http://schemas.microsoft.com/office/drawing/2014/main" id="{75614D26-5F49-9F1D-76BC-90D3255FDE55}"/>
                </a:ext>
              </a:extLst>
            </p:cNvPr>
            <p:cNvSpPr/>
            <p:nvPr/>
          </p:nvSpPr>
          <p:spPr>
            <a:xfrm>
              <a:off x="6159459" y="891639"/>
              <a:ext cx="4380362" cy="2765797"/>
            </a:xfrm>
            <a:prstGeom prst="roundRect">
              <a:avLst>
                <a:gd name="adj" fmla="val 3613"/>
              </a:avLst>
            </a:prstGeom>
            <a:solidFill>
              <a:srgbClr val="EDF3F9"/>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dirty="0">
                <a:latin typeface="Arial" panose="020B0604020202020204" pitchFamily="34" charset="0"/>
                <a:cs typeface="Arial" panose="020B0604020202020204" pitchFamily="34" charset="0"/>
              </a:endParaRPr>
            </a:p>
          </p:txBody>
        </p:sp>
        <p:sp>
          <p:nvSpPr>
            <p:cNvPr id="10" name="Line">
              <a:extLst>
                <a:ext uri="{FF2B5EF4-FFF2-40B4-BE49-F238E27FC236}">
                  <a16:creationId xmlns:a16="http://schemas.microsoft.com/office/drawing/2014/main" id="{59E6FC13-7CD3-0E85-DF27-38029ECE7412}"/>
                </a:ext>
              </a:extLst>
            </p:cNvPr>
            <p:cNvSpPr/>
            <p:nvPr/>
          </p:nvSpPr>
          <p:spPr>
            <a:xfrm>
              <a:off x="9081825" y="1879439"/>
              <a:ext cx="7596" cy="2547198"/>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12" name="Line">
              <a:extLst>
                <a:ext uri="{FF2B5EF4-FFF2-40B4-BE49-F238E27FC236}">
                  <a16:creationId xmlns:a16="http://schemas.microsoft.com/office/drawing/2014/main" id="{F5EC4D1A-0A44-0FBB-56EE-02274F1CBDBA}"/>
                </a:ext>
              </a:extLst>
            </p:cNvPr>
            <p:cNvSpPr/>
            <p:nvPr/>
          </p:nvSpPr>
          <p:spPr>
            <a:xfrm flipH="1">
              <a:off x="10113300" y="1879439"/>
              <a:ext cx="7973" cy="2547197"/>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13" name="Line">
              <a:extLst>
                <a:ext uri="{FF2B5EF4-FFF2-40B4-BE49-F238E27FC236}">
                  <a16:creationId xmlns:a16="http://schemas.microsoft.com/office/drawing/2014/main" id="{19682383-345B-7F97-ADD2-68F7008837F5}"/>
                </a:ext>
              </a:extLst>
            </p:cNvPr>
            <p:cNvSpPr/>
            <p:nvPr/>
          </p:nvSpPr>
          <p:spPr>
            <a:xfrm flipH="1">
              <a:off x="6954313" y="1862017"/>
              <a:ext cx="10809" cy="2547205"/>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15" name="Input Patches">
              <a:extLst>
                <a:ext uri="{FF2B5EF4-FFF2-40B4-BE49-F238E27FC236}">
                  <a16:creationId xmlns:a16="http://schemas.microsoft.com/office/drawing/2014/main" id="{89C3D354-D041-62F5-7829-DEBAB5056563}"/>
                </a:ext>
              </a:extLst>
            </p:cNvPr>
            <p:cNvSpPr txBox="1"/>
            <p:nvPr/>
          </p:nvSpPr>
          <p:spPr>
            <a:xfrm rot="16200000">
              <a:off x="6137773" y="1371539"/>
              <a:ext cx="667320" cy="40112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742" tIns="15742" rIns="15742" bIns="15742" anchor="ctr">
              <a:spAutoFit/>
            </a:bodyPr>
            <a:lstStyle>
              <a:lvl1pPr algn="ctr">
                <a:defRPr sz="900">
                  <a:latin typeface="Arial"/>
                  <a:ea typeface="Arial"/>
                  <a:cs typeface="Arial"/>
                  <a:sym typeface="Arial"/>
                </a:defRPr>
              </a:lvl1pPr>
            </a:lstStyle>
            <a:p>
              <a:r>
                <a:rPr sz="1200">
                  <a:latin typeface="Arial" panose="020B0604020202020204" pitchFamily="34" charset="0"/>
                  <a:cs typeface="Arial" panose="020B0604020202020204" pitchFamily="34" charset="0"/>
                </a:rPr>
                <a:t>Input Patches</a:t>
              </a:r>
            </a:p>
          </p:txBody>
        </p:sp>
        <p:sp>
          <p:nvSpPr>
            <p:cNvPr id="16" name="Line">
              <a:extLst>
                <a:ext uri="{FF2B5EF4-FFF2-40B4-BE49-F238E27FC236}">
                  <a16:creationId xmlns:a16="http://schemas.microsoft.com/office/drawing/2014/main" id="{FD320EBC-0DC6-021B-FDDE-FB675DA06578}"/>
                </a:ext>
              </a:extLst>
            </p:cNvPr>
            <p:cNvSpPr/>
            <p:nvPr/>
          </p:nvSpPr>
          <p:spPr>
            <a:xfrm flipH="1">
              <a:off x="8028104" y="1879437"/>
              <a:ext cx="12791" cy="2547201"/>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18" name="Transposed Convolution">
              <a:extLst>
                <a:ext uri="{FF2B5EF4-FFF2-40B4-BE49-F238E27FC236}">
                  <a16:creationId xmlns:a16="http://schemas.microsoft.com/office/drawing/2014/main" id="{0FF4A19B-7799-39A8-1CC5-3C776536E822}"/>
                </a:ext>
              </a:extLst>
            </p:cNvPr>
            <p:cNvSpPr/>
            <p:nvPr/>
          </p:nvSpPr>
          <p:spPr>
            <a:xfrm>
              <a:off x="6334411" y="3761617"/>
              <a:ext cx="4114803" cy="299309"/>
            </a:xfrm>
            <a:prstGeom prst="roundRect">
              <a:avLst>
                <a:gd name="adj" fmla="val 13032"/>
              </a:avLst>
            </a:prstGeom>
            <a:solidFill>
              <a:srgbClr val="C9C9FB"/>
            </a:solidFill>
            <a:ln>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900">
                  <a:latin typeface="Arial"/>
                  <a:ea typeface="Arial"/>
                  <a:cs typeface="Arial"/>
                  <a:sym typeface="Arial"/>
                </a:defRPr>
              </a:lvl1pPr>
            </a:lstStyle>
            <a:p>
              <a:r>
                <a:rPr sz="1200" dirty="0">
                  <a:latin typeface="Arial" panose="020B0604020202020204" pitchFamily="34" charset="0"/>
                  <a:cs typeface="Arial" panose="020B0604020202020204" pitchFamily="34" charset="0"/>
                </a:rPr>
                <a:t>Transposed Convolution</a:t>
              </a:r>
            </a:p>
          </p:txBody>
        </p:sp>
        <p:sp>
          <p:nvSpPr>
            <p:cNvPr id="19" name="Transformer Encoder">
              <a:extLst>
                <a:ext uri="{FF2B5EF4-FFF2-40B4-BE49-F238E27FC236}">
                  <a16:creationId xmlns:a16="http://schemas.microsoft.com/office/drawing/2014/main" id="{6D3E6977-9D7F-6926-60E9-0F96E614A544}"/>
                </a:ext>
              </a:extLst>
            </p:cNvPr>
            <p:cNvSpPr/>
            <p:nvPr/>
          </p:nvSpPr>
          <p:spPr>
            <a:xfrm>
              <a:off x="6334411" y="2610423"/>
              <a:ext cx="4114803" cy="728874"/>
            </a:xfrm>
            <a:prstGeom prst="roundRect">
              <a:avLst>
                <a:gd name="adj" fmla="val 8433"/>
              </a:avLst>
            </a:prstGeom>
            <a:solidFill>
              <a:srgbClr val="EEDBA5"/>
            </a:solidFill>
            <a:ln>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900">
                  <a:latin typeface="Arial"/>
                  <a:ea typeface="Arial"/>
                  <a:cs typeface="Arial"/>
                  <a:sym typeface="Arial"/>
                </a:defRPr>
              </a:lvl1pPr>
            </a:lstStyle>
            <a:p>
              <a:r>
                <a:rPr sz="1200" dirty="0">
                  <a:latin typeface="Arial" panose="020B0604020202020204" pitchFamily="34" charset="0"/>
                  <a:cs typeface="Arial" panose="020B0604020202020204" pitchFamily="34" charset="0"/>
                </a:rPr>
                <a:t>Transformer Encoder </a:t>
              </a:r>
            </a:p>
          </p:txBody>
        </p:sp>
        <p:sp>
          <p:nvSpPr>
            <p:cNvPr id="20" name="Linear Tokenizer">
              <a:extLst>
                <a:ext uri="{FF2B5EF4-FFF2-40B4-BE49-F238E27FC236}">
                  <a16:creationId xmlns:a16="http://schemas.microsoft.com/office/drawing/2014/main" id="{4E3D5205-CC2B-9630-AE4C-66A643CFEFF9}"/>
                </a:ext>
              </a:extLst>
            </p:cNvPr>
            <p:cNvSpPr/>
            <p:nvPr/>
          </p:nvSpPr>
          <p:spPr>
            <a:xfrm>
              <a:off x="6334411" y="1958237"/>
              <a:ext cx="4114803" cy="299309"/>
            </a:xfrm>
            <a:prstGeom prst="roundRect">
              <a:avLst>
                <a:gd name="adj" fmla="val 13032"/>
              </a:avLst>
            </a:prstGeom>
            <a:solidFill>
              <a:srgbClr val="B0C6FA"/>
            </a:solidFill>
            <a:ln>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900">
                  <a:latin typeface="Arial"/>
                  <a:ea typeface="Arial"/>
                  <a:cs typeface="Arial"/>
                  <a:sym typeface="Arial"/>
                </a:defRPr>
              </a:lvl1pPr>
            </a:lstStyle>
            <a:p>
              <a:r>
                <a:rPr sz="1200" dirty="0">
                  <a:latin typeface="Arial" panose="020B0604020202020204" pitchFamily="34" charset="0"/>
                  <a:cs typeface="Arial" panose="020B0604020202020204" pitchFamily="34" charset="0"/>
                </a:rPr>
                <a:t>Linear Tokenizer</a:t>
              </a:r>
            </a:p>
          </p:txBody>
        </p:sp>
        <p:sp>
          <p:nvSpPr>
            <p:cNvPr id="21" name="⚡️">
              <a:extLst>
                <a:ext uri="{FF2B5EF4-FFF2-40B4-BE49-F238E27FC236}">
                  <a16:creationId xmlns:a16="http://schemas.microsoft.com/office/drawing/2014/main" id="{2DAEEDEB-1D23-74F7-4799-96377C007355}"/>
                </a:ext>
              </a:extLst>
            </p:cNvPr>
            <p:cNvSpPr txBox="1"/>
            <p:nvPr/>
          </p:nvSpPr>
          <p:spPr>
            <a:xfrm rot="10800000">
              <a:off x="8517312" y="1000834"/>
              <a:ext cx="379236"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defRPr sz="1100"/>
              </a:lvl1pPr>
            </a:lstStyle>
            <a:p>
              <a:endParaRPr sz="1200" dirty="0">
                <a:latin typeface="Arial" panose="020B0604020202020204" pitchFamily="34" charset="0"/>
                <a:cs typeface="Arial" panose="020B0604020202020204" pitchFamily="34" charset="0"/>
              </a:endParaRPr>
            </a:p>
          </p:txBody>
        </p:sp>
        <p:sp>
          <p:nvSpPr>
            <p:cNvPr id="22" name="Volt">
              <a:extLst>
                <a:ext uri="{FF2B5EF4-FFF2-40B4-BE49-F238E27FC236}">
                  <a16:creationId xmlns:a16="http://schemas.microsoft.com/office/drawing/2014/main" id="{DE1394A9-5B12-5E49-A013-11234CA8355F}"/>
                </a:ext>
              </a:extLst>
            </p:cNvPr>
            <p:cNvSpPr txBox="1"/>
            <p:nvPr/>
          </p:nvSpPr>
          <p:spPr>
            <a:xfrm>
              <a:off x="8068872" y="910907"/>
              <a:ext cx="974029" cy="30879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lgn="ctr">
                <a:defRPr sz="1500">
                  <a:latin typeface="Times New Roman"/>
                  <a:ea typeface="Times New Roman"/>
                  <a:cs typeface="Times New Roman"/>
                  <a:sym typeface="Times New Roman"/>
                </a:defRPr>
              </a:lvl1pPr>
            </a:lstStyle>
            <a:p>
              <a:r>
                <a:rPr sz="1800" b="1" dirty="0">
                  <a:latin typeface="Arial" panose="020B0604020202020204" pitchFamily="34" charset="0"/>
                  <a:cs typeface="Arial" panose="020B0604020202020204" pitchFamily="34" charset="0"/>
                </a:rPr>
                <a:t>Volt</a:t>
              </a:r>
              <a:r>
                <a:rPr lang="de-DE"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t>
              </a:r>
            </a:p>
          </p:txBody>
        </p:sp>
        <p:sp>
          <p:nvSpPr>
            <p:cNvPr id="23" name="Line">
              <a:extLst>
                <a:ext uri="{FF2B5EF4-FFF2-40B4-BE49-F238E27FC236}">
                  <a16:creationId xmlns:a16="http://schemas.microsoft.com/office/drawing/2014/main" id="{85F05D59-D761-F8D3-E902-18385D380D33}"/>
                </a:ext>
              </a:extLst>
            </p:cNvPr>
            <p:cNvSpPr/>
            <p:nvPr/>
          </p:nvSpPr>
          <p:spPr>
            <a:xfrm>
              <a:off x="8391690" y="1609105"/>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26" name="Shape">
              <a:extLst>
                <a:ext uri="{FF2B5EF4-FFF2-40B4-BE49-F238E27FC236}">
                  <a16:creationId xmlns:a16="http://schemas.microsoft.com/office/drawing/2014/main" id="{B56D9756-D3E9-FF6A-D016-DFDEF6E9B376}"/>
                </a:ext>
              </a:extLst>
            </p:cNvPr>
            <p:cNvSpPr/>
            <p:nvPr/>
          </p:nvSpPr>
          <p:spPr>
            <a:xfrm>
              <a:off x="7032129" y="2336621"/>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673E3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27" name="Shape">
              <a:extLst>
                <a:ext uri="{FF2B5EF4-FFF2-40B4-BE49-F238E27FC236}">
                  <a16:creationId xmlns:a16="http://schemas.microsoft.com/office/drawing/2014/main" id="{76A72BAC-4459-2E8E-898C-D2970A48ED72}"/>
                </a:ext>
              </a:extLst>
            </p:cNvPr>
            <p:cNvSpPr/>
            <p:nvPr/>
          </p:nvSpPr>
          <p:spPr>
            <a:xfrm>
              <a:off x="6856669" y="2406476"/>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804D3F"/>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28" name="Shape">
              <a:extLst>
                <a:ext uri="{FF2B5EF4-FFF2-40B4-BE49-F238E27FC236}">
                  <a16:creationId xmlns:a16="http://schemas.microsoft.com/office/drawing/2014/main" id="{57885EF9-4758-B01C-FF9C-1615B72B25C8}"/>
                </a:ext>
              </a:extLst>
            </p:cNvPr>
            <p:cNvSpPr/>
            <p:nvPr/>
          </p:nvSpPr>
          <p:spPr>
            <a:xfrm rot="16200000" flipH="1">
              <a:off x="6919999" y="2271908"/>
              <a:ext cx="67469"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804D3F"/>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29" name="Shape">
              <a:extLst>
                <a:ext uri="{FF2B5EF4-FFF2-40B4-BE49-F238E27FC236}">
                  <a16:creationId xmlns:a16="http://schemas.microsoft.com/office/drawing/2014/main" id="{EC54753D-EDA6-E47D-64CC-2750A5F7671D}"/>
                </a:ext>
              </a:extLst>
            </p:cNvPr>
            <p:cNvSpPr/>
            <p:nvPr/>
          </p:nvSpPr>
          <p:spPr>
            <a:xfrm>
              <a:off x="8118712" y="2336621"/>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383A3C"/>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1" name="Shape">
              <a:extLst>
                <a:ext uri="{FF2B5EF4-FFF2-40B4-BE49-F238E27FC236}">
                  <a16:creationId xmlns:a16="http://schemas.microsoft.com/office/drawing/2014/main" id="{3508A6DE-9494-1208-08D5-3005783D5017}"/>
                </a:ext>
              </a:extLst>
            </p:cNvPr>
            <p:cNvSpPr/>
            <p:nvPr/>
          </p:nvSpPr>
          <p:spPr>
            <a:xfrm>
              <a:off x="7941685" y="2406476"/>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4E505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2" name="Shape">
              <a:extLst>
                <a:ext uri="{FF2B5EF4-FFF2-40B4-BE49-F238E27FC236}">
                  <a16:creationId xmlns:a16="http://schemas.microsoft.com/office/drawing/2014/main" id="{2124CC5C-8420-75A6-3AAA-28CD7650A5BA}"/>
                </a:ext>
              </a:extLst>
            </p:cNvPr>
            <p:cNvSpPr/>
            <p:nvPr/>
          </p:nvSpPr>
          <p:spPr>
            <a:xfrm rot="16200000" flipH="1">
              <a:off x="8005017" y="2271908"/>
              <a:ext cx="67468"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4E505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3" name="Shape">
              <a:extLst>
                <a:ext uri="{FF2B5EF4-FFF2-40B4-BE49-F238E27FC236}">
                  <a16:creationId xmlns:a16="http://schemas.microsoft.com/office/drawing/2014/main" id="{415E0A15-3E51-0ECF-3E40-F93C39FEBD9A}"/>
                </a:ext>
              </a:extLst>
            </p:cNvPr>
            <p:cNvSpPr/>
            <p:nvPr/>
          </p:nvSpPr>
          <p:spPr>
            <a:xfrm>
              <a:off x="7032129" y="3399567"/>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53792C"/>
                </a:gs>
                <a:gs pos="100000">
                  <a:srgbClr val="94B856"/>
                </a:gs>
              </a:gsLst>
              <a:lin ang="5400000"/>
            </a:gradFill>
            <a:ln w="3175">
              <a:miter lim="400000"/>
            </a:ln>
          </p:spPr>
          <p:txBody>
            <a:bodyPr lIns="0" tIns="0" rIns="0" bIns="0" anchor="ctr"/>
            <a:lstStyle/>
            <a:p>
              <a:pPr algn="ctr">
                <a:spcBef>
                  <a:spcPts val="0"/>
                </a:spcBef>
                <a:defRPr sz="2400">
                  <a:solidFill>
                    <a:srgbClr val="82C346"/>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5" name="Shape">
              <a:extLst>
                <a:ext uri="{FF2B5EF4-FFF2-40B4-BE49-F238E27FC236}">
                  <a16:creationId xmlns:a16="http://schemas.microsoft.com/office/drawing/2014/main" id="{C583CC22-DC03-28ED-8893-717D9486F02D}"/>
                </a:ext>
              </a:extLst>
            </p:cNvPr>
            <p:cNvSpPr/>
            <p:nvPr/>
          </p:nvSpPr>
          <p:spPr>
            <a:xfrm>
              <a:off x="6856669" y="3469423"/>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53792C"/>
                </a:gs>
                <a:gs pos="100000">
                  <a:srgbClr val="94B856"/>
                </a:gs>
              </a:gsLst>
              <a:lin ang="5400000"/>
            </a:gradFill>
            <a:ln w="3175">
              <a:miter lim="400000"/>
            </a:ln>
          </p:spPr>
          <p:txBody>
            <a:bodyPr lIns="0" tIns="0" rIns="0" bIns="0" anchor="ctr"/>
            <a:lstStyle/>
            <a:p>
              <a:pPr algn="ctr">
                <a:spcBef>
                  <a:spcPts val="0"/>
                </a:spcBef>
                <a:defRPr sz="2400">
                  <a:solidFill>
                    <a:srgbClr val="82C346"/>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6" name="Shape">
              <a:extLst>
                <a:ext uri="{FF2B5EF4-FFF2-40B4-BE49-F238E27FC236}">
                  <a16:creationId xmlns:a16="http://schemas.microsoft.com/office/drawing/2014/main" id="{FA18E85E-3FFC-46FF-D447-3EF40B4B0DB9}"/>
                </a:ext>
              </a:extLst>
            </p:cNvPr>
            <p:cNvSpPr/>
            <p:nvPr/>
          </p:nvSpPr>
          <p:spPr>
            <a:xfrm rot="16200000" flipH="1">
              <a:off x="6919999" y="3334855"/>
              <a:ext cx="67469"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53792C"/>
                </a:gs>
                <a:gs pos="100000">
                  <a:srgbClr val="94B856"/>
                </a:gs>
              </a:gsLst>
              <a:lin ang="5400000"/>
            </a:gradFill>
            <a:ln w="3175">
              <a:miter lim="400000"/>
            </a:ln>
          </p:spPr>
          <p:txBody>
            <a:bodyPr lIns="0" tIns="0" rIns="0" bIns="0" anchor="ctr"/>
            <a:lstStyle/>
            <a:p>
              <a:pPr algn="ctr">
                <a:spcBef>
                  <a:spcPts val="0"/>
                </a:spcBef>
                <a:defRPr sz="2400">
                  <a:solidFill>
                    <a:srgbClr val="82C346"/>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7" name="Shape">
              <a:extLst>
                <a:ext uri="{FF2B5EF4-FFF2-40B4-BE49-F238E27FC236}">
                  <a16:creationId xmlns:a16="http://schemas.microsoft.com/office/drawing/2014/main" id="{5ADDC201-B5F4-60ED-884B-B8500A44DBE7}"/>
                </a:ext>
              </a:extLst>
            </p:cNvPr>
            <p:cNvSpPr/>
            <p:nvPr/>
          </p:nvSpPr>
          <p:spPr>
            <a:xfrm>
              <a:off x="9146872" y="233800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4E5B70"/>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4" name="Shape">
              <a:extLst>
                <a:ext uri="{FF2B5EF4-FFF2-40B4-BE49-F238E27FC236}">
                  <a16:creationId xmlns:a16="http://schemas.microsoft.com/office/drawing/2014/main" id="{B83CDB38-17EA-31AF-5691-A325F7AFB850}"/>
                </a:ext>
              </a:extLst>
            </p:cNvPr>
            <p:cNvSpPr/>
            <p:nvPr/>
          </p:nvSpPr>
          <p:spPr>
            <a:xfrm>
              <a:off x="8969845" y="2407859"/>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5F6F89"/>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5" name="Shape">
              <a:extLst>
                <a:ext uri="{FF2B5EF4-FFF2-40B4-BE49-F238E27FC236}">
                  <a16:creationId xmlns:a16="http://schemas.microsoft.com/office/drawing/2014/main" id="{EF1FF7DA-5B43-9D0F-BE35-68958E5967EC}"/>
                </a:ext>
              </a:extLst>
            </p:cNvPr>
            <p:cNvSpPr/>
            <p:nvPr/>
          </p:nvSpPr>
          <p:spPr>
            <a:xfrm rot="16200000" flipH="1">
              <a:off x="9033177" y="2273291"/>
              <a:ext cx="67469"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5F6F89"/>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6" name="Shape">
              <a:extLst>
                <a:ext uri="{FF2B5EF4-FFF2-40B4-BE49-F238E27FC236}">
                  <a16:creationId xmlns:a16="http://schemas.microsoft.com/office/drawing/2014/main" id="{93BDBAAB-1943-8FAF-EF35-5F6707D5AA30}"/>
                </a:ext>
              </a:extLst>
            </p:cNvPr>
            <p:cNvSpPr/>
            <p:nvPr/>
          </p:nvSpPr>
          <p:spPr>
            <a:xfrm>
              <a:off x="10197384" y="2338004"/>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405550"/>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7" name="Shape">
              <a:extLst>
                <a:ext uri="{FF2B5EF4-FFF2-40B4-BE49-F238E27FC236}">
                  <a16:creationId xmlns:a16="http://schemas.microsoft.com/office/drawing/2014/main" id="{EF56CC55-23BF-8749-29EB-14AD19597FC2}"/>
                </a:ext>
              </a:extLst>
            </p:cNvPr>
            <p:cNvSpPr/>
            <p:nvPr/>
          </p:nvSpPr>
          <p:spPr>
            <a:xfrm>
              <a:off x="10020357" y="2407859"/>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58756E"/>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8" name="Shape">
              <a:extLst>
                <a:ext uri="{FF2B5EF4-FFF2-40B4-BE49-F238E27FC236}">
                  <a16:creationId xmlns:a16="http://schemas.microsoft.com/office/drawing/2014/main" id="{C7F3790E-2640-7968-F654-FB0ED907CC5D}"/>
                </a:ext>
              </a:extLst>
            </p:cNvPr>
            <p:cNvSpPr/>
            <p:nvPr/>
          </p:nvSpPr>
          <p:spPr>
            <a:xfrm rot="16200000" flipH="1">
              <a:off x="10083688" y="2273291"/>
              <a:ext cx="67468"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58756E"/>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9" name="Shape">
              <a:extLst>
                <a:ext uri="{FF2B5EF4-FFF2-40B4-BE49-F238E27FC236}">
                  <a16:creationId xmlns:a16="http://schemas.microsoft.com/office/drawing/2014/main" id="{1AF13935-42A3-DBE6-9F79-B40698CB9F4A}"/>
                </a:ext>
              </a:extLst>
            </p:cNvPr>
            <p:cNvSpPr/>
            <p:nvPr/>
          </p:nvSpPr>
          <p:spPr>
            <a:xfrm>
              <a:off x="8114613" y="3399567"/>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895F7A"/>
                </a:gs>
                <a:gs pos="67338">
                  <a:srgbClr val="8F8B68"/>
                </a:gs>
                <a:gs pos="100000">
                  <a:srgbClr val="94B856"/>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0" name="Shape">
              <a:extLst>
                <a:ext uri="{FF2B5EF4-FFF2-40B4-BE49-F238E27FC236}">
                  <a16:creationId xmlns:a16="http://schemas.microsoft.com/office/drawing/2014/main" id="{0248278F-C2E6-2B2E-ECAF-50BF599C34DF}"/>
                </a:ext>
              </a:extLst>
            </p:cNvPr>
            <p:cNvSpPr/>
            <p:nvPr/>
          </p:nvSpPr>
          <p:spPr>
            <a:xfrm>
              <a:off x="7939153" y="3469423"/>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895F7A"/>
                </a:gs>
                <a:gs pos="67338">
                  <a:srgbClr val="8F8B68"/>
                </a:gs>
                <a:gs pos="100000">
                  <a:srgbClr val="94B856"/>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1" name="Shape">
              <a:extLst>
                <a:ext uri="{FF2B5EF4-FFF2-40B4-BE49-F238E27FC236}">
                  <a16:creationId xmlns:a16="http://schemas.microsoft.com/office/drawing/2014/main" id="{41F2DDF0-3D20-D7D2-D28E-AECA80DB4FB7}"/>
                </a:ext>
              </a:extLst>
            </p:cNvPr>
            <p:cNvSpPr/>
            <p:nvPr/>
          </p:nvSpPr>
          <p:spPr>
            <a:xfrm rot="16200000" flipH="1">
              <a:off x="8002483" y="3334854"/>
              <a:ext cx="67469"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895F7A"/>
                </a:gs>
                <a:gs pos="67338">
                  <a:srgbClr val="8F8B68"/>
                </a:gs>
                <a:gs pos="100000">
                  <a:srgbClr val="94B856"/>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2" name="Shape">
              <a:extLst>
                <a:ext uri="{FF2B5EF4-FFF2-40B4-BE49-F238E27FC236}">
                  <a16:creationId xmlns:a16="http://schemas.microsoft.com/office/drawing/2014/main" id="{58833892-006F-6F33-4606-57EB5945F209}"/>
                </a:ext>
              </a:extLst>
            </p:cNvPr>
            <p:cNvSpPr/>
            <p:nvPr/>
          </p:nvSpPr>
          <p:spPr>
            <a:xfrm>
              <a:off x="9146089" y="3399567"/>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5D3147"/>
                </a:gs>
                <a:gs pos="29850">
                  <a:srgbClr val="736972"/>
                </a:gs>
                <a:gs pos="100000">
                  <a:srgbClr val="8AA29D"/>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3" name="Shape">
              <a:extLst>
                <a:ext uri="{FF2B5EF4-FFF2-40B4-BE49-F238E27FC236}">
                  <a16:creationId xmlns:a16="http://schemas.microsoft.com/office/drawing/2014/main" id="{3F717FE2-41F9-54D6-127F-54A4C3115707}"/>
                </a:ext>
              </a:extLst>
            </p:cNvPr>
            <p:cNvSpPr/>
            <p:nvPr/>
          </p:nvSpPr>
          <p:spPr>
            <a:xfrm>
              <a:off x="8970628" y="3469423"/>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5D3147"/>
                </a:gs>
                <a:gs pos="29850">
                  <a:srgbClr val="736972"/>
                </a:gs>
                <a:gs pos="100000">
                  <a:srgbClr val="8AA29D"/>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4" name="Shape">
              <a:extLst>
                <a:ext uri="{FF2B5EF4-FFF2-40B4-BE49-F238E27FC236}">
                  <a16:creationId xmlns:a16="http://schemas.microsoft.com/office/drawing/2014/main" id="{40F8FC4C-7117-ACDD-8C2F-085E107F07D2}"/>
                </a:ext>
              </a:extLst>
            </p:cNvPr>
            <p:cNvSpPr/>
            <p:nvPr/>
          </p:nvSpPr>
          <p:spPr>
            <a:xfrm rot="16200000" flipH="1">
              <a:off x="9033960" y="3334854"/>
              <a:ext cx="67469"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5D3147"/>
                </a:gs>
                <a:gs pos="29850">
                  <a:srgbClr val="736972"/>
                </a:gs>
                <a:gs pos="100000">
                  <a:srgbClr val="8AA29D"/>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5" name="Shape">
              <a:extLst>
                <a:ext uri="{FF2B5EF4-FFF2-40B4-BE49-F238E27FC236}">
                  <a16:creationId xmlns:a16="http://schemas.microsoft.com/office/drawing/2014/main" id="{0170E05F-B8E1-F915-BA38-790C91D24FCA}"/>
                </a:ext>
              </a:extLst>
            </p:cNvPr>
            <p:cNvSpPr/>
            <p:nvPr/>
          </p:nvSpPr>
          <p:spPr>
            <a:xfrm>
              <a:off x="10195817" y="3399567"/>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gradFill>
              <a:gsLst>
                <a:gs pos="494">
                  <a:srgbClr val="9F7ED9"/>
                </a:gs>
                <a:gs pos="100000">
                  <a:srgbClr val="666FA3"/>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6" name="Shape">
              <a:extLst>
                <a:ext uri="{FF2B5EF4-FFF2-40B4-BE49-F238E27FC236}">
                  <a16:creationId xmlns:a16="http://schemas.microsoft.com/office/drawing/2014/main" id="{3B0F7F56-2B0D-4A6E-49E0-B711F7921146}"/>
                </a:ext>
              </a:extLst>
            </p:cNvPr>
            <p:cNvSpPr/>
            <p:nvPr/>
          </p:nvSpPr>
          <p:spPr>
            <a:xfrm>
              <a:off x="10020357" y="3469423"/>
              <a:ext cx="168983" cy="143676"/>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gradFill>
              <a:gsLst>
                <a:gs pos="494">
                  <a:srgbClr val="9F7ED9"/>
                </a:gs>
                <a:gs pos="100000">
                  <a:srgbClr val="666FA3"/>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7" name="Shape">
              <a:extLst>
                <a:ext uri="{FF2B5EF4-FFF2-40B4-BE49-F238E27FC236}">
                  <a16:creationId xmlns:a16="http://schemas.microsoft.com/office/drawing/2014/main" id="{1B848B52-75BD-45FC-8053-D44AEEEA84D5}"/>
                </a:ext>
              </a:extLst>
            </p:cNvPr>
            <p:cNvSpPr/>
            <p:nvPr/>
          </p:nvSpPr>
          <p:spPr>
            <a:xfrm rot="16200000" flipH="1">
              <a:off x="10083688" y="3334854"/>
              <a:ext cx="67468"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gradFill>
              <a:gsLst>
                <a:gs pos="494">
                  <a:srgbClr val="9F7ED9"/>
                </a:gs>
                <a:gs pos="100000">
                  <a:srgbClr val="666FA3"/>
                </a:gs>
              </a:gsLst>
              <a:lin ang="5400000"/>
            </a:gradFill>
            <a:ln w="3175">
              <a:miter lim="400000"/>
            </a:ln>
          </p:spPr>
          <p:txBody>
            <a:bodyPr lIns="0" tIns="0" rIns="0" bIns="0" anchor="ctr"/>
            <a:lstStyle/>
            <a:p>
              <a:pPr algn="ctr">
                <a:spcBef>
                  <a:spcPts val="0"/>
                </a:spcBef>
                <a:defRPr sz="2400">
                  <a:solidFill>
                    <a:srgbClr val="6A7461"/>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pic>
          <p:nvPicPr>
            <p:cNvPr id="59" name="Screenshot 2026-03-04 004520.png" descr="Screenshot 2026-03-04 004520.png">
              <a:extLst>
                <a:ext uri="{FF2B5EF4-FFF2-40B4-BE49-F238E27FC236}">
                  <a16:creationId xmlns:a16="http://schemas.microsoft.com/office/drawing/2014/main" id="{10279992-7217-9764-E162-8FFEECE98B4D}"/>
                </a:ext>
              </a:extLst>
            </p:cNvPr>
            <p:cNvPicPr>
              <a:picLocks noChangeAspect="1"/>
            </p:cNvPicPr>
            <p:nvPr/>
          </p:nvPicPr>
          <p:blipFill>
            <a:blip r:embed="rId3"/>
            <a:srcRect l="13908" t="14169" r="11203" b="6471"/>
            <a:stretch>
              <a:fillRect/>
            </a:stretch>
          </p:blipFill>
          <p:spPr>
            <a:xfrm>
              <a:off x="6756314" y="1328196"/>
              <a:ext cx="533825" cy="467573"/>
            </a:xfrm>
            <a:custGeom>
              <a:avLst/>
              <a:gdLst/>
              <a:ahLst/>
              <a:cxnLst>
                <a:cxn ang="0">
                  <a:pos x="wd2" y="hd2"/>
                </a:cxn>
                <a:cxn ang="5400000">
                  <a:pos x="wd2" y="hd2"/>
                </a:cxn>
                <a:cxn ang="10800000">
                  <a:pos x="wd2" y="hd2"/>
                </a:cxn>
                <a:cxn ang="16200000">
                  <a:pos x="wd2" y="hd2"/>
                </a:cxn>
              </a:cxnLst>
              <a:rect l="0" t="0" r="r" b="b"/>
              <a:pathLst>
                <a:path w="20953" h="21386" extrusionOk="0">
                  <a:moveTo>
                    <a:pt x="2506" y="3"/>
                  </a:moveTo>
                  <a:cubicBezTo>
                    <a:pt x="2179" y="24"/>
                    <a:pt x="1810" y="171"/>
                    <a:pt x="1502" y="451"/>
                  </a:cubicBezTo>
                  <a:cubicBezTo>
                    <a:pt x="670" y="1206"/>
                    <a:pt x="567" y="1475"/>
                    <a:pt x="390" y="3389"/>
                  </a:cubicBezTo>
                  <a:cubicBezTo>
                    <a:pt x="245" y="4962"/>
                    <a:pt x="258" y="5256"/>
                    <a:pt x="455" y="5606"/>
                  </a:cubicBezTo>
                  <a:cubicBezTo>
                    <a:pt x="777" y="6179"/>
                    <a:pt x="765" y="9922"/>
                    <a:pt x="433" y="10611"/>
                  </a:cubicBezTo>
                  <a:cubicBezTo>
                    <a:pt x="337" y="10811"/>
                    <a:pt x="241" y="11124"/>
                    <a:pt x="241" y="11309"/>
                  </a:cubicBezTo>
                  <a:cubicBezTo>
                    <a:pt x="241" y="11729"/>
                    <a:pt x="529" y="12479"/>
                    <a:pt x="690" y="12479"/>
                  </a:cubicBezTo>
                  <a:cubicBezTo>
                    <a:pt x="929" y="12479"/>
                    <a:pt x="801" y="12877"/>
                    <a:pt x="369" y="13450"/>
                  </a:cubicBezTo>
                  <a:cubicBezTo>
                    <a:pt x="23" y="13910"/>
                    <a:pt x="-47" y="14130"/>
                    <a:pt x="27" y="14471"/>
                  </a:cubicBezTo>
                  <a:cubicBezTo>
                    <a:pt x="79" y="14710"/>
                    <a:pt x="155" y="15147"/>
                    <a:pt x="198" y="15467"/>
                  </a:cubicBezTo>
                  <a:cubicBezTo>
                    <a:pt x="241" y="15788"/>
                    <a:pt x="367" y="16169"/>
                    <a:pt x="476" y="16314"/>
                  </a:cubicBezTo>
                  <a:cubicBezTo>
                    <a:pt x="585" y="16459"/>
                    <a:pt x="620" y="16644"/>
                    <a:pt x="561" y="16713"/>
                  </a:cubicBezTo>
                  <a:cubicBezTo>
                    <a:pt x="398" y="16903"/>
                    <a:pt x="401" y="19008"/>
                    <a:pt x="561" y="19502"/>
                  </a:cubicBezTo>
                  <a:cubicBezTo>
                    <a:pt x="639" y="19741"/>
                    <a:pt x="832" y="20005"/>
                    <a:pt x="1010" y="20099"/>
                  </a:cubicBezTo>
                  <a:cubicBezTo>
                    <a:pt x="1428" y="20321"/>
                    <a:pt x="3482" y="20339"/>
                    <a:pt x="3596" y="20124"/>
                  </a:cubicBezTo>
                  <a:cubicBezTo>
                    <a:pt x="3740" y="19853"/>
                    <a:pt x="4232" y="19945"/>
                    <a:pt x="4558" y="20299"/>
                  </a:cubicBezTo>
                  <a:cubicBezTo>
                    <a:pt x="4743" y="20500"/>
                    <a:pt x="5104" y="20652"/>
                    <a:pt x="5455" y="20672"/>
                  </a:cubicBezTo>
                  <a:cubicBezTo>
                    <a:pt x="6878" y="20753"/>
                    <a:pt x="7347" y="20795"/>
                    <a:pt x="7849" y="20896"/>
                  </a:cubicBezTo>
                  <a:cubicBezTo>
                    <a:pt x="8209" y="20969"/>
                    <a:pt x="8488" y="20931"/>
                    <a:pt x="8704" y="20772"/>
                  </a:cubicBezTo>
                  <a:cubicBezTo>
                    <a:pt x="8974" y="20571"/>
                    <a:pt x="9086" y="20558"/>
                    <a:pt x="9387" y="20747"/>
                  </a:cubicBezTo>
                  <a:cubicBezTo>
                    <a:pt x="9598" y="20879"/>
                    <a:pt x="10070" y="20948"/>
                    <a:pt x="10541" y="20921"/>
                  </a:cubicBezTo>
                  <a:cubicBezTo>
                    <a:pt x="10981" y="20896"/>
                    <a:pt x="11436" y="20969"/>
                    <a:pt x="11546" y="21071"/>
                  </a:cubicBezTo>
                  <a:cubicBezTo>
                    <a:pt x="11656" y="21172"/>
                    <a:pt x="11834" y="21292"/>
                    <a:pt x="11952" y="21345"/>
                  </a:cubicBezTo>
                  <a:cubicBezTo>
                    <a:pt x="12070" y="21397"/>
                    <a:pt x="12429" y="21404"/>
                    <a:pt x="12743" y="21345"/>
                  </a:cubicBezTo>
                  <a:cubicBezTo>
                    <a:pt x="13057" y="21285"/>
                    <a:pt x="13810" y="21248"/>
                    <a:pt x="14409" y="21270"/>
                  </a:cubicBezTo>
                  <a:cubicBezTo>
                    <a:pt x="15455" y="21308"/>
                    <a:pt x="15507" y="21285"/>
                    <a:pt x="15841" y="20822"/>
                  </a:cubicBezTo>
                  <a:cubicBezTo>
                    <a:pt x="16183" y="20348"/>
                    <a:pt x="16185" y="20358"/>
                    <a:pt x="16525" y="20647"/>
                  </a:cubicBezTo>
                  <a:cubicBezTo>
                    <a:pt x="16735" y="20826"/>
                    <a:pt x="17246" y="20970"/>
                    <a:pt x="17807" y="21021"/>
                  </a:cubicBezTo>
                  <a:cubicBezTo>
                    <a:pt x="18317" y="21067"/>
                    <a:pt x="18942" y="21156"/>
                    <a:pt x="19196" y="21220"/>
                  </a:cubicBezTo>
                  <a:cubicBezTo>
                    <a:pt x="20629" y="21581"/>
                    <a:pt x="21553" y="19936"/>
                    <a:pt x="20500" y="18904"/>
                  </a:cubicBezTo>
                  <a:cubicBezTo>
                    <a:pt x="20258" y="18667"/>
                    <a:pt x="19982" y="18481"/>
                    <a:pt x="19880" y="18481"/>
                  </a:cubicBezTo>
                  <a:cubicBezTo>
                    <a:pt x="19570" y="18481"/>
                    <a:pt x="18384" y="16204"/>
                    <a:pt x="18384" y="15617"/>
                  </a:cubicBezTo>
                  <a:cubicBezTo>
                    <a:pt x="18384" y="15459"/>
                    <a:pt x="18322" y="15291"/>
                    <a:pt x="18256" y="15243"/>
                  </a:cubicBezTo>
                  <a:cubicBezTo>
                    <a:pt x="18127" y="15150"/>
                    <a:pt x="17773" y="13638"/>
                    <a:pt x="17530" y="12155"/>
                  </a:cubicBezTo>
                  <a:cubicBezTo>
                    <a:pt x="17417" y="11472"/>
                    <a:pt x="17135" y="7482"/>
                    <a:pt x="17102" y="6129"/>
                  </a:cubicBezTo>
                  <a:cubicBezTo>
                    <a:pt x="17096" y="5886"/>
                    <a:pt x="16109" y="4825"/>
                    <a:pt x="15734" y="4659"/>
                  </a:cubicBezTo>
                  <a:cubicBezTo>
                    <a:pt x="15314" y="4473"/>
                    <a:pt x="13079" y="4828"/>
                    <a:pt x="12550" y="5158"/>
                  </a:cubicBezTo>
                  <a:cubicBezTo>
                    <a:pt x="12062" y="5462"/>
                    <a:pt x="12330" y="4736"/>
                    <a:pt x="12892" y="4236"/>
                  </a:cubicBezTo>
                  <a:cubicBezTo>
                    <a:pt x="13296" y="3877"/>
                    <a:pt x="13384" y="3703"/>
                    <a:pt x="13384" y="3165"/>
                  </a:cubicBezTo>
                  <a:cubicBezTo>
                    <a:pt x="13384" y="2667"/>
                    <a:pt x="13290" y="2461"/>
                    <a:pt x="12999" y="2194"/>
                  </a:cubicBezTo>
                  <a:cubicBezTo>
                    <a:pt x="12792" y="2004"/>
                    <a:pt x="12504" y="1845"/>
                    <a:pt x="12358" y="1845"/>
                  </a:cubicBezTo>
                  <a:cubicBezTo>
                    <a:pt x="12211" y="1845"/>
                    <a:pt x="12101" y="1713"/>
                    <a:pt x="12101" y="1571"/>
                  </a:cubicBezTo>
                  <a:cubicBezTo>
                    <a:pt x="12101" y="1044"/>
                    <a:pt x="11454" y="546"/>
                    <a:pt x="10627" y="426"/>
                  </a:cubicBezTo>
                  <a:cubicBezTo>
                    <a:pt x="9971" y="330"/>
                    <a:pt x="9723" y="383"/>
                    <a:pt x="9174" y="675"/>
                  </a:cubicBezTo>
                  <a:lnTo>
                    <a:pt x="8490" y="1024"/>
                  </a:lnTo>
                  <a:lnTo>
                    <a:pt x="8148" y="650"/>
                  </a:lnTo>
                  <a:cubicBezTo>
                    <a:pt x="7643" y="97"/>
                    <a:pt x="7037" y="176"/>
                    <a:pt x="6075" y="899"/>
                  </a:cubicBezTo>
                  <a:cubicBezTo>
                    <a:pt x="5627" y="1236"/>
                    <a:pt x="5192" y="1497"/>
                    <a:pt x="5113" y="1497"/>
                  </a:cubicBezTo>
                  <a:cubicBezTo>
                    <a:pt x="5034" y="1497"/>
                    <a:pt x="4740" y="1327"/>
                    <a:pt x="4451" y="1098"/>
                  </a:cubicBezTo>
                  <a:cubicBezTo>
                    <a:pt x="4162" y="870"/>
                    <a:pt x="3840" y="675"/>
                    <a:pt x="3746" y="675"/>
                  </a:cubicBezTo>
                  <a:cubicBezTo>
                    <a:pt x="3651" y="675"/>
                    <a:pt x="3460" y="534"/>
                    <a:pt x="3318" y="351"/>
                  </a:cubicBezTo>
                  <a:cubicBezTo>
                    <a:pt x="3127" y="104"/>
                    <a:pt x="2833" y="-19"/>
                    <a:pt x="2506" y="3"/>
                  </a:cubicBezTo>
                  <a:close/>
                </a:path>
              </a:pathLst>
            </a:custGeom>
            <a:ln w="3175">
              <a:miter lim="400000"/>
            </a:ln>
          </p:spPr>
        </p:pic>
        <p:pic>
          <p:nvPicPr>
            <p:cNvPr id="60" name="Screenshot 2026-03-04 004737.png" descr="Screenshot 2026-03-04 004737.png">
              <a:extLst>
                <a:ext uri="{FF2B5EF4-FFF2-40B4-BE49-F238E27FC236}">
                  <a16:creationId xmlns:a16="http://schemas.microsoft.com/office/drawing/2014/main" id="{93E80211-4324-4FB7-8C07-272EFA6D5D26}"/>
                </a:ext>
              </a:extLst>
            </p:cNvPr>
            <p:cNvPicPr>
              <a:picLocks noChangeAspect="1"/>
            </p:cNvPicPr>
            <p:nvPr/>
          </p:nvPicPr>
          <p:blipFill>
            <a:blip r:embed="rId4"/>
            <a:srcRect l="5506" t="9448" r="19860" b="5351"/>
            <a:stretch>
              <a:fillRect/>
            </a:stretch>
          </p:blipFill>
          <p:spPr>
            <a:xfrm>
              <a:off x="7780486" y="1343052"/>
              <a:ext cx="485976" cy="467885"/>
            </a:xfrm>
            <a:custGeom>
              <a:avLst/>
              <a:gdLst/>
              <a:ahLst/>
              <a:cxnLst>
                <a:cxn ang="0">
                  <a:pos x="wd2" y="hd2"/>
                </a:cxn>
                <a:cxn ang="5400000">
                  <a:pos x="wd2" y="hd2"/>
                </a:cxn>
                <a:cxn ang="10800000">
                  <a:pos x="wd2" y="hd2"/>
                </a:cxn>
                <a:cxn ang="16200000">
                  <a:pos x="wd2" y="hd2"/>
                </a:cxn>
              </a:cxnLst>
              <a:rect l="0" t="0" r="r" b="b"/>
              <a:pathLst>
                <a:path w="21421" h="21507" extrusionOk="0">
                  <a:moveTo>
                    <a:pt x="17498" y="96"/>
                  </a:moveTo>
                  <a:cubicBezTo>
                    <a:pt x="17284" y="181"/>
                    <a:pt x="17018" y="253"/>
                    <a:pt x="16922" y="247"/>
                  </a:cubicBezTo>
                  <a:cubicBezTo>
                    <a:pt x="15214" y="132"/>
                    <a:pt x="15001" y="130"/>
                    <a:pt x="14739" y="272"/>
                  </a:cubicBezTo>
                  <a:cubicBezTo>
                    <a:pt x="14590" y="352"/>
                    <a:pt x="14451" y="449"/>
                    <a:pt x="14451" y="497"/>
                  </a:cubicBezTo>
                  <a:cubicBezTo>
                    <a:pt x="14451" y="674"/>
                    <a:pt x="14012" y="588"/>
                    <a:pt x="13707" y="347"/>
                  </a:cubicBezTo>
                  <a:cubicBezTo>
                    <a:pt x="13408" y="111"/>
                    <a:pt x="13348" y="101"/>
                    <a:pt x="12531" y="121"/>
                  </a:cubicBezTo>
                  <a:cubicBezTo>
                    <a:pt x="11842" y="138"/>
                    <a:pt x="11618" y="168"/>
                    <a:pt x="11355" y="322"/>
                  </a:cubicBezTo>
                  <a:cubicBezTo>
                    <a:pt x="11093" y="475"/>
                    <a:pt x="10970" y="502"/>
                    <a:pt x="10827" y="422"/>
                  </a:cubicBezTo>
                  <a:cubicBezTo>
                    <a:pt x="10728" y="367"/>
                    <a:pt x="10354" y="322"/>
                    <a:pt x="9987" y="322"/>
                  </a:cubicBezTo>
                  <a:cubicBezTo>
                    <a:pt x="9620" y="322"/>
                    <a:pt x="9165" y="279"/>
                    <a:pt x="8979" y="222"/>
                  </a:cubicBezTo>
                  <a:cubicBezTo>
                    <a:pt x="8603" y="104"/>
                    <a:pt x="7772" y="213"/>
                    <a:pt x="7107" y="472"/>
                  </a:cubicBezTo>
                  <a:cubicBezTo>
                    <a:pt x="6762" y="606"/>
                    <a:pt x="6722" y="603"/>
                    <a:pt x="6363" y="422"/>
                  </a:cubicBezTo>
                  <a:cubicBezTo>
                    <a:pt x="5889" y="183"/>
                    <a:pt x="5725" y="182"/>
                    <a:pt x="5043" y="422"/>
                  </a:cubicBezTo>
                  <a:cubicBezTo>
                    <a:pt x="4517" y="606"/>
                    <a:pt x="4482" y="618"/>
                    <a:pt x="4083" y="472"/>
                  </a:cubicBezTo>
                  <a:cubicBezTo>
                    <a:pt x="3321" y="192"/>
                    <a:pt x="3062" y="142"/>
                    <a:pt x="2451" y="197"/>
                  </a:cubicBezTo>
                  <a:cubicBezTo>
                    <a:pt x="1778" y="257"/>
                    <a:pt x="905" y="652"/>
                    <a:pt x="555" y="1047"/>
                  </a:cubicBezTo>
                  <a:cubicBezTo>
                    <a:pt x="128" y="1531"/>
                    <a:pt x="-87" y="2709"/>
                    <a:pt x="147" y="3350"/>
                  </a:cubicBezTo>
                  <a:cubicBezTo>
                    <a:pt x="215" y="3536"/>
                    <a:pt x="208" y="3679"/>
                    <a:pt x="99" y="3976"/>
                  </a:cubicBezTo>
                  <a:cubicBezTo>
                    <a:pt x="-5" y="4258"/>
                    <a:pt x="-25" y="4453"/>
                    <a:pt x="27" y="4701"/>
                  </a:cubicBezTo>
                  <a:cubicBezTo>
                    <a:pt x="67" y="4889"/>
                    <a:pt x="88" y="5159"/>
                    <a:pt x="75" y="5277"/>
                  </a:cubicBezTo>
                  <a:cubicBezTo>
                    <a:pt x="53" y="5486"/>
                    <a:pt x="224" y="6062"/>
                    <a:pt x="483" y="6728"/>
                  </a:cubicBezTo>
                  <a:cubicBezTo>
                    <a:pt x="602" y="7034"/>
                    <a:pt x="618" y="7298"/>
                    <a:pt x="579" y="8155"/>
                  </a:cubicBezTo>
                  <a:cubicBezTo>
                    <a:pt x="559" y="8598"/>
                    <a:pt x="654" y="9920"/>
                    <a:pt x="747" y="10507"/>
                  </a:cubicBezTo>
                  <a:cubicBezTo>
                    <a:pt x="813" y="10923"/>
                    <a:pt x="786" y="11028"/>
                    <a:pt x="651" y="11258"/>
                  </a:cubicBezTo>
                  <a:cubicBezTo>
                    <a:pt x="382" y="11718"/>
                    <a:pt x="494" y="12386"/>
                    <a:pt x="915" y="12885"/>
                  </a:cubicBezTo>
                  <a:cubicBezTo>
                    <a:pt x="1030" y="13021"/>
                    <a:pt x="1032" y="13104"/>
                    <a:pt x="939" y="13511"/>
                  </a:cubicBezTo>
                  <a:cubicBezTo>
                    <a:pt x="848" y="13908"/>
                    <a:pt x="853" y="14046"/>
                    <a:pt x="963" y="14387"/>
                  </a:cubicBezTo>
                  <a:cubicBezTo>
                    <a:pt x="1203" y="15129"/>
                    <a:pt x="1318" y="16143"/>
                    <a:pt x="1203" y="16639"/>
                  </a:cubicBezTo>
                  <a:cubicBezTo>
                    <a:pt x="1147" y="16884"/>
                    <a:pt x="1124" y="17255"/>
                    <a:pt x="1155" y="17440"/>
                  </a:cubicBezTo>
                  <a:cubicBezTo>
                    <a:pt x="1186" y="17624"/>
                    <a:pt x="1218" y="18039"/>
                    <a:pt x="1251" y="18366"/>
                  </a:cubicBezTo>
                  <a:cubicBezTo>
                    <a:pt x="1303" y="18869"/>
                    <a:pt x="1382" y="19047"/>
                    <a:pt x="1731" y="19592"/>
                  </a:cubicBezTo>
                  <a:cubicBezTo>
                    <a:pt x="1958" y="19946"/>
                    <a:pt x="2139" y="20285"/>
                    <a:pt x="2139" y="20343"/>
                  </a:cubicBezTo>
                  <a:cubicBezTo>
                    <a:pt x="2139" y="20546"/>
                    <a:pt x="2597" y="21069"/>
                    <a:pt x="2883" y="21194"/>
                  </a:cubicBezTo>
                  <a:cubicBezTo>
                    <a:pt x="3042" y="21263"/>
                    <a:pt x="3375" y="21318"/>
                    <a:pt x="3603" y="21319"/>
                  </a:cubicBezTo>
                  <a:cubicBezTo>
                    <a:pt x="3831" y="21320"/>
                    <a:pt x="4060" y="21371"/>
                    <a:pt x="4131" y="21419"/>
                  </a:cubicBezTo>
                  <a:cubicBezTo>
                    <a:pt x="4304" y="21535"/>
                    <a:pt x="5072" y="21537"/>
                    <a:pt x="5283" y="21419"/>
                  </a:cubicBezTo>
                  <a:cubicBezTo>
                    <a:pt x="5401" y="21353"/>
                    <a:pt x="5548" y="21345"/>
                    <a:pt x="5787" y="21419"/>
                  </a:cubicBezTo>
                  <a:cubicBezTo>
                    <a:pt x="6169" y="21538"/>
                    <a:pt x="7297" y="21420"/>
                    <a:pt x="7635" y="21219"/>
                  </a:cubicBezTo>
                  <a:cubicBezTo>
                    <a:pt x="7739" y="21157"/>
                    <a:pt x="7996" y="21103"/>
                    <a:pt x="8211" y="21094"/>
                  </a:cubicBezTo>
                  <a:cubicBezTo>
                    <a:pt x="8425" y="21084"/>
                    <a:pt x="9006" y="21041"/>
                    <a:pt x="9483" y="21019"/>
                  </a:cubicBezTo>
                  <a:cubicBezTo>
                    <a:pt x="9960" y="20997"/>
                    <a:pt x="10482" y="21018"/>
                    <a:pt x="10659" y="21069"/>
                  </a:cubicBezTo>
                  <a:cubicBezTo>
                    <a:pt x="10937" y="21149"/>
                    <a:pt x="11044" y="21150"/>
                    <a:pt x="11451" y="20944"/>
                  </a:cubicBezTo>
                  <a:cubicBezTo>
                    <a:pt x="11708" y="20813"/>
                    <a:pt x="12067" y="20693"/>
                    <a:pt x="12243" y="20693"/>
                  </a:cubicBezTo>
                  <a:cubicBezTo>
                    <a:pt x="12418" y="20693"/>
                    <a:pt x="12714" y="20620"/>
                    <a:pt x="12891" y="20543"/>
                  </a:cubicBezTo>
                  <a:cubicBezTo>
                    <a:pt x="13155" y="20428"/>
                    <a:pt x="13270" y="20433"/>
                    <a:pt x="13611" y="20518"/>
                  </a:cubicBezTo>
                  <a:cubicBezTo>
                    <a:pt x="13914" y="20594"/>
                    <a:pt x="14106" y="20591"/>
                    <a:pt x="14307" y="20518"/>
                  </a:cubicBezTo>
                  <a:cubicBezTo>
                    <a:pt x="14457" y="20464"/>
                    <a:pt x="14950" y="20418"/>
                    <a:pt x="15410" y="20418"/>
                  </a:cubicBezTo>
                  <a:cubicBezTo>
                    <a:pt x="15988" y="20418"/>
                    <a:pt x="16305" y="20379"/>
                    <a:pt x="16418" y="20293"/>
                  </a:cubicBezTo>
                  <a:cubicBezTo>
                    <a:pt x="16543" y="20198"/>
                    <a:pt x="16771" y="20178"/>
                    <a:pt x="17330" y="20218"/>
                  </a:cubicBezTo>
                  <a:cubicBezTo>
                    <a:pt x="18137" y="20275"/>
                    <a:pt x="18209" y="20280"/>
                    <a:pt x="19106" y="20218"/>
                  </a:cubicBezTo>
                  <a:cubicBezTo>
                    <a:pt x="20416" y="20126"/>
                    <a:pt x="21401" y="19215"/>
                    <a:pt x="21170" y="18316"/>
                  </a:cubicBezTo>
                  <a:cubicBezTo>
                    <a:pt x="21088" y="17996"/>
                    <a:pt x="21093" y="17924"/>
                    <a:pt x="21242" y="17715"/>
                  </a:cubicBezTo>
                  <a:cubicBezTo>
                    <a:pt x="21513" y="17334"/>
                    <a:pt x="21472" y="16789"/>
                    <a:pt x="21146" y="16088"/>
                  </a:cubicBezTo>
                  <a:cubicBezTo>
                    <a:pt x="20993" y="15759"/>
                    <a:pt x="20882" y="15445"/>
                    <a:pt x="20882" y="15388"/>
                  </a:cubicBezTo>
                  <a:cubicBezTo>
                    <a:pt x="20882" y="15330"/>
                    <a:pt x="20811" y="15159"/>
                    <a:pt x="20738" y="15012"/>
                  </a:cubicBezTo>
                  <a:cubicBezTo>
                    <a:pt x="20620" y="14774"/>
                    <a:pt x="20620" y="14725"/>
                    <a:pt x="20738" y="14487"/>
                  </a:cubicBezTo>
                  <a:cubicBezTo>
                    <a:pt x="20940" y="14081"/>
                    <a:pt x="20932" y="12809"/>
                    <a:pt x="20714" y="12309"/>
                  </a:cubicBezTo>
                  <a:cubicBezTo>
                    <a:pt x="20620" y="12093"/>
                    <a:pt x="20524" y="11782"/>
                    <a:pt x="20522" y="11634"/>
                  </a:cubicBezTo>
                  <a:cubicBezTo>
                    <a:pt x="20521" y="11485"/>
                    <a:pt x="20478" y="11232"/>
                    <a:pt x="20402" y="11083"/>
                  </a:cubicBezTo>
                  <a:cubicBezTo>
                    <a:pt x="20287" y="10856"/>
                    <a:pt x="20278" y="10712"/>
                    <a:pt x="20354" y="10182"/>
                  </a:cubicBezTo>
                  <a:cubicBezTo>
                    <a:pt x="20521" y="9027"/>
                    <a:pt x="20533" y="8080"/>
                    <a:pt x="20402" y="7755"/>
                  </a:cubicBezTo>
                  <a:cubicBezTo>
                    <a:pt x="20336" y="7589"/>
                    <a:pt x="20282" y="7257"/>
                    <a:pt x="20282" y="7029"/>
                  </a:cubicBezTo>
                  <a:cubicBezTo>
                    <a:pt x="20282" y="6763"/>
                    <a:pt x="20213" y="6493"/>
                    <a:pt x="20090" y="6278"/>
                  </a:cubicBezTo>
                  <a:cubicBezTo>
                    <a:pt x="19933" y="6002"/>
                    <a:pt x="19911" y="5821"/>
                    <a:pt x="19922" y="5252"/>
                  </a:cubicBezTo>
                  <a:cubicBezTo>
                    <a:pt x="19936" y="4580"/>
                    <a:pt x="19914" y="4566"/>
                    <a:pt x="19634" y="4276"/>
                  </a:cubicBezTo>
                  <a:cubicBezTo>
                    <a:pt x="19369" y="4000"/>
                    <a:pt x="19362" y="3958"/>
                    <a:pt x="19466" y="3750"/>
                  </a:cubicBezTo>
                  <a:cubicBezTo>
                    <a:pt x="19529" y="3626"/>
                    <a:pt x="19576" y="3326"/>
                    <a:pt x="19562" y="3075"/>
                  </a:cubicBezTo>
                  <a:cubicBezTo>
                    <a:pt x="19542" y="2690"/>
                    <a:pt x="19580" y="2569"/>
                    <a:pt x="19778" y="2324"/>
                  </a:cubicBezTo>
                  <a:cubicBezTo>
                    <a:pt x="20035" y="2006"/>
                    <a:pt x="20151" y="1523"/>
                    <a:pt x="20066" y="1173"/>
                  </a:cubicBezTo>
                  <a:cubicBezTo>
                    <a:pt x="19979" y="813"/>
                    <a:pt x="19503" y="340"/>
                    <a:pt x="19154" y="247"/>
                  </a:cubicBezTo>
                  <a:cubicBezTo>
                    <a:pt x="18105" y="-34"/>
                    <a:pt x="17900" y="-62"/>
                    <a:pt x="17498" y="96"/>
                  </a:cubicBezTo>
                  <a:close/>
                </a:path>
              </a:pathLst>
            </a:custGeom>
            <a:ln w="3175">
              <a:miter lim="400000"/>
            </a:ln>
          </p:spPr>
        </p:pic>
        <p:pic>
          <p:nvPicPr>
            <p:cNvPr id="61" name="Screenshot 2026-03-04 004558.png" descr="Screenshot 2026-03-04 004558.png">
              <a:extLst>
                <a:ext uri="{FF2B5EF4-FFF2-40B4-BE49-F238E27FC236}">
                  <a16:creationId xmlns:a16="http://schemas.microsoft.com/office/drawing/2014/main" id="{A016BF42-4C6A-2FB5-A95D-1620FBA19BE2}"/>
                </a:ext>
              </a:extLst>
            </p:cNvPr>
            <p:cNvPicPr>
              <a:picLocks noChangeAspect="1"/>
            </p:cNvPicPr>
            <p:nvPr/>
          </p:nvPicPr>
          <p:blipFill>
            <a:blip r:embed="rId5"/>
            <a:srcRect l="7405" t="3979" r="13118" b="3938"/>
            <a:stretch>
              <a:fillRect/>
            </a:stretch>
          </p:blipFill>
          <p:spPr>
            <a:xfrm>
              <a:off x="9864494" y="1274597"/>
              <a:ext cx="444336" cy="521171"/>
            </a:xfrm>
            <a:custGeom>
              <a:avLst/>
              <a:gdLst/>
              <a:ahLst/>
              <a:cxnLst>
                <a:cxn ang="0">
                  <a:pos x="wd2" y="hd2"/>
                </a:cxn>
                <a:cxn ang="5400000">
                  <a:pos x="wd2" y="hd2"/>
                </a:cxn>
                <a:cxn ang="10800000">
                  <a:pos x="wd2" y="hd2"/>
                </a:cxn>
                <a:cxn ang="16200000">
                  <a:pos x="wd2" y="hd2"/>
                </a:cxn>
              </a:cxnLst>
              <a:rect l="0" t="0" r="r" b="b"/>
              <a:pathLst>
                <a:path w="21582" h="21500" extrusionOk="0">
                  <a:moveTo>
                    <a:pt x="12168" y="1"/>
                  </a:moveTo>
                  <a:cubicBezTo>
                    <a:pt x="11157" y="6"/>
                    <a:pt x="10648" y="209"/>
                    <a:pt x="10132" y="787"/>
                  </a:cubicBezTo>
                  <a:cubicBezTo>
                    <a:pt x="10009" y="924"/>
                    <a:pt x="9734" y="1179"/>
                    <a:pt x="9523" y="1371"/>
                  </a:cubicBezTo>
                  <a:cubicBezTo>
                    <a:pt x="9313" y="1562"/>
                    <a:pt x="9127" y="1746"/>
                    <a:pt x="9127" y="1775"/>
                  </a:cubicBezTo>
                  <a:cubicBezTo>
                    <a:pt x="9127" y="1804"/>
                    <a:pt x="8916" y="1911"/>
                    <a:pt x="8651" y="1999"/>
                  </a:cubicBezTo>
                  <a:cubicBezTo>
                    <a:pt x="8165" y="2162"/>
                    <a:pt x="8030" y="2199"/>
                    <a:pt x="7038" y="2606"/>
                  </a:cubicBezTo>
                  <a:cubicBezTo>
                    <a:pt x="6738" y="2729"/>
                    <a:pt x="6286" y="2884"/>
                    <a:pt x="6033" y="2943"/>
                  </a:cubicBezTo>
                  <a:cubicBezTo>
                    <a:pt x="5300" y="3113"/>
                    <a:pt x="4807" y="3478"/>
                    <a:pt x="4393" y="4178"/>
                  </a:cubicBezTo>
                  <a:cubicBezTo>
                    <a:pt x="4274" y="4379"/>
                    <a:pt x="4155" y="4705"/>
                    <a:pt x="4129" y="4897"/>
                  </a:cubicBezTo>
                  <a:lnTo>
                    <a:pt x="4076" y="5256"/>
                  </a:lnTo>
                  <a:lnTo>
                    <a:pt x="3229" y="5616"/>
                  </a:lnTo>
                  <a:cubicBezTo>
                    <a:pt x="2745" y="5830"/>
                    <a:pt x="2168" y="6158"/>
                    <a:pt x="1881" y="6379"/>
                  </a:cubicBezTo>
                  <a:cubicBezTo>
                    <a:pt x="1604" y="6592"/>
                    <a:pt x="1249" y="6825"/>
                    <a:pt x="1087" y="6896"/>
                  </a:cubicBezTo>
                  <a:cubicBezTo>
                    <a:pt x="750" y="7045"/>
                    <a:pt x="440" y="7325"/>
                    <a:pt x="188" y="7682"/>
                  </a:cubicBezTo>
                  <a:cubicBezTo>
                    <a:pt x="57" y="7868"/>
                    <a:pt x="-15" y="8071"/>
                    <a:pt x="3" y="8288"/>
                  </a:cubicBezTo>
                  <a:cubicBezTo>
                    <a:pt x="21" y="8506"/>
                    <a:pt x="123" y="8741"/>
                    <a:pt x="294" y="9030"/>
                  </a:cubicBezTo>
                  <a:cubicBezTo>
                    <a:pt x="453" y="9297"/>
                    <a:pt x="650" y="9715"/>
                    <a:pt x="744" y="9950"/>
                  </a:cubicBezTo>
                  <a:cubicBezTo>
                    <a:pt x="913" y="10377"/>
                    <a:pt x="908" y="10380"/>
                    <a:pt x="744" y="10669"/>
                  </a:cubicBezTo>
                  <a:cubicBezTo>
                    <a:pt x="514" y="11072"/>
                    <a:pt x="536" y="11482"/>
                    <a:pt x="796" y="11860"/>
                  </a:cubicBezTo>
                  <a:cubicBezTo>
                    <a:pt x="989" y="12139"/>
                    <a:pt x="1014" y="12196"/>
                    <a:pt x="929" y="12466"/>
                  </a:cubicBezTo>
                  <a:cubicBezTo>
                    <a:pt x="778" y="12941"/>
                    <a:pt x="878" y="13367"/>
                    <a:pt x="1246" y="13679"/>
                  </a:cubicBezTo>
                  <a:cubicBezTo>
                    <a:pt x="1503" y="13897"/>
                    <a:pt x="1568" y="13972"/>
                    <a:pt x="1537" y="14151"/>
                  </a:cubicBezTo>
                  <a:cubicBezTo>
                    <a:pt x="1516" y="14270"/>
                    <a:pt x="1537" y="14512"/>
                    <a:pt x="1590" y="14690"/>
                  </a:cubicBezTo>
                  <a:cubicBezTo>
                    <a:pt x="1681" y="14998"/>
                    <a:pt x="1675" y="15044"/>
                    <a:pt x="1352" y="15588"/>
                  </a:cubicBezTo>
                  <a:cubicBezTo>
                    <a:pt x="913" y="16327"/>
                    <a:pt x="890" y="16696"/>
                    <a:pt x="1272" y="17138"/>
                  </a:cubicBezTo>
                  <a:cubicBezTo>
                    <a:pt x="1503" y="17404"/>
                    <a:pt x="1529" y="17503"/>
                    <a:pt x="1537" y="17924"/>
                  </a:cubicBezTo>
                  <a:cubicBezTo>
                    <a:pt x="1544" y="18329"/>
                    <a:pt x="1585" y="18453"/>
                    <a:pt x="1775" y="18665"/>
                  </a:cubicBezTo>
                  <a:cubicBezTo>
                    <a:pt x="1899" y="18803"/>
                    <a:pt x="2108" y="18952"/>
                    <a:pt x="2251" y="19002"/>
                  </a:cubicBezTo>
                  <a:cubicBezTo>
                    <a:pt x="2510" y="19093"/>
                    <a:pt x="2518" y="19099"/>
                    <a:pt x="2357" y="19249"/>
                  </a:cubicBezTo>
                  <a:cubicBezTo>
                    <a:pt x="1992" y="19588"/>
                    <a:pt x="1791" y="20124"/>
                    <a:pt x="1881" y="20529"/>
                  </a:cubicBezTo>
                  <a:cubicBezTo>
                    <a:pt x="1945" y="20822"/>
                    <a:pt x="2376" y="21275"/>
                    <a:pt x="2727" y="21405"/>
                  </a:cubicBezTo>
                  <a:cubicBezTo>
                    <a:pt x="3121" y="21551"/>
                    <a:pt x="4043" y="21523"/>
                    <a:pt x="4420" y="21360"/>
                  </a:cubicBezTo>
                  <a:cubicBezTo>
                    <a:pt x="4594" y="21285"/>
                    <a:pt x="4976" y="21151"/>
                    <a:pt x="5266" y="21068"/>
                  </a:cubicBezTo>
                  <a:cubicBezTo>
                    <a:pt x="5776" y="20922"/>
                    <a:pt x="5818" y="20922"/>
                    <a:pt x="6033" y="21046"/>
                  </a:cubicBezTo>
                  <a:cubicBezTo>
                    <a:pt x="6202" y="21144"/>
                    <a:pt x="6393" y="21183"/>
                    <a:pt x="6905" y="21181"/>
                  </a:cubicBezTo>
                  <a:cubicBezTo>
                    <a:pt x="7641" y="21177"/>
                    <a:pt x="8032" y="21044"/>
                    <a:pt x="8571" y="20642"/>
                  </a:cubicBezTo>
                  <a:cubicBezTo>
                    <a:pt x="8943" y="20365"/>
                    <a:pt x="9160" y="20363"/>
                    <a:pt x="9471" y="20664"/>
                  </a:cubicBezTo>
                  <a:cubicBezTo>
                    <a:pt x="9805" y="20988"/>
                    <a:pt x="10348" y="21163"/>
                    <a:pt x="10872" y="21113"/>
                  </a:cubicBezTo>
                  <a:cubicBezTo>
                    <a:pt x="11095" y="21092"/>
                    <a:pt x="11622" y="21037"/>
                    <a:pt x="12062" y="21001"/>
                  </a:cubicBezTo>
                  <a:cubicBezTo>
                    <a:pt x="13158" y="20910"/>
                    <a:pt x="13678" y="20684"/>
                    <a:pt x="14204" y="20035"/>
                  </a:cubicBezTo>
                  <a:cubicBezTo>
                    <a:pt x="14497" y="19674"/>
                    <a:pt x="14746" y="19491"/>
                    <a:pt x="15579" y="18935"/>
                  </a:cubicBezTo>
                  <a:lnTo>
                    <a:pt x="16003" y="18643"/>
                  </a:lnTo>
                  <a:lnTo>
                    <a:pt x="16267" y="18890"/>
                  </a:lnTo>
                  <a:cubicBezTo>
                    <a:pt x="16641" y="19252"/>
                    <a:pt x="16925" y="19363"/>
                    <a:pt x="17536" y="19361"/>
                  </a:cubicBezTo>
                  <a:cubicBezTo>
                    <a:pt x="18497" y="19359"/>
                    <a:pt x="19439" y="18757"/>
                    <a:pt x="19573" y="18081"/>
                  </a:cubicBezTo>
                  <a:cubicBezTo>
                    <a:pt x="19616" y="17864"/>
                    <a:pt x="19714" y="17784"/>
                    <a:pt x="20075" y="17587"/>
                  </a:cubicBezTo>
                  <a:cubicBezTo>
                    <a:pt x="20980" y="17094"/>
                    <a:pt x="21286" y="16123"/>
                    <a:pt x="20710" y="15566"/>
                  </a:cubicBezTo>
                  <a:cubicBezTo>
                    <a:pt x="20460" y="15324"/>
                    <a:pt x="20444" y="15320"/>
                    <a:pt x="20578" y="15049"/>
                  </a:cubicBezTo>
                  <a:cubicBezTo>
                    <a:pt x="20671" y="14860"/>
                    <a:pt x="20710" y="14650"/>
                    <a:pt x="20683" y="14353"/>
                  </a:cubicBezTo>
                  <a:cubicBezTo>
                    <a:pt x="20654" y="14027"/>
                    <a:pt x="20671" y="13857"/>
                    <a:pt x="20789" y="13656"/>
                  </a:cubicBezTo>
                  <a:cubicBezTo>
                    <a:pt x="20980" y="13334"/>
                    <a:pt x="20992" y="12733"/>
                    <a:pt x="20816" y="12444"/>
                  </a:cubicBezTo>
                  <a:cubicBezTo>
                    <a:pt x="20699" y="12253"/>
                    <a:pt x="20711" y="12227"/>
                    <a:pt x="20842" y="12017"/>
                  </a:cubicBezTo>
                  <a:cubicBezTo>
                    <a:pt x="21036" y="11708"/>
                    <a:pt x="21041" y="11061"/>
                    <a:pt x="20842" y="10804"/>
                  </a:cubicBezTo>
                  <a:cubicBezTo>
                    <a:pt x="20698" y="10617"/>
                    <a:pt x="20697" y="10582"/>
                    <a:pt x="20869" y="10242"/>
                  </a:cubicBezTo>
                  <a:cubicBezTo>
                    <a:pt x="21137" y="9712"/>
                    <a:pt x="21082" y="9234"/>
                    <a:pt x="20736" y="8940"/>
                  </a:cubicBezTo>
                  <a:cubicBezTo>
                    <a:pt x="20617" y="8839"/>
                    <a:pt x="20602" y="8787"/>
                    <a:pt x="20683" y="8693"/>
                  </a:cubicBezTo>
                  <a:cubicBezTo>
                    <a:pt x="20960" y="8372"/>
                    <a:pt x="21131" y="7932"/>
                    <a:pt x="21107" y="7615"/>
                  </a:cubicBezTo>
                  <a:cubicBezTo>
                    <a:pt x="21086" y="7345"/>
                    <a:pt x="21118" y="7223"/>
                    <a:pt x="21318" y="6963"/>
                  </a:cubicBezTo>
                  <a:cubicBezTo>
                    <a:pt x="21521" y="6699"/>
                    <a:pt x="21580" y="6578"/>
                    <a:pt x="21583" y="6222"/>
                  </a:cubicBezTo>
                  <a:cubicBezTo>
                    <a:pt x="21585" y="5852"/>
                    <a:pt x="21554" y="5737"/>
                    <a:pt x="21345" y="5503"/>
                  </a:cubicBezTo>
                  <a:cubicBezTo>
                    <a:pt x="21195" y="5337"/>
                    <a:pt x="20933" y="5188"/>
                    <a:pt x="20683" y="5099"/>
                  </a:cubicBezTo>
                  <a:cubicBezTo>
                    <a:pt x="20292" y="4959"/>
                    <a:pt x="20277" y="4947"/>
                    <a:pt x="20340" y="4740"/>
                  </a:cubicBezTo>
                  <a:cubicBezTo>
                    <a:pt x="20376" y="4621"/>
                    <a:pt x="20396" y="4358"/>
                    <a:pt x="20393" y="4156"/>
                  </a:cubicBezTo>
                  <a:cubicBezTo>
                    <a:pt x="20380" y="3442"/>
                    <a:pt x="19824" y="3056"/>
                    <a:pt x="18488" y="2875"/>
                  </a:cubicBezTo>
                  <a:cubicBezTo>
                    <a:pt x="17807" y="2783"/>
                    <a:pt x="17622" y="2766"/>
                    <a:pt x="17219" y="2853"/>
                  </a:cubicBezTo>
                  <a:cubicBezTo>
                    <a:pt x="16802" y="2943"/>
                    <a:pt x="16623" y="2927"/>
                    <a:pt x="16849" y="2808"/>
                  </a:cubicBezTo>
                  <a:cubicBezTo>
                    <a:pt x="16983" y="2738"/>
                    <a:pt x="17193" y="2281"/>
                    <a:pt x="17193" y="2044"/>
                  </a:cubicBezTo>
                  <a:cubicBezTo>
                    <a:pt x="17193" y="1583"/>
                    <a:pt x="16847" y="1001"/>
                    <a:pt x="16346" y="607"/>
                  </a:cubicBezTo>
                  <a:cubicBezTo>
                    <a:pt x="15668" y="73"/>
                    <a:pt x="15073" y="-49"/>
                    <a:pt x="13993" y="135"/>
                  </a:cubicBezTo>
                  <a:cubicBezTo>
                    <a:pt x="13613" y="200"/>
                    <a:pt x="13465" y="207"/>
                    <a:pt x="13199" y="113"/>
                  </a:cubicBezTo>
                  <a:cubicBezTo>
                    <a:pt x="12986" y="37"/>
                    <a:pt x="12650" y="-2"/>
                    <a:pt x="12168" y="1"/>
                  </a:cubicBezTo>
                  <a:close/>
                </a:path>
              </a:pathLst>
            </a:custGeom>
            <a:ln w="3175">
              <a:miter lim="400000"/>
            </a:ln>
          </p:spPr>
        </p:pic>
        <p:pic>
          <p:nvPicPr>
            <p:cNvPr id="62" name="Screenshot 2026-03-04 004624.png" descr="Screenshot 2026-03-04 004624.png">
              <a:extLst>
                <a:ext uri="{FF2B5EF4-FFF2-40B4-BE49-F238E27FC236}">
                  <a16:creationId xmlns:a16="http://schemas.microsoft.com/office/drawing/2014/main" id="{55EE265C-CCD5-400A-D6A4-62CC00C28064}"/>
                </a:ext>
              </a:extLst>
            </p:cNvPr>
            <p:cNvPicPr>
              <a:picLocks noChangeAspect="1"/>
            </p:cNvPicPr>
            <p:nvPr/>
          </p:nvPicPr>
          <p:blipFill>
            <a:blip r:embed="rId6"/>
            <a:srcRect l="8050" t="4424" r="22557" b="14434"/>
            <a:stretch>
              <a:fillRect/>
            </a:stretch>
          </p:blipFill>
          <p:spPr>
            <a:xfrm>
              <a:off x="8798508" y="1374853"/>
              <a:ext cx="595701" cy="420916"/>
            </a:xfrm>
            <a:custGeom>
              <a:avLst/>
              <a:gdLst/>
              <a:ahLst/>
              <a:cxnLst>
                <a:cxn ang="0">
                  <a:pos x="wd2" y="hd2"/>
                </a:cxn>
                <a:cxn ang="5400000">
                  <a:pos x="wd2" y="hd2"/>
                </a:cxn>
                <a:cxn ang="10800000">
                  <a:pos x="wd2" y="hd2"/>
                </a:cxn>
                <a:cxn ang="16200000">
                  <a:pos x="wd2" y="hd2"/>
                </a:cxn>
              </a:cxnLst>
              <a:rect l="0" t="0" r="r" b="b"/>
              <a:pathLst>
                <a:path w="21494" h="21539" extrusionOk="0">
                  <a:moveTo>
                    <a:pt x="15833" y="0"/>
                  </a:moveTo>
                  <a:cubicBezTo>
                    <a:pt x="15615" y="0"/>
                    <a:pt x="14239" y="474"/>
                    <a:pt x="14144" y="585"/>
                  </a:cubicBezTo>
                  <a:cubicBezTo>
                    <a:pt x="14095" y="642"/>
                    <a:pt x="13786" y="737"/>
                    <a:pt x="13456" y="780"/>
                  </a:cubicBezTo>
                  <a:cubicBezTo>
                    <a:pt x="13127" y="823"/>
                    <a:pt x="12852" y="892"/>
                    <a:pt x="12828" y="947"/>
                  </a:cubicBezTo>
                  <a:cubicBezTo>
                    <a:pt x="12804" y="1002"/>
                    <a:pt x="12643" y="1056"/>
                    <a:pt x="12474" y="1059"/>
                  </a:cubicBezTo>
                  <a:cubicBezTo>
                    <a:pt x="12306" y="1061"/>
                    <a:pt x="12078" y="1134"/>
                    <a:pt x="11963" y="1226"/>
                  </a:cubicBezTo>
                  <a:cubicBezTo>
                    <a:pt x="11849" y="1318"/>
                    <a:pt x="11585" y="1391"/>
                    <a:pt x="11394" y="1393"/>
                  </a:cubicBezTo>
                  <a:cubicBezTo>
                    <a:pt x="11188" y="1395"/>
                    <a:pt x="10892" y="1530"/>
                    <a:pt x="10667" y="1699"/>
                  </a:cubicBezTo>
                  <a:cubicBezTo>
                    <a:pt x="10355" y="1934"/>
                    <a:pt x="10212" y="1978"/>
                    <a:pt x="9881" y="1922"/>
                  </a:cubicBezTo>
                  <a:cubicBezTo>
                    <a:pt x="9562" y="1869"/>
                    <a:pt x="9401" y="1893"/>
                    <a:pt x="9135" y="2090"/>
                  </a:cubicBezTo>
                  <a:cubicBezTo>
                    <a:pt x="8948" y="2227"/>
                    <a:pt x="8646" y="2340"/>
                    <a:pt x="8467" y="2340"/>
                  </a:cubicBezTo>
                  <a:cubicBezTo>
                    <a:pt x="8142" y="2340"/>
                    <a:pt x="7315" y="2625"/>
                    <a:pt x="7131" y="2786"/>
                  </a:cubicBezTo>
                  <a:cubicBezTo>
                    <a:pt x="7077" y="2833"/>
                    <a:pt x="6681" y="2861"/>
                    <a:pt x="6266" y="2870"/>
                  </a:cubicBezTo>
                  <a:cubicBezTo>
                    <a:pt x="5572" y="2884"/>
                    <a:pt x="5164" y="2980"/>
                    <a:pt x="4282" y="3315"/>
                  </a:cubicBezTo>
                  <a:cubicBezTo>
                    <a:pt x="4100" y="3385"/>
                    <a:pt x="3819" y="3442"/>
                    <a:pt x="3673" y="3427"/>
                  </a:cubicBezTo>
                  <a:cubicBezTo>
                    <a:pt x="3527" y="3412"/>
                    <a:pt x="3225" y="3509"/>
                    <a:pt x="3005" y="3650"/>
                  </a:cubicBezTo>
                  <a:cubicBezTo>
                    <a:pt x="2786" y="3790"/>
                    <a:pt x="2481" y="3909"/>
                    <a:pt x="2318" y="3928"/>
                  </a:cubicBezTo>
                  <a:cubicBezTo>
                    <a:pt x="2155" y="3948"/>
                    <a:pt x="1752" y="4073"/>
                    <a:pt x="1434" y="4207"/>
                  </a:cubicBezTo>
                  <a:cubicBezTo>
                    <a:pt x="655" y="4535"/>
                    <a:pt x="242" y="5168"/>
                    <a:pt x="236" y="6018"/>
                  </a:cubicBezTo>
                  <a:cubicBezTo>
                    <a:pt x="234" y="6232"/>
                    <a:pt x="183" y="6525"/>
                    <a:pt x="118" y="6686"/>
                  </a:cubicBezTo>
                  <a:cubicBezTo>
                    <a:pt x="52" y="6848"/>
                    <a:pt x="1" y="7284"/>
                    <a:pt x="0" y="7634"/>
                  </a:cubicBezTo>
                  <a:cubicBezTo>
                    <a:pt x="-3" y="8235"/>
                    <a:pt x="10" y="8282"/>
                    <a:pt x="353" y="8748"/>
                  </a:cubicBezTo>
                  <a:lnTo>
                    <a:pt x="727" y="9250"/>
                  </a:lnTo>
                  <a:lnTo>
                    <a:pt x="727" y="10280"/>
                  </a:lnTo>
                  <a:cubicBezTo>
                    <a:pt x="723" y="10854"/>
                    <a:pt x="768" y="11625"/>
                    <a:pt x="825" y="11980"/>
                  </a:cubicBezTo>
                  <a:cubicBezTo>
                    <a:pt x="945" y="12725"/>
                    <a:pt x="1148" y="13512"/>
                    <a:pt x="1237" y="13512"/>
                  </a:cubicBezTo>
                  <a:cubicBezTo>
                    <a:pt x="1271" y="13512"/>
                    <a:pt x="1332" y="13641"/>
                    <a:pt x="1355" y="13819"/>
                  </a:cubicBezTo>
                  <a:cubicBezTo>
                    <a:pt x="1378" y="13996"/>
                    <a:pt x="1432" y="14333"/>
                    <a:pt x="1493" y="14543"/>
                  </a:cubicBezTo>
                  <a:cubicBezTo>
                    <a:pt x="1589" y="14875"/>
                    <a:pt x="1597" y="14972"/>
                    <a:pt x="1473" y="15267"/>
                  </a:cubicBezTo>
                  <a:cubicBezTo>
                    <a:pt x="1288" y="15710"/>
                    <a:pt x="1286" y="17708"/>
                    <a:pt x="1473" y="18193"/>
                  </a:cubicBezTo>
                  <a:cubicBezTo>
                    <a:pt x="1541" y="18368"/>
                    <a:pt x="1663" y="18706"/>
                    <a:pt x="1748" y="18945"/>
                  </a:cubicBezTo>
                  <a:cubicBezTo>
                    <a:pt x="1833" y="19184"/>
                    <a:pt x="2000" y="19470"/>
                    <a:pt x="2121" y="19586"/>
                  </a:cubicBezTo>
                  <a:cubicBezTo>
                    <a:pt x="2243" y="19702"/>
                    <a:pt x="2488" y="19992"/>
                    <a:pt x="2652" y="20227"/>
                  </a:cubicBezTo>
                  <a:cubicBezTo>
                    <a:pt x="3037" y="20779"/>
                    <a:pt x="3236" y="20895"/>
                    <a:pt x="3654" y="20895"/>
                  </a:cubicBezTo>
                  <a:cubicBezTo>
                    <a:pt x="3873" y="20895"/>
                    <a:pt x="4067" y="21010"/>
                    <a:pt x="4223" y="21174"/>
                  </a:cubicBezTo>
                  <a:cubicBezTo>
                    <a:pt x="4589" y="21556"/>
                    <a:pt x="5306" y="21584"/>
                    <a:pt x="5697" y="21257"/>
                  </a:cubicBezTo>
                  <a:cubicBezTo>
                    <a:pt x="5961" y="21037"/>
                    <a:pt x="6035" y="21029"/>
                    <a:pt x="6286" y="21146"/>
                  </a:cubicBezTo>
                  <a:cubicBezTo>
                    <a:pt x="6641" y="21311"/>
                    <a:pt x="7171" y="21219"/>
                    <a:pt x="7465" y="20923"/>
                  </a:cubicBezTo>
                  <a:cubicBezTo>
                    <a:pt x="7598" y="20789"/>
                    <a:pt x="7767" y="20721"/>
                    <a:pt x="7897" y="20756"/>
                  </a:cubicBezTo>
                  <a:cubicBezTo>
                    <a:pt x="8202" y="20839"/>
                    <a:pt x="8720" y="20593"/>
                    <a:pt x="8997" y="20255"/>
                  </a:cubicBezTo>
                  <a:cubicBezTo>
                    <a:pt x="9128" y="20094"/>
                    <a:pt x="9406" y="19862"/>
                    <a:pt x="9606" y="19725"/>
                  </a:cubicBezTo>
                  <a:cubicBezTo>
                    <a:pt x="9806" y="19588"/>
                    <a:pt x="9960" y="19439"/>
                    <a:pt x="9960" y="19391"/>
                  </a:cubicBezTo>
                  <a:cubicBezTo>
                    <a:pt x="9960" y="19343"/>
                    <a:pt x="10162" y="19334"/>
                    <a:pt x="10411" y="19363"/>
                  </a:cubicBezTo>
                  <a:cubicBezTo>
                    <a:pt x="10767" y="19405"/>
                    <a:pt x="10946" y="19340"/>
                    <a:pt x="11217" y="19140"/>
                  </a:cubicBezTo>
                  <a:cubicBezTo>
                    <a:pt x="11503" y="18929"/>
                    <a:pt x="11599" y="18926"/>
                    <a:pt x="11806" y="19029"/>
                  </a:cubicBezTo>
                  <a:cubicBezTo>
                    <a:pt x="12193" y="19219"/>
                    <a:pt x="12488" y="19173"/>
                    <a:pt x="12965" y="18861"/>
                  </a:cubicBezTo>
                  <a:cubicBezTo>
                    <a:pt x="13464" y="18536"/>
                    <a:pt x="14208" y="18200"/>
                    <a:pt x="14262" y="18276"/>
                  </a:cubicBezTo>
                  <a:cubicBezTo>
                    <a:pt x="14282" y="18304"/>
                    <a:pt x="14256" y="18446"/>
                    <a:pt x="14203" y="18611"/>
                  </a:cubicBezTo>
                  <a:cubicBezTo>
                    <a:pt x="14150" y="18776"/>
                    <a:pt x="14105" y="19154"/>
                    <a:pt x="14105" y="19447"/>
                  </a:cubicBezTo>
                  <a:cubicBezTo>
                    <a:pt x="14105" y="19942"/>
                    <a:pt x="14146" y="20025"/>
                    <a:pt x="14615" y="20672"/>
                  </a:cubicBezTo>
                  <a:cubicBezTo>
                    <a:pt x="14892" y="21054"/>
                    <a:pt x="15236" y="21424"/>
                    <a:pt x="15382" y="21480"/>
                  </a:cubicBezTo>
                  <a:cubicBezTo>
                    <a:pt x="15692" y="21600"/>
                    <a:pt x="16136" y="21531"/>
                    <a:pt x="16442" y="21313"/>
                  </a:cubicBezTo>
                  <a:cubicBezTo>
                    <a:pt x="16702" y="21129"/>
                    <a:pt x="17411" y="20029"/>
                    <a:pt x="17542" y="19614"/>
                  </a:cubicBezTo>
                  <a:cubicBezTo>
                    <a:pt x="17641" y="19302"/>
                    <a:pt x="17673" y="19266"/>
                    <a:pt x="18151" y="18444"/>
                  </a:cubicBezTo>
                  <a:cubicBezTo>
                    <a:pt x="18321" y="18153"/>
                    <a:pt x="18501" y="17734"/>
                    <a:pt x="18564" y="17524"/>
                  </a:cubicBezTo>
                  <a:cubicBezTo>
                    <a:pt x="18664" y="17188"/>
                    <a:pt x="18715" y="17162"/>
                    <a:pt x="18996" y="17162"/>
                  </a:cubicBezTo>
                  <a:cubicBezTo>
                    <a:pt x="19413" y="17162"/>
                    <a:pt x="19845" y="16738"/>
                    <a:pt x="20057" y="16131"/>
                  </a:cubicBezTo>
                  <a:cubicBezTo>
                    <a:pt x="20148" y="15870"/>
                    <a:pt x="20305" y="15499"/>
                    <a:pt x="20411" y="15295"/>
                  </a:cubicBezTo>
                  <a:cubicBezTo>
                    <a:pt x="20516" y="15091"/>
                    <a:pt x="20621" y="14740"/>
                    <a:pt x="20646" y="14515"/>
                  </a:cubicBezTo>
                  <a:cubicBezTo>
                    <a:pt x="20672" y="14290"/>
                    <a:pt x="20837" y="13893"/>
                    <a:pt x="21000" y="13624"/>
                  </a:cubicBezTo>
                  <a:cubicBezTo>
                    <a:pt x="21281" y="13160"/>
                    <a:pt x="21298" y="13081"/>
                    <a:pt x="21354" y="12008"/>
                  </a:cubicBezTo>
                  <a:cubicBezTo>
                    <a:pt x="21386" y="11386"/>
                    <a:pt x="21439" y="10781"/>
                    <a:pt x="21471" y="10671"/>
                  </a:cubicBezTo>
                  <a:cubicBezTo>
                    <a:pt x="21597" y="10237"/>
                    <a:pt x="21164" y="9153"/>
                    <a:pt x="20548" y="8330"/>
                  </a:cubicBezTo>
                  <a:cubicBezTo>
                    <a:pt x="19213" y="6547"/>
                    <a:pt x="18512" y="5327"/>
                    <a:pt x="18269" y="4430"/>
                  </a:cubicBezTo>
                  <a:cubicBezTo>
                    <a:pt x="18170" y="4061"/>
                    <a:pt x="17967" y="3635"/>
                    <a:pt x="17837" y="3455"/>
                  </a:cubicBezTo>
                  <a:cubicBezTo>
                    <a:pt x="17707" y="3274"/>
                    <a:pt x="17603" y="3062"/>
                    <a:pt x="17601" y="3009"/>
                  </a:cubicBezTo>
                  <a:cubicBezTo>
                    <a:pt x="17600" y="2956"/>
                    <a:pt x="17499" y="2638"/>
                    <a:pt x="17385" y="2285"/>
                  </a:cubicBezTo>
                  <a:cubicBezTo>
                    <a:pt x="17271" y="1931"/>
                    <a:pt x="17189" y="1569"/>
                    <a:pt x="17189" y="1477"/>
                  </a:cubicBezTo>
                  <a:cubicBezTo>
                    <a:pt x="17189" y="1042"/>
                    <a:pt x="16233" y="0"/>
                    <a:pt x="15833" y="0"/>
                  </a:cubicBezTo>
                  <a:close/>
                </a:path>
              </a:pathLst>
            </a:custGeom>
            <a:ln w="3175">
              <a:miter lim="400000"/>
            </a:ln>
          </p:spPr>
        </p:pic>
        <p:sp>
          <p:nvSpPr>
            <p:cNvPr id="135" name="Line">
              <a:extLst>
                <a:ext uri="{FF2B5EF4-FFF2-40B4-BE49-F238E27FC236}">
                  <a16:creationId xmlns:a16="http://schemas.microsoft.com/office/drawing/2014/main" id="{5C5D9887-7732-CC5B-718A-2A290CB0CF46}"/>
                </a:ext>
              </a:extLst>
            </p:cNvPr>
            <p:cNvSpPr/>
            <p:nvPr/>
          </p:nvSpPr>
          <p:spPr>
            <a:xfrm>
              <a:off x="8391690" y="2427071"/>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136" name="Line">
              <a:extLst>
                <a:ext uri="{FF2B5EF4-FFF2-40B4-BE49-F238E27FC236}">
                  <a16:creationId xmlns:a16="http://schemas.microsoft.com/office/drawing/2014/main" id="{4314A083-0251-22DD-BD38-51B8E249D249}"/>
                </a:ext>
              </a:extLst>
            </p:cNvPr>
            <p:cNvSpPr/>
            <p:nvPr/>
          </p:nvSpPr>
          <p:spPr>
            <a:xfrm>
              <a:off x="8391690" y="3509679"/>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cxnSp>
          <p:nvCxnSpPr>
            <p:cNvPr id="199" name="Straight Arrow Connector 198">
              <a:extLst>
                <a:ext uri="{FF2B5EF4-FFF2-40B4-BE49-F238E27FC236}">
                  <a16:creationId xmlns:a16="http://schemas.microsoft.com/office/drawing/2014/main" id="{48CD299B-A63B-E96F-F207-2DB36595CD32}"/>
                </a:ext>
              </a:extLst>
            </p:cNvPr>
            <p:cNvCxnSpPr>
              <a:cxnSpLocks/>
              <a:stCxn id="38" idx="0"/>
              <a:endCxn id="209" idx="2"/>
            </p:cNvCxnSpPr>
            <p:nvPr/>
          </p:nvCxnSpPr>
          <p:spPr>
            <a:xfrm flipH="1" flipV="1">
              <a:off x="6476079" y="6039859"/>
              <a:ext cx="4169565" cy="9512"/>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202" name="Straight Arrow Connector 201">
              <a:extLst>
                <a:ext uri="{FF2B5EF4-FFF2-40B4-BE49-F238E27FC236}">
                  <a16:creationId xmlns:a16="http://schemas.microsoft.com/office/drawing/2014/main" id="{530A9FFB-97FF-B199-7C1E-1B7E5FEEE11E}"/>
                </a:ext>
              </a:extLst>
            </p:cNvPr>
            <p:cNvCxnSpPr>
              <a:cxnSpLocks/>
              <a:stCxn id="39" idx="0"/>
              <a:endCxn id="210" idx="2"/>
            </p:cNvCxnSpPr>
            <p:nvPr/>
          </p:nvCxnSpPr>
          <p:spPr>
            <a:xfrm flipH="1">
              <a:off x="6484880" y="5602939"/>
              <a:ext cx="4160765" cy="0"/>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203" name="Straight Arrow Connector 202">
              <a:extLst>
                <a:ext uri="{FF2B5EF4-FFF2-40B4-BE49-F238E27FC236}">
                  <a16:creationId xmlns:a16="http://schemas.microsoft.com/office/drawing/2014/main" id="{7A77151C-3989-1468-869C-8655FDDE6D9D}"/>
                </a:ext>
              </a:extLst>
            </p:cNvPr>
            <p:cNvCxnSpPr>
              <a:cxnSpLocks/>
              <a:stCxn id="40" idx="0"/>
              <a:endCxn id="211" idx="2"/>
            </p:cNvCxnSpPr>
            <p:nvPr/>
          </p:nvCxnSpPr>
          <p:spPr>
            <a:xfrm flipH="1">
              <a:off x="6482654" y="5147119"/>
              <a:ext cx="4162991" cy="18900"/>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204" name="Straight Arrow Connector 203">
              <a:extLst>
                <a:ext uri="{FF2B5EF4-FFF2-40B4-BE49-F238E27FC236}">
                  <a16:creationId xmlns:a16="http://schemas.microsoft.com/office/drawing/2014/main" id="{AB4E7836-B228-A913-483E-F3CB9AA60F16}"/>
                </a:ext>
              </a:extLst>
            </p:cNvPr>
            <p:cNvCxnSpPr>
              <a:cxnSpLocks/>
              <a:stCxn id="41" idx="0"/>
              <a:endCxn id="212" idx="2"/>
            </p:cNvCxnSpPr>
            <p:nvPr/>
          </p:nvCxnSpPr>
          <p:spPr>
            <a:xfrm flipH="1" flipV="1">
              <a:off x="6484880" y="4668107"/>
              <a:ext cx="4160765" cy="1"/>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34" name="Rounded Rectangle 33">
              <a:extLst>
                <a:ext uri="{FF2B5EF4-FFF2-40B4-BE49-F238E27FC236}">
                  <a16:creationId xmlns:a16="http://schemas.microsoft.com/office/drawing/2014/main" id="{CFF5B797-9CB7-2CFF-0575-07E106A83347}"/>
                </a:ext>
              </a:extLst>
            </p:cNvPr>
            <p:cNvSpPr/>
            <p:nvPr/>
          </p:nvSpPr>
          <p:spPr>
            <a:xfrm rot="16200000">
              <a:off x="6036680" y="5055921"/>
              <a:ext cx="1815045" cy="505470"/>
            </a:xfrm>
            <a:prstGeom prst="roundRect">
              <a:avLst/>
            </a:prstGeom>
            <a:solidFill>
              <a:schemeClr val="accent2">
                <a:lumMod val="40000"/>
                <a:lumOff val="60000"/>
              </a:schemeClr>
            </a:solidFill>
            <a:ln w="9525">
              <a:solidFill>
                <a:srgbClr val="B4C5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Transformer Decoder</a:t>
              </a:r>
            </a:p>
          </p:txBody>
        </p:sp>
        <p:sp>
          <p:nvSpPr>
            <p:cNvPr id="38" name="Rectangle 37">
              <a:extLst>
                <a:ext uri="{FF2B5EF4-FFF2-40B4-BE49-F238E27FC236}">
                  <a16:creationId xmlns:a16="http://schemas.microsoft.com/office/drawing/2014/main" id="{10315269-E830-7BE2-6FC8-6F68121AEC8F}"/>
                </a:ext>
              </a:extLst>
            </p:cNvPr>
            <p:cNvSpPr/>
            <p:nvPr/>
          </p:nvSpPr>
          <p:spPr>
            <a:xfrm rot="16200000">
              <a:off x="10654790" y="5945802"/>
              <a:ext cx="188844" cy="2071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AE59199-C44F-5BF5-463C-EB56D6F67D31}"/>
                </a:ext>
              </a:extLst>
            </p:cNvPr>
            <p:cNvSpPr/>
            <p:nvPr/>
          </p:nvSpPr>
          <p:spPr>
            <a:xfrm rot="16200000">
              <a:off x="10654791" y="5499370"/>
              <a:ext cx="188844" cy="207137"/>
            </a:xfrm>
            <a:prstGeom prst="rect">
              <a:avLst/>
            </a:prstGeom>
            <a:solidFill>
              <a:srgbClr val="794F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2E8F328-1EE7-C658-885F-7E075C563143}"/>
                </a:ext>
              </a:extLst>
            </p:cNvPr>
            <p:cNvSpPr/>
            <p:nvPr/>
          </p:nvSpPr>
          <p:spPr>
            <a:xfrm rot="16200000">
              <a:off x="10654791" y="5043550"/>
              <a:ext cx="188844" cy="207137"/>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25637E6-C9DA-B4E7-B495-2418D3F351E5}"/>
                </a:ext>
              </a:extLst>
            </p:cNvPr>
            <p:cNvSpPr/>
            <p:nvPr/>
          </p:nvSpPr>
          <p:spPr>
            <a:xfrm rot="16200000">
              <a:off x="10654791" y="4564539"/>
              <a:ext cx="188844" cy="207137"/>
            </a:xfrm>
            <a:prstGeom prst="rect">
              <a:avLst/>
            </a:prstGeom>
            <a:solidFill>
              <a:srgbClr val="5E74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E812055-110D-C802-BE1F-69009E26F6BC}"/>
                </a:ext>
              </a:extLst>
            </p:cNvPr>
            <p:cNvSpPr txBox="1"/>
            <p:nvPr/>
          </p:nvSpPr>
          <p:spPr>
            <a:xfrm>
              <a:off x="10922890" y="5145935"/>
              <a:ext cx="123888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Object Queries</a:t>
              </a:r>
            </a:p>
          </p:txBody>
        </p:sp>
        <p:sp>
          <p:nvSpPr>
            <p:cNvPr id="2" name="Rounded Rectangle 1">
              <a:extLst>
                <a:ext uri="{FF2B5EF4-FFF2-40B4-BE49-F238E27FC236}">
                  <a16:creationId xmlns:a16="http://schemas.microsoft.com/office/drawing/2014/main" id="{37CE0268-4601-77BD-FA59-CA329DE8B05F}"/>
                </a:ext>
              </a:extLst>
            </p:cNvPr>
            <p:cNvSpPr/>
            <p:nvPr/>
          </p:nvSpPr>
          <p:spPr>
            <a:xfrm rot="16200000">
              <a:off x="7115689" y="5064015"/>
              <a:ext cx="1815045" cy="505470"/>
            </a:xfrm>
            <a:prstGeom prst="roundRect">
              <a:avLst/>
            </a:prstGeom>
            <a:solidFill>
              <a:schemeClr val="accent2">
                <a:lumMod val="40000"/>
                <a:lumOff val="60000"/>
              </a:schemeClr>
            </a:solidFill>
            <a:ln w="9525">
              <a:solidFill>
                <a:srgbClr val="B4C5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Transformer Decoder</a:t>
              </a:r>
            </a:p>
          </p:txBody>
        </p:sp>
        <p:sp>
          <p:nvSpPr>
            <p:cNvPr id="8" name="Rounded Rectangle 7">
              <a:extLst>
                <a:ext uri="{FF2B5EF4-FFF2-40B4-BE49-F238E27FC236}">
                  <a16:creationId xmlns:a16="http://schemas.microsoft.com/office/drawing/2014/main" id="{40927084-0C23-2397-FEB1-3043E5ACFC6E}"/>
                </a:ext>
              </a:extLst>
            </p:cNvPr>
            <p:cNvSpPr/>
            <p:nvPr/>
          </p:nvSpPr>
          <p:spPr>
            <a:xfrm rot="16200000">
              <a:off x="9197260" y="5064015"/>
              <a:ext cx="1815045" cy="505470"/>
            </a:xfrm>
            <a:prstGeom prst="roundRect">
              <a:avLst/>
            </a:prstGeom>
            <a:solidFill>
              <a:schemeClr val="accent2">
                <a:lumMod val="40000"/>
                <a:lumOff val="60000"/>
              </a:schemeClr>
            </a:solidFill>
            <a:ln w="9525">
              <a:solidFill>
                <a:srgbClr val="B4C5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Transformer Decoder</a:t>
              </a:r>
            </a:p>
          </p:txBody>
        </p:sp>
        <p:sp>
          <p:nvSpPr>
            <p:cNvPr id="9" name="Rounded Rectangle 8">
              <a:extLst>
                <a:ext uri="{FF2B5EF4-FFF2-40B4-BE49-F238E27FC236}">
                  <a16:creationId xmlns:a16="http://schemas.microsoft.com/office/drawing/2014/main" id="{CAA6EECC-7E48-CA8D-87C9-C6E6339E09E8}"/>
                </a:ext>
              </a:extLst>
            </p:cNvPr>
            <p:cNvSpPr/>
            <p:nvPr/>
          </p:nvSpPr>
          <p:spPr>
            <a:xfrm rot="16200000">
              <a:off x="8170102" y="5054547"/>
              <a:ext cx="1815045" cy="505470"/>
            </a:xfrm>
            <a:prstGeom prst="roundRect">
              <a:avLst/>
            </a:prstGeom>
            <a:solidFill>
              <a:schemeClr val="accent2">
                <a:lumMod val="40000"/>
                <a:lumOff val="60000"/>
              </a:schemeClr>
            </a:solidFill>
            <a:ln w="9525">
              <a:solidFill>
                <a:srgbClr val="B4C5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Transformer Decoder</a:t>
              </a:r>
            </a:p>
          </p:txBody>
        </p:sp>
        <p:sp>
          <p:nvSpPr>
            <p:cNvPr id="209" name="Rectangle 208">
              <a:extLst>
                <a:ext uri="{FF2B5EF4-FFF2-40B4-BE49-F238E27FC236}">
                  <a16:creationId xmlns:a16="http://schemas.microsoft.com/office/drawing/2014/main" id="{C009F372-AE58-D891-5AEA-82D7CDCBF6BE}"/>
                </a:ext>
              </a:extLst>
            </p:cNvPr>
            <p:cNvSpPr/>
            <p:nvPr/>
          </p:nvSpPr>
          <p:spPr>
            <a:xfrm rot="16200000">
              <a:off x="6278088" y="5936290"/>
              <a:ext cx="188844" cy="2071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5EAD3BC1-DDB3-A594-740A-20777E778C4F}"/>
                </a:ext>
              </a:extLst>
            </p:cNvPr>
            <p:cNvSpPr/>
            <p:nvPr/>
          </p:nvSpPr>
          <p:spPr>
            <a:xfrm rot="16200000">
              <a:off x="6286889" y="5499370"/>
              <a:ext cx="188844" cy="207137"/>
            </a:xfrm>
            <a:prstGeom prst="rect">
              <a:avLst/>
            </a:prstGeom>
            <a:solidFill>
              <a:srgbClr val="794F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214C016C-F076-44DD-5B2C-EAA0A2185FAE}"/>
                </a:ext>
              </a:extLst>
            </p:cNvPr>
            <p:cNvSpPr/>
            <p:nvPr/>
          </p:nvSpPr>
          <p:spPr>
            <a:xfrm rot="16200000">
              <a:off x="6284663" y="5062450"/>
              <a:ext cx="188844" cy="207137"/>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59B330AB-125C-14AA-E550-230E2C2DF609}"/>
                </a:ext>
              </a:extLst>
            </p:cNvPr>
            <p:cNvSpPr/>
            <p:nvPr/>
          </p:nvSpPr>
          <p:spPr>
            <a:xfrm rot="16200000">
              <a:off x="6286889" y="4564538"/>
              <a:ext cx="188844" cy="207137"/>
            </a:xfrm>
            <a:prstGeom prst="rect">
              <a:avLst/>
            </a:prstGeom>
            <a:solidFill>
              <a:srgbClr val="5E74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B48037B-23BD-109E-28B1-E49EEA46FBFA}"/>
                </a:ext>
              </a:extLst>
            </p:cNvPr>
            <p:cNvPicPr>
              <a:picLocks noChangeAspect="1"/>
            </p:cNvPicPr>
            <p:nvPr/>
          </p:nvPicPr>
          <p:blipFill>
            <a:blip r:embed="rId7"/>
            <a:stretch>
              <a:fillRect/>
            </a:stretch>
          </p:blipFill>
          <p:spPr>
            <a:xfrm>
              <a:off x="838200" y="1130684"/>
              <a:ext cx="3995046" cy="2377440"/>
            </a:xfrm>
            <a:prstGeom prst="rect">
              <a:avLst/>
            </a:prstGeom>
          </p:spPr>
        </p:pic>
        <p:pic>
          <p:nvPicPr>
            <p:cNvPr id="25" name="Picture 24">
              <a:extLst>
                <a:ext uri="{FF2B5EF4-FFF2-40B4-BE49-F238E27FC236}">
                  <a16:creationId xmlns:a16="http://schemas.microsoft.com/office/drawing/2014/main" id="{CE8CB52E-26D1-8096-BE60-29590FBA3EA9}"/>
                </a:ext>
              </a:extLst>
            </p:cNvPr>
            <p:cNvPicPr>
              <a:picLocks noChangeAspect="1"/>
            </p:cNvPicPr>
            <p:nvPr/>
          </p:nvPicPr>
          <p:blipFill>
            <a:blip r:embed="rId8"/>
            <a:stretch>
              <a:fillRect/>
            </a:stretch>
          </p:blipFill>
          <p:spPr>
            <a:xfrm>
              <a:off x="848642" y="3994727"/>
              <a:ext cx="3995045" cy="2377440"/>
            </a:xfrm>
            <a:prstGeom prst="rect">
              <a:avLst/>
            </a:prstGeom>
          </p:spPr>
        </p:pic>
        <p:cxnSp>
          <p:nvCxnSpPr>
            <p:cNvPr id="132" name="Straight Arrow Connector 131">
              <a:extLst>
                <a:ext uri="{FF2B5EF4-FFF2-40B4-BE49-F238E27FC236}">
                  <a16:creationId xmlns:a16="http://schemas.microsoft.com/office/drawing/2014/main" id="{7E0C4DA6-52BD-4EA0-C0E1-14E4C3952447}"/>
                </a:ext>
              </a:extLst>
            </p:cNvPr>
            <p:cNvCxnSpPr>
              <a:cxnSpLocks/>
            </p:cNvCxnSpPr>
            <p:nvPr/>
          </p:nvCxnSpPr>
          <p:spPr>
            <a:xfrm>
              <a:off x="4886457" y="1535182"/>
              <a:ext cx="127300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7" name="Straight Arrow Connector 136">
              <a:extLst>
                <a:ext uri="{FF2B5EF4-FFF2-40B4-BE49-F238E27FC236}">
                  <a16:creationId xmlns:a16="http://schemas.microsoft.com/office/drawing/2014/main" id="{9D09BE85-811B-B072-A49C-5161EB21AD70}"/>
                </a:ext>
              </a:extLst>
            </p:cNvPr>
            <p:cNvCxnSpPr>
              <a:cxnSpLocks/>
              <a:stCxn id="30" idx="0"/>
            </p:cNvCxnSpPr>
            <p:nvPr/>
          </p:nvCxnSpPr>
          <p:spPr>
            <a:xfrm flipH="1" flipV="1">
              <a:off x="4833246" y="5308656"/>
              <a:ext cx="1326214"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1" name="Patchified Input Point Cloud">
              <a:extLst>
                <a:ext uri="{FF2B5EF4-FFF2-40B4-BE49-F238E27FC236}">
                  <a16:creationId xmlns:a16="http://schemas.microsoft.com/office/drawing/2014/main" id="{A31D3435-D872-9690-B10C-5EC9FF657B2E}"/>
                </a:ext>
              </a:extLst>
            </p:cNvPr>
            <p:cNvSpPr txBox="1"/>
            <p:nvPr/>
          </p:nvSpPr>
          <p:spPr>
            <a:xfrm>
              <a:off x="838200" y="846438"/>
              <a:ext cx="3995046" cy="2626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lgn="ctr">
                <a:defRPr sz="900">
                  <a:latin typeface="Arial"/>
                  <a:ea typeface="Arial"/>
                  <a:cs typeface="Arial"/>
                  <a:sym typeface="Arial"/>
                </a:defRPr>
              </a:lvl1pPr>
            </a:lstStyle>
            <a:p>
              <a:r>
                <a:rPr sz="1500" dirty="0">
                  <a:latin typeface="Arial" panose="020B0604020202020204" pitchFamily="34" charset="0"/>
                  <a:cs typeface="Arial" panose="020B0604020202020204" pitchFamily="34" charset="0"/>
                </a:rPr>
                <a:t>Input Point Cloud </a:t>
              </a:r>
            </a:p>
          </p:txBody>
        </p:sp>
        <p:sp>
          <p:nvSpPr>
            <p:cNvPr id="166" name="Patchified Input Point Cloud">
              <a:extLst>
                <a:ext uri="{FF2B5EF4-FFF2-40B4-BE49-F238E27FC236}">
                  <a16:creationId xmlns:a16="http://schemas.microsoft.com/office/drawing/2014/main" id="{5DFC8301-4D4D-9237-CE96-C42DB05AD746}"/>
                </a:ext>
              </a:extLst>
            </p:cNvPr>
            <p:cNvSpPr txBox="1"/>
            <p:nvPr/>
          </p:nvSpPr>
          <p:spPr>
            <a:xfrm>
              <a:off x="848641" y="3717753"/>
              <a:ext cx="3995045" cy="2626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lgn="ctr">
                <a:defRPr sz="900">
                  <a:latin typeface="Arial"/>
                  <a:ea typeface="Arial"/>
                  <a:cs typeface="Arial"/>
                  <a:sym typeface="Arial"/>
                </a:defRPr>
              </a:lvl1pPr>
            </a:lstStyle>
            <a:p>
              <a:r>
                <a:rPr lang="de-DE" sz="1500" dirty="0">
                  <a:latin typeface="Arial" panose="020B0604020202020204" pitchFamily="34" charset="0"/>
                  <a:cs typeface="Arial" panose="020B0604020202020204" pitchFamily="34" charset="0"/>
                </a:rPr>
                <a:t>Instance Segmentation</a:t>
              </a:r>
              <a:endParaRPr sz="1500" dirty="0">
                <a:latin typeface="Arial" panose="020B0604020202020204" pitchFamily="34" charset="0"/>
                <a:cs typeface="Arial" panose="020B0604020202020204" pitchFamily="34" charset="0"/>
              </a:endParaRPr>
            </a:p>
          </p:txBody>
        </p:sp>
      </p:grpSp>
      <p:cxnSp>
        <p:nvCxnSpPr>
          <p:cNvPr id="14" name="Straight Connector 13">
            <a:extLst>
              <a:ext uri="{FF2B5EF4-FFF2-40B4-BE49-F238E27FC236}">
                <a16:creationId xmlns:a16="http://schemas.microsoft.com/office/drawing/2014/main" id="{5891C395-5FFC-0D6E-BC79-2CAF27CE95AC}"/>
              </a:ext>
            </a:extLst>
          </p:cNvPr>
          <p:cNvCxnSpPr>
            <a:cxnSpLocks/>
          </p:cNvCxnSpPr>
          <p:nvPr/>
        </p:nvCxnSpPr>
        <p:spPr>
          <a:xfrm>
            <a:off x="6944202" y="4164724"/>
            <a:ext cx="3160917" cy="0"/>
          </a:xfrm>
          <a:prstGeom prst="line">
            <a:avLst/>
          </a:prstGeom>
          <a:ln w="1270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69828660"/>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29AE5-EFDC-9A52-0288-3DA22F10067A}"/>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0321B5CF-7CCD-2987-6778-76E05EB8CF41}"/>
              </a:ext>
            </a:extLst>
          </p:cNvPr>
          <p:cNvPicPr>
            <a:picLocks noChangeAspect="1"/>
          </p:cNvPicPr>
          <p:nvPr/>
        </p:nvPicPr>
        <p:blipFill>
          <a:blip r:embed="rId3"/>
          <a:stretch>
            <a:fillRect/>
          </a:stretch>
        </p:blipFill>
        <p:spPr>
          <a:xfrm>
            <a:off x="417750" y="951273"/>
            <a:ext cx="11356499" cy="4624892"/>
          </a:xfrm>
          <a:prstGeom prst="rect">
            <a:avLst/>
          </a:prstGeom>
        </p:spPr>
      </p:pic>
      <p:sp>
        <p:nvSpPr>
          <p:cNvPr id="11" name="Title 10">
            <a:extLst>
              <a:ext uri="{FF2B5EF4-FFF2-40B4-BE49-F238E27FC236}">
                <a16:creationId xmlns:a16="http://schemas.microsoft.com/office/drawing/2014/main" id="{BF494228-EFE8-B82D-B11E-6847A78B6A07}"/>
              </a:ext>
            </a:extLst>
          </p:cNvPr>
          <p:cNvSpPr>
            <a:spLocks noGrp="1"/>
          </p:cNvSpPr>
          <p:nvPr>
            <p:ph type="title"/>
          </p:nvPr>
        </p:nvSpPr>
        <p:spPr/>
        <p:txBody>
          <a:bodyPr>
            <a:normAutofit/>
          </a:bodyPr>
          <a:lstStyle/>
          <a:p>
            <a:r>
              <a:rPr lang="en-US" dirty="0"/>
              <a:t>Instance Segmentation Results</a:t>
            </a:r>
          </a:p>
        </p:txBody>
      </p:sp>
      <p:sp>
        <p:nvSpPr>
          <p:cNvPr id="5" name="Date Placeholder 4">
            <a:extLst>
              <a:ext uri="{FF2B5EF4-FFF2-40B4-BE49-F238E27FC236}">
                <a16:creationId xmlns:a16="http://schemas.microsoft.com/office/drawing/2014/main" id="{4AB447F7-C823-6CE8-EBDF-47B824FA694D}"/>
              </a:ext>
            </a:extLst>
          </p:cNvPr>
          <p:cNvSpPr>
            <a:spLocks noGrp="1"/>
          </p:cNvSpPr>
          <p:nvPr>
            <p:ph type="dt" sz="half" idx="10"/>
          </p:nvPr>
        </p:nvSpPr>
        <p:spPr/>
        <p:txBody>
          <a:bodyPr/>
          <a:lstStyle/>
          <a:p>
            <a:r>
              <a:rPr lang="en-US"/>
              <a:t>June 3, 2026</a:t>
            </a:r>
          </a:p>
        </p:txBody>
      </p:sp>
      <p:sp>
        <p:nvSpPr>
          <p:cNvPr id="7" name="Footer Placeholder 6">
            <a:extLst>
              <a:ext uri="{FF2B5EF4-FFF2-40B4-BE49-F238E27FC236}">
                <a16:creationId xmlns:a16="http://schemas.microsoft.com/office/drawing/2014/main" id="{7E1C741C-1C55-2D6E-2C17-574EBD80C3B2}"/>
              </a:ext>
            </a:extLst>
          </p:cNvPr>
          <p:cNvSpPr>
            <a:spLocks noGrp="1"/>
          </p:cNvSpPr>
          <p:nvPr>
            <p:ph type="ftr" sz="quarter" idx="11"/>
          </p:nvPr>
        </p:nvSpPr>
        <p:spPr/>
        <p:txBody>
          <a:bodyPr/>
          <a:lstStyle/>
          <a:p>
            <a:r>
              <a:rPr lang="en-US" dirty="0"/>
              <a:t>Volume Transformer (Volt)</a:t>
            </a:r>
          </a:p>
        </p:txBody>
      </p:sp>
      <p:sp>
        <p:nvSpPr>
          <p:cNvPr id="8" name="Slide Number Placeholder 7">
            <a:extLst>
              <a:ext uri="{FF2B5EF4-FFF2-40B4-BE49-F238E27FC236}">
                <a16:creationId xmlns:a16="http://schemas.microsoft.com/office/drawing/2014/main" id="{83740DCF-2F72-1CD9-53EC-909E6D437A27}"/>
              </a:ext>
            </a:extLst>
          </p:cNvPr>
          <p:cNvSpPr>
            <a:spLocks noGrp="1"/>
          </p:cNvSpPr>
          <p:nvPr>
            <p:ph type="sldNum" sz="quarter" idx="12"/>
          </p:nvPr>
        </p:nvSpPr>
        <p:spPr/>
        <p:txBody>
          <a:bodyPr/>
          <a:lstStyle/>
          <a:p>
            <a:fld id="{2B4F6D82-CD72-F34E-B7DE-8B6ACE9B0198}" type="slidenum">
              <a:rPr lang="en-US" smtClean="0"/>
              <a:t>28</a:t>
            </a:fld>
            <a:endParaRPr lang="en-US"/>
          </a:p>
        </p:txBody>
      </p:sp>
      <p:cxnSp>
        <p:nvCxnSpPr>
          <p:cNvPr id="4" name="Straight Connector 3">
            <a:extLst>
              <a:ext uri="{FF2B5EF4-FFF2-40B4-BE49-F238E27FC236}">
                <a16:creationId xmlns:a16="http://schemas.microsoft.com/office/drawing/2014/main" id="{DE834D14-1331-3BF1-0070-6B38DA9A4F65}"/>
              </a:ext>
            </a:extLst>
          </p:cNvPr>
          <p:cNvCxnSpPr/>
          <p:nvPr/>
        </p:nvCxnSpPr>
        <p:spPr>
          <a:xfrm>
            <a:off x="5427406" y="2536723"/>
            <a:ext cx="285136"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1A1CF523-BF8C-5904-7AD7-B94A7416257C}"/>
              </a:ext>
            </a:extLst>
          </p:cNvPr>
          <p:cNvCxnSpPr>
            <a:cxnSpLocks/>
          </p:cNvCxnSpPr>
          <p:nvPr/>
        </p:nvCxnSpPr>
        <p:spPr>
          <a:xfrm>
            <a:off x="5712542" y="2536723"/>
            <a:ext cx="0" cy="2595716"/>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650888E1-61A3-62E8-12B5-BD3056F71B30}"/>
              </a:ext>
            </a:extLst>
          </p:cNvPr>
          <p:cNvCxnSpPr>
            <a:cxnSpLocks/>
          </p:cNvCxnSpPr>
          <p:nvPr/>
        </p:nvCxnSpPr>
        <p:spPr>
          <a:xfrm flipH="1">
            <a:off x="5427406" y="5132439"/>
            <a:ext cx="28513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40D8014-6958-1226-A694-22CC2BB86EE4}"/>
              </a:ext>
            </a:extLst>
          </p:cNvPr>
          <p:cNvCxnSpPr/>
          <p:nvPr/>
        </p:nvCxnSpPr>
        <p:spPr>
          <a:xfrm>
            <a:off x="6926825" y="2526891"/>
            <a:ext cx="285136"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B2997227-D2A0-F6B4-88A6-8F67BE06D41F}"/>
              </a:ext>
            </a:extLst>
          </p:cNvPr>
          <p:cNvCxnSpPr>
            <a:cxnSpLocks/>
          </p:cNvCxnSpPr>
          <p:nvPr/>
        </p:nvCxnSpPr>
        <p:spPr>
          <a:xfrm>
            <a:off x="7211961" y="2517059"/>
            <a:ext cx="0" cy="2605548"/>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638D6FD6-2121-D90D-D35F-A53CA4FA7EB5}"/>
              </a:ext>
            </a:extLst>
          </p:cNvPr>
          <p:cNvCxnSpPr>
            <a:cxnSpLocks/>
          </p:cNvCxnSpPr>
          <p:nvPr/>
        </p:nvCxnSpPr>
        <p:spPr>
          <a:xfrm flipH="1">
            <a:off x="6926825" y="5122607"/>
            <a:ext cx="28513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F87358B-546B-60C0-9CA3-5E5492AD8DEA}"/>
              </a:ext>
            </a:extLst>
          </p:cNvPr>
          <p:cNvCxnSpPr/>
          <p:nvPr/>
        </p:nvCxnSpPr>
        <p:spPr>
          <a:xfrm>
            <a:off x="11186649" y="2517059"/>
            <a:ext cx="285136"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61E3B510-75A5-2F14-444D-A3AF2A1AE6C1}"/>
              </a:ext>
            </a:extLst>
          </p:cNvPr>
          <p:cNvCxnSpPr>
            <a:cxnSpLocks/>
          </p:cNvCxnSpPr>
          <p:nvPr/>
        </p:nvCxnSpPr>
        <p:spPr>
          <a:xfrm>
            <a:off x="11471785" y="2507227"/>
            <a:ext cx="0" cy="261538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1BC0B591-7F0F-2C0B-52B0-5DE456C7585D}"/>
              </a:ext>
            </a:extLst>
          </p:cNvPr>
          <p:cNvCxnSpPr>
            <a:cxnSpLocks/>
          </p:cNvCxnSpPr>
          <p:nvPr/>
        </p:nvCxnSpPr>
        <p:spPr>
          <a:xfrm flipH="1">
            <a:off x="11194026" y="5132439"/>
            <a:ext cx="28513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34D539DC-4BEB-AB5E-1AAA-D47B9B425177}"/>
              </a:ext>
            </a:extLst>
          </p:cNvPr>
          <p:cNvSpPr/>
          <p:nvPr/>
        </p:nvSpPr>
        <p:spPr>
          <a:xfrm>
            <a:off x="4819575" y="4444181"/>
            <a:ext cx="597993" cy="422785"/>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0B70847-7BEC-9FA1-9CDE-E319687743DB}"/>
              </a:ext>
            </a:extLst>
          </p:cNvPr>
          <p:cNvSpPr/>
          <p:nvPr/>
        </p:nvSpPr>
        <p:spPr>
          <a:xfrm>
            <a:off x="7729386" y="2639962"/>
            <a:ext cx="597993" cy="422785"/>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549C1E08-E7B9-E60F-4D96-71544AF03C5D}"/>
              </a:ext>
            </a:extLst>
          </p:cNvPr>
          <p:cNvCxnSpPr>
            <a:cxnSpLocks/>
          </p:cNvCxnSpPr>
          <p:nvPr/>
        </p:nvCxnSpPr>
        <p:spPr>
          <a:xfrm flipH="1">
            <a:off x="378544" y="2546555"/>
            <a:ext cx="250722"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6" name="Straight Connector 5">
            <a:extLst>
              <a:ext uri="{FF2B5EF4-FFF2-40B4-BE49-F238E27FC236}">
                <a16:creationId xmlns:a16="http://schemas.microsoft.com/office/drawing/2014/main" id="{9AB1BFD2-1E17-47BB-1EF3-E9EED88A0E4D}"/>
              </a:ext>
            </a:extLst>
          </p:cNvPr>
          <p:cNvCxnSpPr>
            <a:cxnSpLocks/>
          </p:cNvCxnSpPr>
          <p:nvPr/>
        </p:nvCxnSpPr>
        <p:spPr>
          <a:xfrm>
            <a:off x="378544" y="2536723"/>
            <a:ext cx="0" cy="2595716"/>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584B135C-7B23-5A92-B4FB-2A1286B4D306}"/>
              </a:ext>
            </a:extLst>
          </p:cNvPr>
          <p:cNvCxnSpPr>
            <a:cxnSpLocks/>
          </p:cNvCxnSpPr>
          <p:nvPr/>
        </p:nvCxnSpPr>
        <p:spPr>
          <a:xfrm>
            <a:off x="371172" y="5132439"/>
            <a:ext cx="25072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5445557"/>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292C1-D97C-3F17-32C3-9DECA9CAE03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E099075-87CB-9790-F802-33EFA29755F7}"/>
              </a:ext>
            </a:extLst>
          </p:cNvPr>
          <p:cNvSpPr>
            <a:spLocks noGrp="1"/>
          </p:cNvSpPr>
          <p:nvPr>
            <p:ph type="title"/>
          </p:nvPr>
        </p:nvSpPr>
        <p:spPr>
          <a:xfrm>
            <a:off x="838200" y="178045"/>
            <a:ext cx="10515600" cy="581932"/>
          </a:xfrm>
        </p:spPr>
        <p:txBody>
          <a:bodyPr anchor="ctr">
            <a:normAutofit/>
          </a:bodyPr>
          <a:lstStyle/>
          <a:p>
            <a:r>
              <a:rPr lang="en-US" dirty="0"/>
              <a:t>SceneFUN3D Challenge</a:t>
            </a:r>
          </a:p>
        </p:txBody>
      </p:sp>
      <p:sp>
        <p:nvSpPr>
          <p:cNvPr id="5" name="Date Placeholder 4">
            <a:extLst>
              <a:ext uri="{FF2B5EF4-FFF2-40B4-BE49-F238E27FC236}">
                <a16:creationId xmlns:a16="http://schemas.microsoft.com/office/drawing/2014/main" id="{FCB26F78-BACA-B622-6A19-F1B3681B6852}"/>
              </a:ext>
            </a:extLst>
          </p:cNvPr>
          <p:cNvSpPr>
            <a:spLocks noGrp="1"/>
          </p:cNvSpPr>
          <p:nvPr>
            <p:ph type="dt" sz="half" idx="10"/>
          </p:nvPr>
        </p:nvSpPr>
        <p:spPr>
          <a:xfrm>
            <a:off x="838200" y="6495138"/>
            <a:ext cx="2743200" cy="365125"/>
          </a:xfrm>
        </p:spPr>
        <p:txBody>
          <a:bodyPr anchor="ctr">
            <a:normAutofit/>
          </a:bodyPr>
          <a:lstStyle/>
          <a:p>
            <a:pPr>
              <a:spcAft>
                <a:spcPts val="600"/>
              </a:spcAft>
            </a:pPr>
            <a:r>
              <a:rPr lang="en-US"/>
              <a:t>June 3, 2026</a:t>
            </a:r>
          </a:p>
        </p:txBody>
      </p:sp>
      <p:sp>
        <p:nvSpPr>
          <p:cNvPr id="7" name="Footer Placeholder 6">
            <a:extLst>
              <a:ext uri="{FF2B5EF4-FFF2-40B4-BE49-F238E27FC236}">
                <a16:creationId xmlns:a16="http://schemas.microsoft.com/office/drawing/2014/main" id="{0A1DE683-9559-9D8F-C7F3-C79FEE244BDA}"/>
              </a:ext>
            </a:extLst>
          </p:cNvPr>
          <p:cNvSpPr>
            <a:spLocks noGrp="1"/>
          </p:cNvSpPr>
          <p:nvPr>
            <p:ph type="ftr" sz="quarter" idx="11"/>
          </p:nvPr>
        </p:nvSpPr>
        <p:spPr>
          <a:xfrm>
            <a:off x="4038600" y="6495138"/>
            <a:ext cx="4114800" cy="365125"/>
          </a:xfrm>
        </p:spPr>
        <p:txBody>
          <a:bodyPr anchor="ctr">
            <a:normAutofit/>
          </a:bodyPr>
          <a:lstStyle/>
          <a:p>
            <a:pPr>
              <a:spcAft>
                <a:spcPts val="600"/>
              </a:spcAft>
            </a:pPr>
            <a:r>
              <a:rPr lang="en-US" dirty="0"/>
              <a:t>Volume Transformer (Volt)</a:t>
            </a:r>
            <a:endParaRPr lang="en-US"/>
          </a:p>
        </p:txBody>
      </p:sp>
      <p:sp>
        <p:nvSpPr>
          <p:cNvPr id="8" name="Slide Number Placeholder 7">
            <a:extLst>
              <a:ext uri="{FF2B5EF4-FFF2-40B4-BE49-F238E27FC236}">
                <a16:creationId xmlns:a16="http://schemas.microsoft.com/office/drawing/2014/main" id="{8A1F536F-C35C-1888-A5F8-4DDF33B067A4}"/>
              </a:ext>
            </a:extLst>
          </p:cNvPr>
          <p:cNvSpPr>
            <a:spLocks noGrp="1"/>
          </p:cNvSpPr>
          <p:nvPr>
            <p:ph type="sldNum" sz="quarter" idx="12"/>
          </p:nvPr>
        </p:nvSpPr>
        <p:spPr>
          <a:xfrm>
            <a:off x="8610600" y="6495138"/>
            <a:ext cx="2743200" cy="365125"/>
          </a:xfrm>
        </p:spPr>
        <p:txBody>
          <a:bodyPr anchor="ctr">
            <a:normAutofit/>
          </a:bodyPr>
          <a:lstStyle/>
          <a:p>
            <a:pPr>
              <a:spcAft>
                <a:spcPts val="600"/>
              </a:spcAft>
            </a:pPr>
            <a:fld id="{2B4F6D82-CD72-F34E-B7DE-8B6ACE9B0198}" type="slidenum">
              <a:rPr lang="en-US" smtClean="0"/>
              <a:pPr>
                <a:spcAft>
                  <a:spcPts val="600"/>
                </a:spcAft>
              </a:pPr>
              <a:t>29</a:t>
            </a:fld>
            <a:endParaRPr lang="en-US"/>
          </a:p>
        </p:txBody>
      </p:sp>
      <p:pic>
        <p:nvPicPr>
          <p:cNvPr id="1026" name="Picture 2" descr="teaser-fig.">
            <a:extLst>
              <a:ext uri="{FF2B5EF4-FFF2-40B4-BE49-F238E27FC236}">
                <a16:creationId xmlns:a16="http://schemas.microsoft.com/office/drawing/2014/main" id="{9A57BEFB-7DB8-A407-4170-E40458BBB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307"/>
          <a:stretch>
            <a:fillRect/>
          </a:stretch>
        </p:blipFill>
        <p:spPr bwMode="auto">
          <a:xfrm>
            <a:off x="872150" y="955816"/>
            <a:ext cx="10447699" cy="4759325"/>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92;p19">
            <a:extLst>
              <a:ext uri="{FF2B5EF4-FFF2-40B4-BE49-F238E27FC236}">
                <a16:creationId xmlns:a16="http://schemas.microsoft.com/office/drawing/2014/main" id="{66FF4BDC-B17E-F3DA-5700-49D4CF435309}"/>
              </a:ext>
            </a:extLst>
          </p:cNvPr>
          <p:cNvSpPr txBox="1"/>
          <p:nvPr/>
        </p:nvSpPr>
        <p:spPr>
          <a:xfrm>
            <a:off x="43512" y="5766615"/>
            <a:ext cx="3995088" cy="338524"/>
          </a:xfrm>
          <a:prstGeom prst="rect">
            <a:avLst/>
          </a:prstGeom>
          <a:noFill/>
          <a:ln>
            <a:noFill/>
          </a:ln>
        </p:spPr>
        <p:txBody>
          <a:bodyPr spcFirstLastPara="1" wrap="square" lIns="91425" tIns="91425" rIns="91425" bIns="91425" anchor="t" anchorCtr="0">
            <a:spAutoFit/>
          </a:bodyPr>
          <a:lstStyle/>
          <a:p>
            <a:pPr lvl="0"/>
            <a:r>
              <a:rPr lang="en-US" sz="1000" noProof="0" dirty="0">
                <a:solidFill>
                  <a:srgbClr val="202124"/>
                </a:solidFill>
                <a:latin typeface="Arial" panose="020B0604020202020204" pitchFamily="34" charset="0"/>
                <a:ea typeface="Google Sans"/>
                <a:cs typeface="Arial" panose="020B0604020202020204" pitchFamily="34" charset="0"/>
                <a:sym typeface="Google Sans"/>
              </a:rPr>
              <a:t>Image taken from SceneFUN3D paper</a:t>
            </a:r>
          </a:p>
        </p:txBody>
      </p:sp>
    </p:spTree>
    <p:extLst>
      <p:ext uri="{BB962C8B-B14F-4D97-AF65-F5344CB8AC3E}">
        <p14:creationId xmlns:p14="http://schemas.microsoft.com/office/powerpoint/2010/main" val="3868759847"/>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51DB9-8EBD-F4EE-4E2E-5742031034C7}"/>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B35473BF-24C5-8113-92B5-7F79CADEE348}"/>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Current Paradigm: 3D U-Nets</a:t>
            </a:r>
          </a:p>
        </p:txBody>
      </p:sp>
      <p:sp>
        <p:nvSpPr>
          <p:cNvPr id="5" name="Date Placeholder 4">
            <a:extLst>
              <a:ext uri="{FF2B5EF4-FFF2-40B4-BE49-F238E27FC236}">
                <a16:creationId xmlns:a16="http://schemas.microsoft.com/office/drawing/2014/main" id="{041C2214-92A6-AC93-57AE-5A792D747AAD}"/>
              </a:ext>
            </a:extLst>
          </p:cNvPr>
          <p:cNvSpPr>
            <a:spLocks noGrp="1"/>
          </p:cNvSpPr>
          <p:nvPr>
            <p:ph type="dt" sz="half" idx="10"/>
          </p:nvPr>
        </p:nvSpPr>
        <p:spPr/>
        <p:txBody>
          <a:bodyPr/>
          <a:lstStyle/>
          <a:p>
            <a:r>
              <a:rPr lang="en-US">
                <a:latin typeface="Arial" panose="020B0604020202020204" pitchFamily="34" charset="0"/>
                <a:cs typeface="Arial" panose="020B0604020202020204" pitchFamily="34" charset="0"/>
              </a:rPr>
              <a:t>June 3, 2026</a:t>
            </a:r>
          </a:p>
        </p:txBody>
      </p:sp>
      <p:sp>
        <p:nvSpPr>
          <p:cNvPr id="6" name="Footer Placeholder 5">
            <a:extLst>
              <a:ext uri="{FF2B5EF4-FFF2-40B4-BE49-F238E27FC236}">
                <a16:creationId xmlns:a16="http://schemas.microsoft.com/office/drawing/2014/main" id="{B0207AC9-9F88-2F78-AA19-3CADEE981B28}"/>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Volume Transformer (Volt)</a:t>
            </a:r>
          </a:p>
        </p:txBody>
      </p:sp>
      <p:sp>
        <p:nvSpPr>
          <p:cNvPr id="9" name="Slide Number Placeholder 8">
            <a:extLst>
              <a:ext uri="{FF2B5EF4-FFF2-40B4-BE49-F238E27FC236}">
                <a16:creationId xmlns:a16="http://schemas.microsoft.com/office/drawing/2014/main" id="{703988A7-900C-378B-A825-7FFD43A24DFB}"/>
              </a:ext>
            </a:extLst>
          </p:cNvPr>
          <p:cNvSpPr>
            <a:spLocks noGrp="1"/>
          </p:cNvSpPr>
          <p:nvPr>
            <p:ph type="sldNum" sz="quarter" idx="12"/>
          </p:nvPr>
        </p:nvSpPr>
        <p:spPr/>
        <p:txBody>
          <a:bodyPr/>
          <a:lstStyle/>
          <a:p>
            <a:fld id="{2B4F6D82-CD72-F34E-B7DE-8B6ACE9B0198}" type="slidenum">
              <a:rPr lang="en-US" smtClean="0">
                <a:latin typeface="Arial" panose="020B0604020202020204" pitchFamily="34" charset="0"/>
                <a:cs typeface="Arial" panose="020B0604020202020204" pitchFamily="34" charset="0"/>
              </a:rPr>
              <a:t>3</a:t>
            </a:fld>
            <a:endParaRPr lang="en-US"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60C2B0C2-EE78-9CD9-37AA-E9E43E7E7FA5}"/>
              </a:ext>
            </a:extLst>
          </p:cNvPr>
          <p:cNvGrpSpPr>
            <a:grpSpLocks noChangeAspect="1"/>
          </p:cNvGrpSpPr>
          <p:nvPr/>
        </p:nvGrpSpPr>
        <p:grpSpPr>
          <a:xfrm rot="5400000">
            <a:off x="4244443" y="2710044"/>
            <a:ext cx="4949367" cy="2206326"/>
            <a:chOff x="3892612" y="1234439"/>
            <a:chExt cx="3777510" cy="1683936"/>
          </a:xfrm>
        </p:grpSpPr>
        <p:sp>
          <p:nvSpPr>
            <p:cNvPr id="4" name="Freeform 3">
              <a:extLst>
                <a:ext uri="{FF2B5EF4-FFF2-40B4-BE49-F238E27FC236}">
                  <a16:creationId xmlns:a16="http://schemas.microsoft.com/office/drawing/2014/main" id="{AC9BB569-E70A-85C9-A5E2-5DF93C2CA47B}"/>
                </a:ext>
              </a:extLst>
            </p:cNvPr>
            <p:cNvSpPr>
              <a:spLocks/>
            </p:cNvSpPr>
            <p:nvPr/>
          </p:nvSpPr>
          <p:spPr>
            <a:xfrm rot="5400000">
              <a:off x="3972317" y="1154734"/>
              <a:ext cx="1683936" cy="1843346"/>
            </a:xfrm>
            <a:custGeom>
              <a:avLst/>
              <a:gdLst>
                <a:gd name="connsiteX0" fmla="*/ 875695 w 875997"/>
                <a:gd name="connsiteY0" fmla="*/ 887247 h 960177"/>
                <a:gd name="connsiteX1" fmla="*/ 861514 w 875997"/>
                <a:gd name="connsiteY1" fmla="*/ 937469 h 960177"/>
                <a:gd name="connsiteX2" fmla="*/ 814127 w 875997"/>
                <a:gd name="connsiteY2" fmla="*/ 959314 h 960177"/>
                <a:gd name="connsiteX3" fmla="*/ 62787 w 875997"/>
                <a:gd name="connsiteY3" fmla="*/ 959314 h 960177"/>
                <a:gd name="connsiteX4" fmla="*/ 15405 w 875997"/>
                <a:gd name="connsiteY4" fmla="*/ 937469 h 960177"/>
                <a:gd name="connsiteX5" fmla="*/ 1219 w 875997"/>
                <a:gd name="connsiteY5" fmla="*/ 887247 h 960177"/>
                <a:gd name="connsiteX6" fmla="*/ 132971 w 875997"/>
                <a:gd name="connsiteY6" fmla="*/ 51768 h 960177"/>
                <a:gd name="connsiteX7" fmla="*/ 194539 w 875997"/>
                <a:gd name="connsiteY7" fmla="*/ -863 h 960177"/>
                <a:gd name="connsiteX8" fmla="*/ 682375 w 875997"/>
                <a:gd name="connsiteY8" fmla="*/ -863 h 960177"/>
                <a:gd name="connsiteX9" fmla="*/ 743942 w 875997"/>
                <a:gd name="connsiteY9" fmla="*/ 51768 h 960177"/>
                <a:gd name="connsiteX10" fmla="*/ 875695 w 875997"/>
                <a:gd name="connsiteY10" fmla="*/ 887247 h 96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997" h="960177">
                  <a:moveTo>
                    <a:pt x="875695" y="887247"/>
                  </a:moveTo>
                  <a:cubicBezTo>
                    <a:pt x="878531" y="905260"/>
                    <a:pt x="873353" y="923609"/>
                    <a:pt x="861514" y="937469"/>
                  </a:cubicBezTo>
                  <a:cubicBezTo>
                    <a:pt x="849667" y="951329"/>
                    <a:pt x="832357" y="959314"/>
                    <a:pt x="814127" y="959314"/>
                  </a:cubicBezTo>
                  <a:cubicBezTo>
                    <a:pt x="645697" y="959314"/>
                    <a:pt x="231217" y="959314"/>
                    <a:pt x="62787" y="959314"/>
                  </a:cubicBezTo>
                  <a:cubicBezTo>
                    <a:pt x="44560" y="959314"/>
                    <a:pt x="27247" y="951329"/>
                    <a:pt x="15405" y="937469"/>
                  </a:cubicBezTo>
                  <a:cubicBezTo>
                    <a:pt x="3562" y="923609"/>
                    <a:pt x="-1621" y="905260"/>
                    <a:pt x="1219" y="887247"/>
                  </a:cubicBezTo>
                  <a:cubicBezTo>
                    <a:pt x="30407" y="702166"/>
                    <a:pt x="107499" y="213293"/>
                    <a:pt x="132971" y="51768"/>
                  </a:cubicBezTo>
                  <a:cubicBezTo>
                    <a:pt x="137751" y="21461"/>
                    <a:pt x="163865" y="-863"/>
                    <a:pt x="194539" y="-863"/>
                  </a:cubicBezTo>
                  <a:cubicBezTo>
                    <a:pt x="307406" y="-863"/>
                    <a:pt x="569505" y="-863"/>
                    <a:pt x="682375" y="-863"/>
                  </a:cubicBezTo>
                  <a:cubicBezTo>
                    <a:pt x="713046" y="-863"/>
                    <a:pt x="739159" y="21461"/>
                    <a:pt x="743942" y="51768"/>
                  </a:cubicBezTo>
                  <a:cubicBezTo>
                    <a:pt x="769413" y="213292"/>
                    <a:pt x="846506" y="702159"/>
                    <a:pt x="875695" y="887247"/>
                  </a:cubicBezTo>
                  <a:close/>
                </a:path>
              </a:pathLst>
            </a:custGeom>
            <a:solidFill>
              <a:srgbClr val="FEF3C6"/>
            </a:solidFill>
            <a:ln w="8650" cap="rnd">
              <a:solidFill>
                <a:srgbClr val="FFB900"/>
              </a:solidFill>
              <a:prstDash val="solid"/>
              <a:round/>
            </a:ln>
          </p:spPr>
          <p:txBody>
            <a:bodyPr rtlCol="0" anchor="ctr"/>
            <a:lstStyle/>
            <a:p>
              <a:pPr algn="ctr"/>
              <a:endParaRPr lang="en-US" sz="1500" dirty="0"/>
            </a:p>
          </p:txBody>
        </p:sp>
        <p:sp>
          <p:nvSpPr>
            <p:cNvPr id="7" name="Freeform 6">
              <a:extLst>
                <a:ext uri="{FF2B5EF4-FFF2-40B4-BE49-F238E27FC236}">
                  <a16:creationId xmlns:a16="http://schemas.microsoft.com/office/drawing/2014/main" id="{14C8199C-60B7-250C-A7D9-26E56C5CF9C9}"/>
                </a:ext>
              </a:extLst>
            </p:cNvPr>
            <p:cNvSpPr>
              <a:spLocks/>
            </p:cNvSpPr>
            <p:nvPr/>
          </p:nvSpPr>
          <p:spPr>
            <a:xfrm>
              <a:off x="4054520" y="1496030"/>
              <a:ext cx="412742" cy="1160736"/>
            </a:xfrm>
            <a:custGeom>
              <a:avLst/>
              <a:gdLst>
                <a:gd name="connsiteX0" fmla="*/ 153248 w 214992"/>
                <a:gd name="connsiteY0" fmla="*/ -459 h 603824"/>
                <a:gd name="connsiteX1" fmla="*/ 215578 w 214992"/>
                <a:gd name="connsiteY1" fmla="*/ 61887 h 603824"/>
                <a:gd name="connsiteX2" fmla="*/ 215578 w 214992"/>
                <a:gd name="connsiteY2" fmla="*/ 541015 h 603824"/>
                <a:gd name="connsiteX3" fmla="*/ 153248 w 214992"/>
                <a:gd name="connsiteY3" fmla="*/ 603365 h 603824"/>
                <a:gd name="connsiteX4" fmla="*/ 62914 w 214992"/>
                <a:gd name="connsiteY4" fmla="*/ 603365 h 603824"/>
                <a:gd name="connsiteX5" fmla="*/ 585 w 214992"/>
                <a:gd name="connsiteY5" fmla="*/ 541015 h 603824"/>
                <a:gd name="connsiteX6" fmla="*/ 585 w 214992"/>
                <a:gd name="connsiteY6" fmla="*/ 61887 h 603824"/>
                <a:gd name="connsiteX7" fmla="*/ 62914 w 214992"/>
                <a:gd name="connsiteY7" fmla="*/ -459 h 603824"/>
                <a:gd name="connsiteX8" fmla="*/ 15324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3248" y="-459"/>
                  </a:moveTo>
                  <a:cubicBezTo>
                    <a:pt x="187672" y="-459"/>
                    <a:pt x="215578" y="27453"/>
                    <a:pt x="215578" y="61887"/>
                  </a:cubicBezTo>
                  <a:cubicBezTo>
                    <a:pt x="215578" y="177783"/>
                    <a:pt x="215578" y="425128"/>
                    <a:pt x="215578" y="541015"/>
                  </a:cubicBezTo>
                  <a:cubicBezTo>
                    <a:pt x="215578" y="575466"/>
                    <a:pt x="187672" y="603365"/>
                    <a:pt x="153248" y="603365"/>
                  </a:cubicBezTo>
                  <a:cubicBezTo>
                    <a:pt x="124850" y="603365"/>
                    <a:pt x="91312" y="603365"/>
                    <a:pt x="62914" y="603365"/>
                  </a:cubicBezTo>
                  <a:cubicBezTo>
                    <a:pt x="28491" y="603365"/>
                    <a:pt x="585" y="575466"/>
                    <a:pt x="585" y="541015"/>
                  </a:cubicBezTo>
                  <a:cubicBezTo>
                    <a:pt x="585" y="425128"/>
                    <a:pt x="585" y="177783"/>
                    <a:pt x="585" y="61887"/>
                  </a:cubicBezTo>
                  <a:cubicBezTo>
                    <a:pt x="585" y="27453"/>
                    <a:pt x="28491" y="-459"/>
                    <a:pt x="62914" y="-459"/>
                  </a:cubicBezTo>
                  <a:cubicBezTo>
                    <a:pt x="91312" y="-459"/>
                    <a:pt x="124850" y="-459"/>
                    <a:pt x="153248" y="-459"/>
                  </a:cubicBezTo>
                  <a:close/>
                </a:path>
              </a:pathLst>
            </a:custGeom>
            <a:solidFill>
              <a:srgbClr val="FEF3C6"/>
            </a:solidFill>
            <a:ln w="1443" cap="rnd">
              <a:noFill/>
              <a:prstDash val="solid"/>
              <a:round/>
            </a:ln>
          </p:spPr>
          <p:txBody>
            <a:bodyPr rtlCol="0" anchor="ctr"/>
            <a:lstStyle/>
            <a:p>
              <a:pPr algn="ctr"/>
              <a:endParaRPr lang="en-US" sz="1500" dirty="0"/>
            </a:p>
          </p:txBody>
        </p:sp>
        <p:sp>
          <p:nvSpPr>
            <p:cNvPr id="8" name="Freeform 7">
              <a:extLst>
                <a:ext uri="{FF2B5EF4-FFF2-40B4-BE49-F238E27FC236}">
                  <a16:creationId xmlns:a16="http://schemas.microsoft.com/office/drawing/2014/main" id="{D5ED45E0-BBC9-3DB4-0BB3-05C4F77649E1}"/>
                </a:ext>
              </a:extLst>
            </p:cNvPr>
            <p:cNvSpPr>
              <a:spLocks/>
            </p:cNvSpPr>
            <p:nvPr/>
          </p:nvSpPr>
          <p:spPr>
            <a:xfrm>
              <a:off x="4054520" y="1496030"/>
              <a:ext cx="412742" cy="1160736"/>
            </a:xfrm>
            <a:custGeom>
              <a:avLst/>
              <a:gdLst>
                <a:gd name="connsiteX0" fmla="*/ 153248 w 214992"/>
                <a:gd name="connsiteY0" fmla="*/ -459 h 603824"/>
                <a:gd name="connsiteX1" fmla="*/ 215578 w 214992"/>
                <a:gd name="connsiteY1" fmla="*/ 61887 h 603824"/>
                <a:gd name="connsiteX2" fmla="*/ 215578 w 214992"/>
                <a:gd name="connsiteY2" fmla="*/ 541015 h 603824"/>
                <a:gd name="connsiteX3" fmla="*/ 153248 w 214992"/>
                <a:gd name="connsiteY3" fmla="*/ 603365 h 603824"/>
                <a:gd name="connsiteX4" fmla="*/ 62914 w 214992"/>
                <a:gd name="connsiteY4" fmla="*/ 603365 h 603824"/>
                <a:gd name="connsiteX5" fmla="*/ 585 w 214992"/>
                <a:gd name="connsiteY5" fmla="*/ 541015 h 603824"/>
                <a:gd name="connsiteX6" fmla="*/ 585 w 214992"/>
                <a:gd name="connsiteY6" fmla="*/ 61887 h 603824"/>
                <a:gd name="connsiteX7" fmla="*/ 62914 w 214992"/>
                <a:gd name="connsiteY7" fmla="*/ -459 h 603824"/>
                <a:gd name="connsiteX8" fmla="*/ 15324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3248" y="-459"/>
                  </a:moveTo>
                  <a:cubicBezTo>
                    <a:pt x="187672" y="-459"/>
                    <a:pt x="215578" y="27453"/>
                    <a:pt x="215578" y="61887"/>
                  </a:cubicBezTo>
                  <a:cubicBezTo>
                    <a:pt x="215578" y="177783"/>
                    <a:pt x="215578" y="425128"/>
                    <a:pt x="215578" y="541015"/>
                  </a:cubicBezTo>
                  <a:cubicBezTo>
                    <a:pt x="215578" y="575466"/>
                    <a:pt x="187672" y="603365"/>
                    <a:pt x="153248" y="603365"/>
                  </a:cubicBezTo>
                  <a:cubicBezTo>
                    <a:pt x="124850" y="603365"/>
                    <a:pt x="91312" y="603365"/>
                    <a:pt x="62914" y="603365"/>
                  </a:cubicBezTo>
                  <a:cubicBezTo>
                    <a:pt x="28491" y="603365"/>
                    <a:pt x="585" y="575466"/>
                    <a:pt x="585" y="541015"/>
                  </a:cubicBezTo>
                  <a:cubicBezTo>
                    <a:pt x="585" y="425128"/>
                    <a:pt x="585" y="177783"/>
                    <a:pt x="585" y="61887"/>
                  </a:cubicBezTo>
                  <a:cubicBezTo>
                    <a:pt x="585" y="27453"/>
                    <a:pt x="28491" y="-459"/>
                    <a:pt x="62914" y="-459"/>
                  </a:cubicBezTo>
                  <a:cubicBezTo>
                    <a:pt x="91312" y="-459"/>
                    <a:pt x="124850" y="-459"/>
                    <a:pt x="153248" y="-459"/>
                  </a:cubicBezTo>
                  <a:close/>
                </a:path>
              </a:pathLst>
            </a:custGeom>
            <a:noFill/>
            <a:ln w="8544" cap="rnd">
              <a:solidFill>
                <a:srgbClr val="FFB900"/>
              </a:solidFill>
              <a:prstDash val="solid"/>
              <a:round/>
            </a:ln>
          </p:spPr>
          <p:txBody>
            <a:bodyPr rtlCol="0" anchor="ctr"/>
            <a:lstStyle/>
            <a:p>
              <a:pPr algn="ctr"/>
              <a:endParaRPr lang="en-US" sz="1500" dirty="0"/>
            </a:p>
          </p:txBody>
        </p:sp>
        <p:sp>
          <p:nvSpPr>
            <p:cNvPr id="13" name="Freeform 12">
              <a:extLst>
                <a:ext uri="{FF2B5EF4-FFF2-40B4-BE49-F238E27FC236}">
                  <a16:creationId xmlns:a16="http://schemas.microsoft.com/office/drawing/2014/main" id="{F52BCE9D-CED8-4669-A566-75CA1ACB7130}"/>
                </a:ext>
              </a:extLst>
            </p:cNvPr>
            <p:cNvSpPr>
              <a:spLocks/>
            </p:cNvSpPr>
            <p:nvPr/>
          </p:nvSpPr>
          <p:spPr>
            <a:xfrm>
              <a:off x="4607921" y="1577442"/>
              <a:ext cx="412742" cy="997907"/>
            </a:xfrm>
            <a:custGeom>
              <a:avLst/>
              <a:gdLst>
                <a:gd name="connsiteX0" fmla="*/ 153386 w 214992"/>
                <a:gd name="connsiteY0" fmla="*/ -459 h 519119"/>
                <a:gd name="connsiteX1" fmla="*/ 197460 w 214992"/>
                <a:gd name="connsiteY1" fmla="*/ 17801 h 519119"/>
                <a:gd name="connsiteX2" fmla="*/ 215716 w 214992"/>
                <a:gd name="connsiteY2" fmla="*/ 61887 h 519119"/>
                <a:gd name="connsiteX3" fmla="*/ 215716 w 214992"/>
                <a:gd name="connsiteY3" fmla="*/ 456313 h 519119"/>
                <a:gd name="connsiteX4" fmla="*/ 197460 w 214992"/>
                <a:gd name="connsiteY4" fmla="*/ 500408 h 519119"/>
                <a:gd name="connsiteX5" fmla="*/ 153386 w 214992"/>
                <a:gd name="connsiteY5" fmla="*/ 518660 h 519119"/>
                <a:gd name="connsiteX6" fmla="*/ 63052 w 214992"/>
                <a:gd name="connsiteY6" fmla="*/ 518660 h 519119"/>
                <a:gd name="connsiteX7" fmla="*/ 18979 w 214992"/>
                <a:gd name="connsiteY7" fmla="*/ 500408 h 519119"/>
                <a:gd name="connsiteX8" fmla="*/ 724 w 214992"/>
                <a:gd name="connsiteY8" fmla="*/ 456313 h 519119"/>
                <a:gd name="connsiteX9" fmla="*/ 724 w 214992"/>
                <a:gd name="connsiteY9" fmla="*/ 61887 h 519119"/>
                <a:gd name="connsiteX10" fmla="*/ 18979 w 214992"/>
                <a:gd name="connsiteY10" fmla="*/ 17801 h 519119"/>
                <a:gd name="connsiteX11" fmla="*/ 63052 w 214992"/>
                <a:gd name="connsiteY11" fmla="*/ -459 h 519119"/>
                <a:gd name="connsiteX12" fmla="*/ 153386 w 214992"/>
                <a:gd name="connsiteY12" fmla="*/ -459 h 51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992" h="519119">
                  <a:moveTo>
                    <a:pt x="153386" y="-459"/>
                  </a:moveTo>
                  <a:cubicBezTo>
                    <a:pt x="169918" y="-459"/>
                    <a:pt x="185771" y="6110"/>
                    <a:pt x="197460" y="17801"/>
                  </a:cubicBezTo>
                  <a:cubicBezTo>
                    <a:pt x="209149" y="29493"/>
                    <a:pt x="215716" y="45351"/>
                    <a:pt x="215716" y="61887"/>
                  </a:cubicBezTo>
                  <a:lnTo>
                    <a:pt x="215716" y="456313"/>
                  </a:lnTo>
                  <a:cubicBezTo>
                    <a:pt x="215716" y="472850"/>
                    <a:pt x="209149" y="488711"/>
                    <a:pt x="197460" y="500408"/>
                  </a:cubicBezTo>
                  <a:cubicBezTo>
                    <a:pt x="185771" y="512091"/>
                    <a:pt x="169918" y="518660"/>
                    <a:pt x="153386" y="518660"/>
                  </a:cubicBezTo>
                  <a:cubicBezTo>
                    <a:pt x="124988" y="518660"/>
                    <a:pt x="91451" y="518660"/>
                    <a:pt x="63052" y="518660"/>
                  </a:cubicBezTo>
                  <a:cubicBezTo>
                    <a:pt x="46522" y="518660"/>
                    <a:pt x="30669" y="512091"/>
                    <a:pt x="18979" y="500408"/>
                  </a:cubicBezTo>
                  <a:cubicBezTo>
                    <a:pt x="7291" y="488711"/>
                    <a:pt x="724" y="472850"/>
                    <a:pt x="724" y="456313"/>
                  </a:cubicBezTo>
                  <a:cubicBezTo>
                    <a:pt x="724" y="356457"/>
                    <a:pt x="724" y="161748"/>
                    <a:pt x="724" y="61887"/>
                  </a:cubicBezTo>
                  <a:cubicBezTo>
                    <a:pt x="724" y="45351"/>
                    <a:pt x="7291" y="29493"/>
                    <a:pt x="18979" y="17801"/>
                  </a:cubicBezTo>
                  <a:cubicBezTo>
                    <a:pt x="30669" y="6110"/>
                    <a:pt x="46522" y="-459"/>
                    <a:pt x="63052" y="-459"/>
                  </a:cubicBezTo>
                  <a:lnTo>
                    <a:pt x="153386" y="-459"/>
                  </a:lnTo>
                  <a:close/>
                </a:path>
              </a:pathLst>
            </a:custGeom>
            <a:solidFill>
              <a:srgbClr val="FEF3C6"/>
            </a:solidFill>
            <a:ln w="1326" cap="rnd">
              <a:noFill/>
              <a:prstDash val="solid"/>
              <a:round/>
            </a:ln>
          </p:spPr>
          <p:txBody>
            <a:bodyPr rtlCol="0" anchor="ctr"/>
            <a:lstStyle/>
            <a:p>
              <a:pPr algn="ctr"/>
              <a:endParaRPr lang="en-US" sz="1500" dirty="0"/>
            </a:p>
          </p:txBody>
        </p:sp>
        <p:sp>
          <p:nvSpPr>
            <p:cNvPr id="15" name="Freeform 14">
              <a:extLst>
                <a:ext uri="{FF2B5EF4-FFF2-40B4-BE49-F238E27FC236}">
                  <a16:creationId xmlns:a16="http://schemas.microsoft.com/office/drawing/2014/main" id="{EF0318F3-21F7-DC97-35E6-881D12C27925}"/>
                </a:ext>
              </a:extLst>
            </p:cNvPr>
            <p:cNvSpPr>
              <a:spLocks/>
            </p:cNvSpPr>
            <p:nvPr/>
          </p:nvSpPr>
          <p:spPr>
            <a:xfrm>
              <a:off x="4607921" y="1577442"/>
              <a:ext cx="412742" cy="997907"/>
            </a:xfrm>
            <a:custGeom>
              <a:avLst/>
              <a:gdLst>
                <a:gd name="connsiteX0" fmla="*/ 153386 w 214992"/>
                <a:gd name="connsiteY0" fmla="*/ -459 h 519119"/>
                <a:gd name="connsiteX1" fmla="*/ 197460 w 214992"/>
                <a:gd name="connsiteY1" fmla="*/ 17801 h 519119"/>
                <a:gd name="connsiteX2" fmla="*/ 215716 w 214992"/>
                <a:gd name="connsiteY2" fmla="*/ 61887 h 519119"/>
                <a:gd name="connsiteX3" fmla="*/ 215716 w 214992"/>
                <a:gd name="connsiteY3" fmla="*/ 456313 h 519119"/>
                <a:gd name="connsiteX4" fmla="*/ 197460 w 214992"/>
                <a:gd name="connsiteY4" fmla="*/ 500408 h 519119"/>
                <a:gd name="connsiteX5" fmla="*/ 153386 w 214992"/>
                <a:gd name="connsiteY5" fmla="*/ 518660 h 519119"/>
                <a:gd name="connsiteX6" fmla="*/ 63052 w 214992"/>
                <a:gd name="connsiteY6" fmla="*/ 518660 h 519119"/>
                <a:gd name="connsiteX7" fmla="*/ 18979 w 214992"/>
                <a:gd name="connsiteY7" fmla="*/ 500408 h 519119"/>
                <a:gd name="connsiteX8" fmla="*/ 724 w 214992"/>
                <a:gd name="connsiteY8" fmla="*/ 456313 h 519119"/>
                <a:gd name="connsiteX9" fmla="*/ 724 w 214992"/>
                <a:gd name="connsiteY9" fmla="*/ 61887 h 519119"/>
                <a:gd name="connsiteX10" fmla="*/ 18979 w 214992"/>
                <a:gd name="connsiteY10" fmla="*/ 17801 h 519119"/>
                <a:gd name="connsiteX11" fmla="*/ 63052 w 214992"/>
                <a:gd name="connsiteY11" fmla="*/ -459 h 519119"/>
                <a:gd name="connsiteX12" fmla="*/ 153386 w 214992"/>
                <a:gd name="connsiteY12" fmla="*/ -459 h 51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992" h="519119">
                  <a:moveTo>
                    <a:pt x="153386" y="-459"/>
                  </a:moveTo>
                  <a:cubicBezTo>
                    <a:pt x="169918" y="-459"/>
                    <a:pt x="185771" y="6110"/>
                    <a:pt x="197460" y="17801"/>
                  </a:cubicBezTo>
                  <a:cubicBezTo>
                    <a:pt x="209149" y="29493"/>
                    <a:pt x="215716" y="45351"/>
                    <a:pt x="215716" y="61887"/>
                  </a:cubicBezTo>
                  <a:lnTo>
                    <a:pt x="215716" y="456313"/>
                  </a:lnTo>
                  <a:cubicBezTo>
                    <a:pt x="215716" y="472850"/>
                    <a:pt x="209149" y="488711"/>
                    <a:pt x="197460" y="500408"/>
                  </a:cubicBezTo>
                  <a:cubicBezTo>
                    <a:pt x="185771" y="512091"/>
                    <a:pt x="169918" y="518660"/>
                    <a:pt x="153386" y="518660"/>
                  </a:cubicBezTo>
                  <a:cubicBezTo>
                    <a:pt x="124988" y="518660"/>
                    <a:pt x="91451" y="518660"/>
                    <a:pt x="63052" y="518660"/>
                  </a:cubicBezTo>
                  <a:cubicBezTo>
                    <a:pt x="46522" y="518660"/>
                    <a:pt x="30669" y="512091"/>
                    <a:pt x="18979" y="500408"/>
                  </a:cubicBezTo>
                  <a:cubicBezTo>
                    <a:pt x="7291" y="488711"/>
                    <a:pt x="724" y="472850"/>
                    <a:pt x="724" y="456313"/>
                  </a:cubicBezTo>
                  <a:cubicBezTo>
                    <a:pt x="724" y="356457"/>
                    <a:pt x="724" y="161748"/>
                    <a:pt x="724" y="61887"/>
                  </a:cubicBezTo>
                  <a:cubicBezTo>
                    <a:pt x="724" y="45351"/>
                    <a:pt x="7291" y="29493"/>
                    <a:pt x="18979" y="17801"/>
                  </a:cubicBezTo>
                  <a:cubicBezTo>
                    <a:pt x="30669" y="6110"/>
                    <a:pt x="46522" y="-459"/>
                    <a:pt x="63052" y="-459"/>
                  </a:cubicBezTo>
                  <a:lnTo>
                    <a:pt x="153386" y="-459"/>
                  </a:lnTo>
                  <a:close/>
                </a:path>
              </a:pathLst>
            </a:custGeom>
            <a:noFill/>
            <a:ln w="8618" cap="rnd">
              <a:solidFill>
                <a:srgbClr val="FFB900"/>
              </a:solidFill>
              <a:prstDash val="solid"/>
              <a:round/>
            </a:ln>
          </p:spPr>
          <p:txBody>
            <a:bodyPr rtlCol="0" anchor="ctr"/>
            <a:lstStyle/>
            <a:p>
              <a:pPr algn="ctr"/>
              <a:endParaRPr lang="en-US" sz="1500"/>
            </a:p>
          </p:txBody>
        </p:sp>
        <p:sp>
          <p:nvSpPr>
            <p:cNvPr id="30" name="Freeform 29">
              <a:extLst>
                <a:ext uri="{FF2B5EF4-FFF2-40B4-BE49-F238E27FC236}">
                  <a16:creationId xmlns:a16="http://schemas.microsoft.com/office/drawing/2014/main" id="{E09411BD-B369-1D88-7706-D43A1B38EA52}"/>
                </a:ext>
              </a:extLst>
            </p:cNvPr>
            <p:cNvSpPr>
              <a:spLocks/>
            </p:cNvSpPr>
            <p:nvPr/>
          </p:nvSpPr>
          <p:spPr>
            <a:xfrm>
              <a:off x="5161322" y="1656332"/>
              <a:ext cx="412742" cy="840145"/>
            </a:xfrm>
            <a:custGeom>
              <a:avLst/>
              <a:gdLst>
                <a:gd name="connsiteX0" fmla="*/ 153525 w 214992"/>
                <a:gd name="connsiteY0" fmla="*/ -459 h 437050"/>
                <a:gd name="connsiteX1" fmla="*/ 215855 w 214992"/>
                <a:gd name="connsiteY1" fmla="*/ 61887 h 437050"/>
                <a:gd name="connsiteX2" fmla="*/ 215855 w 214992"/>
                <a:gd name="connsiteY2" fmla="*/ 374252 h 437050"/>
                <a:gd name="connsiteX3" fmla="*/ 153525 w 214992"/>
                <a:gd name="connsiteY3" fmla="*/ 436591 h 437050"/>
                <a:gd name="connsiteX4" fmla="*/ 63191 w 214992"/>
                <a:gd name="connsiteY4" fmla="*/ 436591 h 437050"/>
                <a:gd name="connsiteX5" fmla="*/ 863 w 214992"/>
                <a:gd name="connsiteY5" fmla="*/ 374252 h 437050"/>
                <a:gd name="connsiteX6" fmla="*/ 863 w 214992"/>
                <a:gd name="connsiteY6" fmla="*/ 61887 h 437050"/>
                <a:gd name="connsiteX7" fmla="*/ 63191 w 214992"/>
                <a:gd name="connsiteY7" fmla="*/ -459 h 437050"/>
                <a:gd name="connsiteX8" fmla="*/ 153525 w 214992"/>
                <a:gd name="connsiteY8" fmla="*/ -459 h 43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437050">
                  <a:moveTo>
                    <a:pt x="153525" y="-459"/>
                  </a:moveTo>
                  <a:cubicBezTo>
                    <a:pt x="187949" y="-459"/>
                    <a:pt x="215855" y="27454"/>
                    <a:pt x="215855" y="61887"/>
                  </a:cubicBezTo>
                  <a:lnTo>
                    <a:pt x="215855" y="374252"/>
                  </a:lnTo>
                  <a:cubicBezTo>
                    <a:pt x="215855" y="408684"/>
                    <a:pt x="187949" y="436591"/>
                    <a:pt x="153525" y="436591"/>
                  </a:cubicBezTo>
                  <a:lnTo>
                    <a:pt x="63191" y="436591"/>
                  </a:lnTo>
                  <a:cubicBezTo>
                    <a:pt x="28768" y="436591"/>
                    <a:pt x="863" y="408684"/>
                    <a:pt x="863" y="374252"/>
                  </a:cubicBezTo>
                  <a:lnTo>
                    <a:pt x="863" y="61887"/>
                  </a:lnTo>
                  <a:cubicBezTo>
                    <a:pt x="863" y="27454"/>
                    <a:pt x="28768" y="-459"/>
                    <a:pt x="63191" y="-459"/>
                  </a:cubicBezTo>
                  <a:lnTo>
                    <a:pt x="153525" y="-459"/>
                  </a:lnTo>
                  <a:close/>
                </a:path>
              </a:pathLst>
            </a:custGeom>
            <a:noFill/>
            <a:ln w="8654" cap="rnd">
              <a:solidFill>
                <a:srgbClr val="FFB900"/>
              </a:solidFill>
              <a:prstDash val="solid"/>
              <a:round/>
            </a:ln>
          </p:spPr>
          <p:txBody>
            <a:bodyPr rtlCol="0" anchor="ctr"/>
            <a:lstStyle/>
            <a:p>
              <a:pPr algn="ctr"/>
              <a:endParaRPr lang="en-US" sz="1500"/>
            </a:p>
          </p:txBody>
        </p:sp>
        <p:sp>
          <p:nvSpPr>
            <p:cNvPr id="32" name="Freeform 31">
              <a:extLst>
                <a:ext uri="{FF2B5EF4-FFF2-40B4-BE49-F238E27FC236}">
                  <a16:creationId xmlns:a16="http://schemas.microsoft.com/office/drawing/2014/main" id="{2E02507C-2955-C0C8-8507-F164282CD0F2}"/>
                </a:ext>
              </a:extLst>
            </p:cNvPr>
            <p:cNvSpPr>
              <a:spLocks/>
            </p:cNvSpPr>
            <p:nvPr/>
          </p:nvSpPr>
          <p:spPr>
            <a:xfrm rot="5400000" flipV="1">
              <a:off x="5906481" y="1154734"/>
              <a:ext cx="1683936" cy="1843346"/>
            </a:xfrm>
            <a:custGeom>
              <a:avLst/>
              <a:gdLst>
                <a:gd name="connsiteX0" fmla="*/ 876337 w 875997"/>
                <a:gd name="connsiteY0" fmla="*/ 887247 h 960177"/>
                <a:gd name="connsiteX1" fmla="*/ 862157 w 875997"/>
                <a:gd name="connsiteY1" fmla="*/ 937469 h 960177"/>
                <a:gd name="connsiteX2" fmla="*/ 814769 w 875997"/>
                <a:gd name="connsiteY2" fmla="*/ 959314 h 960177"/>
                <a:gd name="connsiteX3" fmla="*/ 63430 w 875997"/>
                <a:gd name="connsiteY3" fmla="*/ 959314 h 960177"/>
                <a:gd name="connsiteX4" fmla="*/ 16047 w 875997"/>
                <a:gd name="connsiteY4" fmla="*/ 937469 h 960177"/>
                <a:gd name="connsiteX5" fmla="*/ 1862 w 875997"/>
                <a:gd name="connsiteY5" fmla="*/ 887247 h 960177"/>
                <a:gd name="connsiteX6" fmla="*/ 133614 w 875997"/>
                <a:gd name="connsiteY6" fmla="*/ 51768 h 960177"/>
                <a:gd name="connsiteX7" fmla="*/ 195181 w 875997"/>
                <a:gd name="connsiteY7" fmla="*/ -863 h 960177"/>
                <a:gd name="connsiteX8" fmla="*/ 683017 w 875997"/>
                <a:gd name="connsiteY8" fmla="*/ -863 h 960177"/>
                <a:gd name="connsiteX9" fmla="*/ 744585 w 875997"/>
                <a:gd name="connsiteY9" fmla="*/ 51768 h 960177"/>
                <a:gd name="connsiteX10" fmla="*/ 876337 w 875997"/>
                <a:gd name="connsiteY10" fmla="*/ 887247 h 96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997" h="960177">
                  <a:moveTo>
                    <a:pt x="876337" y="887247"/>
                  </a:moveTo>
                  <a:cubicBezTo>
                    <a:pt x="879173" y="905260"/>
                    <a:pt x="873996" y="923609"/>
                    <a:pt x="862157" y="937469"/>
                  </a:cubicBezTo>
                  <a:cubicBezTo>
                    <a:pt x="850310" y="951329"/>
                    <a:pt x="832999" y="959314"/>
                    <a:pt x="814769" y="959314"/>
                  </a:cubicBezTo>
                  <a:cubicBezTo>
                    <a:pt x="646339" y="959314"/>
                    <a:pt x="231860" y="959314"/>
                    <a:pt x="63430" y="959314"/>
                  </a:cubicBezTo>
                  <a:cubicBezTo>
                    <a:pt x="45203" y="959314"/>
                    <a:pt x="27889" y="951329"/>
                    <a:pt x="16047" y="937469"/>
                  </a:cubicBezTo>
                  <a:cubicBezTo>
                    <a:pt x="4205" y="923609"/>
                    <a:pt x="-978" y="905260"/>
                    <a:pt x="1862" y="887247"/>
                  </a:cubicBezTo>
                  <a:cubicBezTo>
                    <a:pt x="31049" y="702166"/>
                    <a:pt x="108142" y="213293"/>
                    <a:pt x="133614" y="51768"/>
                  </a:cubicBezTo>
                  <a:cubicBezTo>
                    <a:pt x="138393" y="21461"/>
                    <a:pt x="164507" y="-863"/>
                    <a:pt x="195181" y="-863"/>
                  </a:cubicBezTo>
                  <a:cubicBezTo>
                    <a:pt x="308048" y="-863"/>
                    <a:pt x="570148" y="-863"/>
                    <a:pt x="683017" y="-863"/>
                  </a:cubicBezTo>
                  <a:cubicBezTo>
                    <a:pt x="713689" y="-863"/>
                    <a:pt x="739801" y="21461"/>
                    <a:pt x="744585" y="51768"/>
                  </a:cubicBezTo>
                  <a:cubicBezTo>
                    <a:pt x="770056" y="213292"/>
                    <a:pt x="847149" y="702159"/>
                    <a:pt x="876337" y="887247"/>
                  </a:cubicBezTo>
                  <a:close/>
                </a:path>
              </a:pathLst>
            </a:custGeom>
            <a:solidFill>
              <a:srgbClr val="FEF3C6"/>
            </a:solidFill>
            <a:ln w="8650" cap="rnd">
              <a:solidFill>
                <a:srgbClr val="FFB900"/>
              </a:solidFill>
              <a:prstDash val="solid"/>
              <a:round/>
            </a:ln>
          </p:spPr>
          <p:txBody>
            <a:bodyPr rtlCol="0" anchor="ctr"/>
            <a:lstStyle/>
            <a:p>
              <a:pPr algn="ctr"/>
              <a:endParaRPr lang="en-US" sz="1500"/>
            </a:p>
          </p:txBody>
        </p:sp>
        <p:grpSp>
          <p:nvGrpSpPr>
            <p:cNvPr id="37" name="Graphic 8">
              <a:extLst>
                <a:ext uri="{FF2B5EF4-FFF2-40B4-BE49-F238E27FC236}">
                  <a16:creationId xmlns:a16="http://schemas.microsoft.com/office/drawing/2014/main" id="{EE5C23B7-5047-5D9F-AAF9-1EC67BAB71F9}"/>
                </a:ext>
              </a:extLst>
            </p:cNvPr>
            <p:cNvGrpSpPr>
              <a:grpSpLocks/>
            </p:cNvGrpSpPr>
            <p:nvPr/>
          </p:nvGrpSpPr>
          <p:grpSpPr>
            <a:xfrm>
              <a:off x="7095473" y="1496030"/>
              <a:ext cx="412742" cy="1160736"/>
              <a:chOff x="6215131" y="3473911"/>
              <a:chExt cx="214992" cy="603824"/>
            </a:xfrm>
          </p:grpSpPr>
          <p:sp>
            <p:nvSpPr>
              <p:cNvPr id="65" name="Freeform 64">
                <a:extLst>
                  <a:ext uri="{FF2B5EF4-FFF2-40B4-BE49-F238E27FC236}">
                    <a16:creationId xmlns:a16="http://schemas.microsoft.com/office/drawing/2014/main" id="{2D6642D8-F524-E6B4-1663-97A5D031B244}"/>
                  </a:ext>
                </a:extLst>
              </p:cNvPr>
              <p:cNvSpPr>
                <a:spLocks/>
              </p:cNvSpPr>
              <p:nvPr/>
            </p:nvSpPr>
            <p:spPr>
              <a:xfrm rot="10800000" flipV="1">
                <a:off x="6215131" y="3473911"/>
                <a:ext cx="214992" cy="603824"/>
              </a:xfrm>
              <a:custGeom>
                <a:avLst/>
                <a:gdLst>
                  <a:gd name="connsiteX0" fmla="*/ 154168 w 214992"/>
                  <a:gd name="connsiteY0" fmla="*/ -459 h 603824"/>
                  <a:gd name="connsiteX1" fmla="*/ 216498 w 214992"/>
                  <a:gd name="connsiteY1" fmla="*/ 61887 h 603824"/>
                  <a:gd name="connsiteX2" fmla="*/ 216498 w 214992"/>
                  <a:gd name="connsiteY2" fmla="*/ 541015 h 603824"/>
                  <a:gd name="connsiteX3" fmla="*/ 154168 w 214992"/>
                  <a:gd name="connsiteY3" fmla="*/ 603365 h 603824"/>
                  <a:gd name="connsiteX4" fmla="*/ 63834 w 214992"/>
                  <a:gd name="connsiteY4" fmla="*/ 603365 h 603824"/>
                  <a:gd name="connsiteX5" fmla="*/ 1505 w 214992"/>
                  <a:gd name="connsiteY5" fmla="*/ 541015 h 603824"/>
                  <a:gd name="connsiteX6" fmla="*/ 1505 w 214992"/>
                  <a:gd name="connsiteY6" fmla="*/ 61887 h 603824"/>
                  <a:gd name="connsiteX7" fmla="*/ 63834 w 214992"/>
                  <a:gd name="connsiteY7" fmla="*/ -459 h 603824"/>
                  <a:gd name="connsiteX8" fmla="*/ 15416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4168" y="-459"/>
                    </a:moveTo>
                    <a:cubicBezTo>
                      <a:pt x="188592" y="-459"/>
                      <a:pt x="216498" y="27453"/>
                      <a:pt x="216498" y="61887"/>
                    </a:cubicBezTo>
                    <a:cubicBezTo>
                      <a:pt x="216498" y="177783"/>
                      <a:pt x="216498" y="425128"/>
                      <a:pt x="216498" y="541015"/>
                    </a:cubicBezTo>
                    <a:cubicBezTo>
                      <a:pt x="216498" y="575466"/>
                      <a:pt x="188592" y="603365"/>
                      <a:pt x="154168" y="603365"/>
                    </a:cubicBezTo>
                    <a:cubicBezTo>
                      <a:pt x="125770" y="603365"/>
                      <a:pt x="92232" y="603365"/>
                      <a:pt x="63834" y="603365"/>
                    </a:cubicBezTo>
                    <a:cubicBezTo>
                      <a:pt x="29411" y="603365"/>
                      <a:pt x="1505" y="575466"/>
                      <a:pt x="1505" y="541015"/>
                    </a:cubicBezTo>
                    <a:cubicBezTo>
                      <a:pt x="1505" y="425128"/>
                      <a:pt x="1505" y="177783"/>
                      <a:pt x="1505" y="61887"/>
                    </a:cubicBezTo>
                    <a:cubicBezTo>
                      <a:pt x="1505" y="27453"/>
                      <a:pt x="29411" y="-459"/>
                      <a:pt x="63834" y="-459"/>
                    </a:cubicBezTo>
                    <a:cubicBezTo>
                      <a:pt x="92232" y="-459"/>
                      <a:pt x="125770" y="-459"/>
                      <a:pt x="154168" y="-459"/>
                    </a:cubicBezTo>
                    <a:close/>
                  </a:path>
                </a:pathLst>
              </a:custGeom>
              <a:solidFill>
                <a:srgbClr val="FEF3C6"/>
              </a:solidFill>
              <a:ln w="1443" cap="rnd">
                <a:noFill/>
                <a:prstDash val="solid"/>
                <a:round/>
              </a:ln>
            </p:spPr>
            <p:txBody>
              <a:bodyPr rtlCol="0" anchor="ctr"/>
              <a:lstStyle/>
              <a:p>
                <a:pPr algn="ctr"/>
                <a:endParaRPr lang="en-US" sz="1500"/>
              </a:p>
            </p:txBody>
          </p:sp>
          <p:sp>
            <p:nvSpPr>
              <p:cNvPr id="66" name="Freeform 65">
                <a:extLst>
                  <a:ext uri="{FF2B5EF4-FFF2-40B4-BE49-F238E27FC236}">
                    <a16:creationId xmlns:a16="http://schemas.microsoft.com/office/drawing/2014/main" id="{97234EDE-BC3E-886F-DE9F-BE4CDBB3615C}"/>
                  </a:ext>
                </a:extLst>
              </p:cNvPr>
              <p:cNvSpPr>
                <a:spLocks/>
              </p:cNvSpPr>
              <p:nvPr/>
            </p:nvSpPr>
            <p:spPr>
              <a:xfrm rot="10800000" flipV="1">
                <a:off x="6215131" y="3473911"/>
                <a:ext cx="214992" cy="603824"/>
              </a:xfrm>
              <a:custGeom>
                <a:avLst/>
                <a:gdLst>
                  <a:gd name="connsiteX0" fmla="*/ 154168 w 214992"/>
                  <a:gd name="connsiteY0" fmla="*/ -459 h 603824"/>
                  <a:gd name="connsiteX1" fmla="*/ 216498 w 214992"/>
                  <a:gd name="connsiteY1" fmla="*/ 61887 h 603824"/>
                  <a:gd name="connsiteX2" fmla="*/ 216498 w 214992"/>
                  <a:gd name="connsiteY2" fmla="*/ 541015 h 603824"/>
                  <a:gd name="connsiteX3" fmla="*/ 154168 w 214992"/>
                  <a:gd name="connsiteY3" fmla="*/ 603365 h 603824"/>
                  <a:gd name="connsiteX4" fmla="*/ 63834 w 214992"/>
                  <a:gd name="connsiteY4" fmla="*/ 603365 h 603824"/>
                  <a:gd name="connsiteX5" fmla="*/ 1505 w 214992"/>
                  <a:gd name="connsiteY5" fmla="*/ 541015 h 603824"/>
                  <a:gd name="connsiteX6" fmla="*/ 1505 w 214992"/>
                  <a:gd name="connsiteY6" fmla="*/ 61887 h 603824"/>
                  <a:gd name="connsiteX7" fmla="*/ 63834 w 214992"/>
                  <a:gd name="connsiteY7" fmla="*/ -459 h 603824"/>
                  <a:gd name="connsiteX8" fmla="*/ 15416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4168" y="-459"/>
                    </a:moveTo>
                    <a:cubicBezTo>
                      <a:pt x="188592" y="-459"/>
                      <a:pt x="216498" y="27453"/>
                      <a:pt x="216498" y="61887"/>
                    </a:cubicBezTo>
                    <a:cubicBezTo>
                      <a:pt x="216498" y="177783"/>
                      <a:pt x="216498" y="425128"/>
                      <a:pt x="216498" y="541015"/>
                    </a:cubicBezTo>
                    <a:cubicBezTo>
                      <a:pt x="216498" y="575466"/>
                      <a:pt x="188592" y="603365"/>
                      <a:pt x="154168" y="603365"/>
                    </a:cubicBezTo>
                    <a:cubicBezTo>
                      <a:pt x="125770" y="603365"/>
                      <a:pt x="92232" y="603365"/>
                      <a:pt x="63834" y="603365"/>
                    </a:cubicBezTo>
                    <a:cubicBezTo>
                      <a:pt x="29411" y="603365"/>
                      <a:pt x="1505" y="575466"/>
                      <a:pt x="1505" y="541015"/>
                    </a:cubicBezTo>
                    <a:cubicBezTo>
                      <a:pt x="1505" y="425128"/>
                      <a:pt x="1505" y="177783"/>
                      <a:pt x="1505" y="61887"/>
                    </a:cubicBezTo>
                    <a:cubicBezTo>
                      <a:pt x="1505" y="27453"/>
                      <a:pt x="29411" y="-459"/>
                      <a:pt x="63834" y="-459"/>
                    </a:cubicBezTo>
                    <a:cubicBezTo>
                      <a:pt x="92232" y="-459"/>
                      <a:pt x="125770" y="-459"/>
                      <a:pt x="154168" y="-459"/>
                    </a:cubicBezTo>
                    <a:close/>
                  </a:path>
                </a:pathLst>
              </a:custGeom>
              <a:noFill/>
              <a:ln w="8544" cap="rnd">
                <a:solidFill>
                  <a:srgbClr val="FFB900"/>
                </a:solidFill>
                <a:prstDash val="solid"/>
                <a:round/>
              </a:ln>
            </p:spPr>
            <p:txBody>
              <a:bodyPr rtlCol="0" anchor="ctr"/>
              <a:lstStyle/>
              <a:p>
                <a:pPr algn="ctr"/>
                <a:endParaRPr lang="en-US" sz="1500"/>
              </a:p>
            </p:txBody>
          </p:sp>
        </p:grpSp>
        <p:sp>
          <p:nvSpPr>
            <p:cNvPr id="47" name="Freeform 46">
              <a:extLst>
                <a:ext uri="{FF2B5EF4-FFF2-40B4-BE49-F238E27FC236}">
                  <a16:creationId xmlns:a16="http://schemas.microsoft.com/office/drawing/2014/main" id="{471BE475-DE8E-EED1-23D2-E0BA648525CC}"/>
                </a:ext>
              </a:extLst>
            </p:cNvPr>
            <p:cNvSpPr>
              <a:spLocks/>
            </p:cNvSpPr>
            <p:nvPr/>
          </p:nvSpPr>
          <p:spPr>
            <a:xfrm rot="10800000" flipV="1">
              <a:off x="6542071" y="1577442"/>
              <a:ext cx="412742" cy="997907"/>
            </a:xfrm>
            <a:custGeom>
              <a:avLst/>
              <a:gdLst>
                <a:gd name="connsiteX0" fmla="*/ 154029 w 214992"/>
                <a:gd name="connsiteY0" fmla="*/ -459 h 519119"/>
                <a:gd name="connsiteX1" fmla="*/ 198102 w 214992"/>
                <a:gd name="connsiteY1" fmla="*/ 17801 h 519119"/>
                <a:gd name="connsiteX2" fmla="*/ 216359 w 214992"/>
                <a:gd name="connsiteY2" fmla="*/ 61887 h 519119"/>
                <a:gd name="connsiteX3" fmla="*/ 216359 w 214992"/>
                <a:gd name="connsiteY3" fmla="*/ 456313 h 519119"/>
                <a:gd name="connsiteX4" fmla="*/ 198102 w 214992"/>
                <a:gd name="connsiteY4" fmla="*/ 500408 h 519119"/>
                <a:gd name="connsiteX5" fmla="*/ 154029 w 214992"/>
                <a:gd name="connsiteY5" fmla="*/ 518660 h 519119"/>
                <a:gd name="connsiteX6" fmla="*/ 63695 w 214992"/>
                <a:gd name="connsiteY6" fmla="*/ 518660 h 519119"/>
                <a:gd name="connsiteX7" fmla="*/ 19622 w 214992"/>
                <a:gd name="connsiteY7" fmla="*/ 500408 h 519119"/>
                <a:gd name="connsiteX8" fmla="*/ 1366 w 214992"/>
                <a:gd name="connsiteY8" fmla="*/ 456313 h 519119"/>
                <a:gd name="connsiteX9" fmla="*/ 1366 w 214992"/>
                <a:gd name="connsiteY9" fmla="*/ 61887 h 519119"/>
                <a:gd name="connsiteX10" fmla="*/ 19622 w 214992"/>
                <a:gd name="connsiteY10" fmla="*/ 17801 h 519119"/>
                <a:gd name="connsiteX11" fmla="*/ 63695 w 214992"/>
                <a:gd name="connsiteY11" fmla="*/ -459 h 519119"/>
                <a:gd name="connsiteX12" fmla="*/ 154029 w 214992"/>
                <a:gd name="connsiteY12" fmla="*/ -459 h 51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992" h="519119">
                  <a:moveTo>
                    <a:pt x="154029" y="-459"/>
                  </a:moveTo>
                  <a:cubicBezTo>
                    <a:pt x="170560" y="-459"/>
                    <a:pt x="186414" y="6110"/>
                    <a:pt x="198102" y="17801"/>
                  </a:cubicBezTo>
                  <a:cubicBezTo>
                    <a:pt x="209792" y="29493"/>
                    <a:pt x="216359" y="45351"/>
                    <a:pt x="216359" y="61887"/>
                  </a:cubicBezTo>
                  <a:cubicBezTo>
                    <a:pt x="216359" y="161748"/>
                    <a:pt x="216359" y="356457"/>
                    <a:pt x="216359" y="456313"/>
                  </a:cubicBezTo>
                  <a:cubicBezTo>
                    <a:pt x="216359" y="472850"/>
                    <a:pt x="209792" y="488711"/>
                    <a:pt x="198102" y="500408"/>
                  </a:cubicBezTo>
                  <a:cubicBezTo>
                    <a:pt x="186414" y="512091"/>
                    <a:pt x="170560" y="518660"/>
                    <a:pt x="154029" y="518660"/>
                  </a:cubicBezTo>
                  <a:lnTo>
                    <a:pt x="63695" y="518660"/>
                  </a:lnTo>
                  <a:cubicBezTo>
                    <a:pt x="47165" y="518660"/>
                    <a:pt x="31312" y="512091"/>
                    <a:pt x="19622" y="500408"/>
                  </a:cubicBezTo>
                  <a:cubicBezTo>
                    <a:pt x="7933" y="488711"/>
                    <a:pt x="1366" y="472850"/>
                    <a:pt x="1366" y="456313"/>
                  </a:cubicBezTo>
                  <a:cubicBezTo>
                    <a:pt x="1366" y="356457"/>
                    <a:pt x="1366" y="161748"/>
                    <a:pt x="1366" y="61887"/>
                  </a:cubicBezTo>
                  <a:cubicBezTo>
                    <a:pt x="1366" y="45351"/>
                    <a:pt x="7933" y="29493"/>
                    <a:pt x="19622" y="17801"/>
                  </a:cubicBezTo>
                  <a:cubicBezTo>
                    <a:pt x="31312" y="6110"/>
                    <a:pt x="47165" y="-459"/>
                    <a:pt x="63695" y="-459"/>
                  </a:cubicBezTo>
                  <a:lnTo>
                    <a:pt x="154029" y="-459"/>
                  </a:lnTo>
                  <a:close/>
                </a:path>
              </a:pathLst>
            </a:custGeom>
            <a:solidFill>
              <a:srgbClr val="FEF3C6"/>
            </a:solidFill>
            <a:ln w="1326" cap="rnd">
              <a:noFill/>
              <a:prstDash val="solid"/>
              <a:round/>
            </a:ln>
          </p:spPr>
          <p:txBody>
            <a:bodyPr rtlCol="0" anchor="ctr"/>
            <a:lstStyle/>
            <a:p>
              <a:pPr algn="ctr"/>
              <a:endParaRPr lang="en-US" sz="1500" dirty="0"/>
            </a:p>
          </p:txBody>
        </p:sp>
        <p:sp>
          <p:nvSpPr>
            <p:cNvPr id="48" name="Freeform 47">
              <a:extLst>
                <a:ext uri="{FF2B5EF4-FFF2-40B4-BE49-F238E27FC236}">
                  <a16:creationId xmlns:a16="http://schemas.microsoft.com/office/drawing/2014/main" id="{31E80C20-838E-F0C5-A803-8F17A38FF4B3}"/>
                </a:ext>
              </a:extLst>
            </p:cNvPr>
            <p:cNvSpPr>
              <a:spLocks/>
            </p:cNvSpPr>
            <p:nvPr/>
          </p:nvSpPr>
          <p:spPr>
            <a:xfrm rot="10800000" flipV="1">
              <a:off x="6542071" y="1577442"/>
              <a:ext cx="412742" cy="997907"/>
            </a:xfrm>
            <a:custGeom>
              <a:avLst/>
              <a:gdLst>
                <a:gd name="connsiteX0" fmla="*/ 154029 w 214992"/>
                <a:gd name="connsiteY0" fmla="*/ -459 h 519119"/>
                <a:gd name="connsiteX1" fmla="*/ 198102 w 214992"/>
                <a:gd name="connsiteY1" fmla="*/ 17801 h 519119"/>
                <a:gd name="connsiteX2" fmla="*/ 216359 w 214992"/>
                <a:gd name="connsiteY2" fmla="*/ 61887 h 519119"/>
                <a:gd name="connsiteX3" fmla="*/ 216359 w 214992"/>
                <a:gd name="connsiteY3" fmla="*/ 456313 h 519119"/>
                <a:gd name="connsiteX4" fmla="*/ 198102 w 214992"/>
                <a:gd name="connsiteY4" fmla="*/ 500408 h 519119"/>
                <a:gd name="connsiteX5" fmla="*/ 154029 w 214992"/>
                <a:gd name="connsiteY5" fmla="*/ 518660 h 519119"/>
                <a:gd name="connsiteX6" fmla="*/ 63695 w 214992"/>
                <a:gd name="connsiteY6" fmla="*/ 518660 h 519119"/>
                <a:gd name="connsiteX7" fmla="*/ 19622 w 214992"/>
                <a:gd name="connsiteY7" fmla="*/ 500408 h 519119"/>
                <a:gd name="connsiteX8" fmla="*/ 1366 w 214992"/>
                <a:gd name="connsiteY8" fmla="*/ 456313 h 519119"/>
                <a:gd name="connsiteX9" fmla="*/ 1366 w 214992"/>
                <a:gd name="connsiteY9" fmla="*/ 61887 h 519119"/>
                <a:gd name="connsiteX10" fmla="*/ 19622 w 214992"/>
                <a:gd name="connsiteY10" fmla="*/ 17801 h 519119"/>
                <a:gd name="connsiteX11" fmla="*/ 63695 w 214992"/>
                <a:gd name="connsiteY11" fmla="*/ -459 h 519119"/>
                <a:gd name="connsiteX12" fmla="*/ 154029 w 214992"/>
                <a:gd name="connsiteY12" fmla="*/ -459 h 51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992" h="519119">
                  <a:moveTo>
                    <a:pt x="154029" y="-459"/>
                  </a:moveTo>
                  <a:cubicBezTo>
                    <a:pt x="170560" y="-459"/>
                    <a:pt x="186414" y="6110"/>
                    <a:pt x="198102" y="17801"/>
                  </a:cubicBezTo>
                  <a:cubicBezTo>
                    <a:pt x="209792" y="29493"/>
                    <a:pt x="216359" y="45351"/>
                    <a:pt x="216359" y="61887"/>
                  </a:cubicBezTo>
                  <a:cubicBezTo>
                    <a:pt x="216359" y="161748"/>
                    <a:pt x="216359" y="356457"/>
                    <a:pt x="216359" y="456313"/>
                  </a:cubicBezTo>
                  <a:cubicBezTo>
                    <a:pt x="216359" y="472850"/>
                    <a:pt x="209792" y="488711"/>
                    <a:pt x="198102" y="500408"/>
                  </a:cubicBezTo>
                  <a:cubicBezTo>
                    <a:pt x="186414" y="512091"/>
                    <a:pt x="170560" y="518660"/>
                    <a:pt x="154029" y="518660"/>
                  </a:cubicBezTo>
                  <a:lnTo>
                    <a:pt x="63695" y="518660"/>
                  </a:lnTo>
                  <a:cubicBezTo>
                    <a:pt x="47165" y="518660"/>
                    <a:pt x="31312" y="512091"/>
                    <a:pt x="19622" y="500408"/>
                  </a:cubicBezTo>
                  <a:cubicBezTo>
                    <a:pt x="7933" y="488711"/>
                    <a:pt x="1366" y="472850"/>
                    <a:pt x="1366" y="456313"/>
                  </a:cubicBezTo>
                  <a:cubicBezTo>
                    <a:pt x="1366" y="356457"/>
                    <a:pt x="1366" y="161748"/>
                    <a:pt x="1366" y="61887"/>
                  </a:cubicBezTo>
                  <a:cubicBezTo>
                    <a:pt x="1366" y="45351"/>
                    <a:pt x="7933" y="29493"/>
                    <a:pt x="19622" y="17801"/>
                  </a:cubicBezTo>
                  <a:cubicBezTo>
                    <a:pt x="31312" y="6110"/>
                    <a:pt x="47165" y="-459"/>
                    <a:pt x="63695" y="-459"/>
                  </a:cubicBezTo>
                  <a:lnTo>
                    <a:pt x="154029" y="-459"/>
                  </a:lnTo>
                  <a:close/>
                </a:path>
              </a:pathLst>
            </a:custGeom>
            <a:noFill/>
            <a:ln w="8618" cap="rnd">
              <a:solidFill>
                <a:srgbClr val="FFB900"/>
              </a:solidFill>
              <a:prstDash val="solid"/>
              <a:round/>
            </a:ln>
          </p:spPr>
          <p:txBody>
            <a:bodyPr rtlCol="0" anchor="ctr"/>
            <a:lstStyle/>
            <a:p>
              <a:pPr algn="ctr"/>
              <a:endParaRPr lang="en-US" sz="1500"/>
            </a:p>
          </p:txBody>
        </p:sp>
        <p:sp>
          <p:nvSpPr>
            <p:cNvPr id="49" name="Freeform 48">
              <a:extLst>
                <a:ext uri="{FF2B5EF4-FFF2-40B4-BE49-F238E27FC236}">
                  <a16:creationId xmlns:a16="http://schemas.microsoft.com/office/drawing/2014/main" id="{0A963F1B-2F86-F6AF-AB63-54DBB443E6C4}"/>
                </a:ext>
              </a:extLst>
            </p:cNvPr>
            <p:cNvSpPr>
              <a:spLocks/>
            </p:cNvSpPr>
            <p:nvPr/>
          </p:nvSpPr>
          <p:spPr>
            <a:xfrm rot="10800000" flipV="1">
              <a:off x="5988669" y="1656332"/>
              <a:ext cx="412742" cy="840145"/>
            </a:xfrm>
            <a:custGeom>
              <a:avLst/>
              <a:gdLst>
                <a:gd name="connsiteX0" fmla="*/ 153890 w 214992"/>
                <a:gd name="connsiteY0" fmla="*/ -459 h 437050"/>
                <a:gd name="connsiteX1" fmla="*/ 216220 w 214992"/>
                <a:gd name="connsiteY1" fmla="*/ 61887 h 437050"/>
                <a:gd name="connsiteX2" fmla="*/ 216220 w 214992"/>
                <a:gd name="connsiteY2" fmla="*/ 374252 h 437050"/>
                <a:gd name="connsiteX3" fmla="*/ 153890 w 214992"/>
                <a:gd name="connsiteY3" fmla="*/ 436591 h 437050"/>
                <a:gd name="connsiteX4" fmla="*/ 63556 w 214992"/>
                <a:gd name="connsiteY4" fmla="*/ 436591 h 437050"/>
                <a:gd name="connsiteX5" fmla="*/ 1228 w 214992"/>
                <a:gd name="connsiteY5" fmla="*/ 374252 h 437050"/>
                <a:gd name="connsiteX6" fmla="*/ 1228 w 214992"/>
                <a:gd name="connsiteY6" fmla="*/ 61887 h 437050"/>
                <a:gd name="connsiteX7" fmla="*/ 63556 w 214992"/>
                <a:gd name="connsiteY7" fmla="*/ -459 h 437050"/>
                <a:gd name="connsiteX8" fmla="*/ 153890 w 214992"/>
                <a:gd name="connsiteY8" fmla="*/ -459 h 43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437050">
                  <a:moveTo>
                    <a:pt x="153890" y="-459"/>
                  </a:moveTo>
                  <a:cubicBezTo>
                    <a:pt x="188314" y="-459"/>
                    <a:pt x="216220" y="27454"/>
                    <a:pt x="216220" y="61887"/>
                  </a:cubicBezTo>
                  <a:lnTo>
                    <a:pt x="216220" y="374252"/>
                  </a:lnTo>
                  <a:cubicBezTo>
                    <a:pt x="216220" y="408684"/>
                    <a:pt x="188314" y="436591"/>
                    <a:pt x="153890" y="436591"/>
                  </a:cubicBezTo>
                  <a:lnTo>
                    <a:pt x="63556" y="436591"/>
                  </a:lnTo>
                  <a:cubicBezTo>
                    <a:pt x="29134" y="436591"/>
                    <a:pt x="1228" y="408684"/>
                    <a:pt x="1228" y="374252"/>
                  </a:cubicBezTo>
                  <a:lnTo>
                    <a:pt x="1228" y="61887"/>
                  </a:lnTo>
                  <a:cubicBezTo>
                    <a:pt x="1228" y="27454"/>
                    <a:pt x="29134" y="-459"/>
                    <a:pt x="63556" y="-459"/>
                  </a:cubicBezTo>
                  <a:lnTo>
                    <a:pt x="153890" y="-459"/>
                  </a:lnTo>
                  <a:close/>
                </a:path>
              </a:pathLst>
            </a:custGeom>
            <a:noFill/>
            <a:ln w="8654" cap="rnd">
              <a:solidFill>
                <a:srgbClr val="FFB900"/>
              </a:solidFill>
              <a:prstDash val="solid"/>
              <a:round/>
            </a:ln>
          </p:spPr>
          <p:txBody>
            <a:bodyPr rtlCol="0" anchor="ctr"/>
            <a:lstStyle/>
            <a:p>
              <a:pPr algn="ctr"/>
              <a:endParaRPr lang="en-US" sz="1500"/>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1E72B0F1-7A90-1666-B959-6092CD9346B4}"/>
                    </a:ext>
                  </a:extLst>
                </p:cNvPr>
                <p:cNvSpPr txBox="1"/>
                <p:nvPr/>
              </p:nvSpPr>
              <p:spPr>
                <a:xfrm rot="16200000">
                  <a:off x="4132367" y="1937701"/>
                  <a:ext cx="212786" cy="2317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ℰ</m:t>
                        </m:r>
                        <m:r>
                          <a:rPr lang="de-DE" b="0" i="1" baseline="-25000" smtClean="0">
                            <a:latin typeface="Cambria Math" panose="02040503050406030204" pitchFamily="18" charset="0"/>
                            <a:ea typeface="Cambria Math" panose="02040503050406030204" pitchFamily="18" charset="0"/>
                          </a:rPr>
                          <m:t>1</m:t>
                        </m:r>
                      </m:oMath>
                    </m:oMathPara>
                  </a14:m>
                  <a:endParaRPr lang="en-US" baseline="-25000" dirty="0"/>
                </a:p>
              </p:txBody>
            </p:sp>
          </mc:Choice>
          <mc:Fallback xmlns="">
            <p:sp>
              <p:nvSpPr>
                <p:cNvPr id="56" name="TextBox 55">
                  <a:extLst>
                    <a:ext uri="{FF2B5EF4-FFF2-40B4-BE49-F238E27FC236}">
                      <a16:creationId xmlns:a16="http://schemas.microsoft.com/office/drawing/2014/main" id="{1E72B0F1-7A90-1666-B959-6092CD9346B4}"/>
                    </a:ext>
                  </a:extLst>
                </p:cNvPr>
                <p:cNvSpPr txBox="1">
                  <a:spLocks noRot="1" noChangeAspect="1" noMove="1" noResize="1" noEditPoints="1" noAdjustHandles="1" noChangeArrowheads="1" noChangeShapeType="1" noTextEdit="1"/>
                </p:cNvSpPr>
                <p:nvPr/>
              </p:nvSpPr>
              <p:spPr>
                <a:xfrm rot="16200000">
                  <a:off x="4132367" y="1937701"/>
                  <a:ext cx="212786" cy="231786"/>
                </a:xfrm>
                <a:prstGeom prst="rect">
                  <a:avLst/>
                </a:prstGeom>
                <a:blipFill>
                  <a:blip r:embed="rId3"/>
                  <a:stretch>
                    <a:fillRect l="-17391" r="-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F81C36F-B15D-29A9-D371-F2709B49C3D7}"/>
                    </a:ext>
                  </a:extLst>
                </p:cNvPr>
                <p:cNvSpPr txBox="1"/>
                <p:nvPr/>
              </p:nvSpPr>
              <p:spPr>
                <a:xfrm rot="16200000">
                  <a:off x="4724126" y="1937701"/>
                  <a:ext cx="212786" cy="2317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ℰ</m:t>
                        </m:r>
                        <m:r>
                          <a:rPr lang="de-DE" b="0" i="1" baseline="-25000" smtClean="0">
                            <a:latin typeface="Cambria Math" panose="02040503050406030204" pitchFamily="18" charset="0"/>
                            <a:ea typeface="Cambria Math" panose="02040503050406030204" pitchFamily="18" charset="0"/>
                          </a:rPr>
                          <m:t>2</m:t>
                        </m:r>
                      </m:oMath>
                    </m:oMathPara>
                  </a14:m>
                  <a:endParaRPr lang="en-US" baseline="-25000" dirty="0"/>
                </a:p>
              </p:txBody>
            </p:sp>
          </mc:Choice>
          <mc:Fallback xmlns="">
            <p:sp>
              <p:nvSpPr>
                <p:cNvPr id="57" name="TextBox 56">
                  <a:extLst>
                    <a:ext uri="{FF2B5EF4-FFF2-40B4-BE49-F238E27FC236}">
                      <a16:creationId xmlns:a16="http://schemas.microsoft.com/office/drawing/2014/main" id="{4F81C36F-B15D-29A9-D371-F2709B49C3D7}"/>
                    </a:ext>
                  </a:extLst>
                </p:cNvPr>
                <p:cNvSpPr txBox="1">
                  <a:spLocks noRot="1" noChangeAspect="1" noMove="1" noResize="1" noEditPoints="1" noAdjustHandles="1" noChangeArrowheads="1" noChangeShapeType="1" noTextEdit="1"/>
                </p:cNvSpPr>
                <p:nvPr/>
              </p:nvSpPr>
              <p:spPr>
                <a:xfrm rot="16200000">
                  <a:off x="4724126" y="1937701"/>
                  <a:ext cx="212786" cy="231786"/>
                </a:xfrm>
                <a:prstGeom prst="rect">
                  <a:avLst/>
                </a:prstGeom>
                <a:blipFill>
                  <a:blip r:embed="rId4"/>
                  <a:stretch>
                    <a:fillRect l="-17391" r="-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7B59A07B-D1B4-2165-EEF5-D7A71CE4F7F7}"/>
                    </a:ext>
                  </a:extLst>
                </p:cNvPr>
                <p:cNvSpPr txBox="1"/>
                <p:nvPr/>
              </p:nvSpPr>
              <p:spPr>
                <a:xfrm rot="16200000">
                  <a:off x="5269081" y="1926953"/>
                  <a:ext cx="212786" cy="2317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ℰ</m:t>
                        </m:r>
                        <m:r>
                          <a:rPr lang="de-DE" b="0" i="1" baseline="-25000" smtClean="0">
                            <a:latin typeface="Cambria Math" panose="02040503050406030204" pitchFamily="18" charset="0"/>
                            <a:ea typeface="Cambria Math" panose="02040503050406030204" pitchFamily="18" charset="0"/>
                          </a:rPr>
                          <m:t>3</m:t>
                        </m:r>
                      </m:oMath>
                    </m:oMathPara>
                  </a14:m>
                  <a:endParaRPr lang="en-US" baseline="-25000" dirty="0"/>
                </a:p>
              </p:txBody>
            </p:sp>
          </mc:Choice>
          <mc:Fallback xmlns="">
            <p:sp>
              <p:nvSpPr>
                <p:cNvPr id="58" name="TextBox 57">
                  <a:extLst>
                    <a:ext uri="{FF2B5EF4-FFF2-40B4-BE49-F238E27FC236}">
                      <a16:creationId xmlns:a16="http://schemas.microsoft.com/office/drawing/2014/main" id="{7B59A07B-D1B4-2165-EEF5-D7A71CE4F7F7}"/>
                    </a:ext>
                  </a:extLst>
                </p:cNvPr>
                <p:cNvSpPr txBox="1">
                  <a:spLocks noRot="1" noChangeAspect="1" noMove="1" noResize="1" noEditPoints="1" noAdjustHandles="1" noChangeArrowheads="1" noChangeShapeType="1" noTextEdit="1"/>
                </p:cNvSpPr>
                <p:nvPr/>
              </p:nvSpPr>
              <p:spPr>
                <a:xfrm rot="16200000">
                  <a:off x="5269081" y="1926953"/>
                  <a:ext cx="212786" cy="231786"/>
                </a:xfrm>
                <a:prstGeom prst="rect">
                  <a:avLst/>
                </a:prstGeom>
                <a:blipFill>
                  <a:blip r:embed="rId5"/>
                  <a:stretch>
                    <a:fillRect l="-17391" r="-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DF762EFB-E05E-B25E-A5BD-A8621D073015}"/>
                    </a:ext>
                  </a:extLst>
                </p:cNvPr>
                <p:cNvSpPr txBox="1"/>
                <p:nvPr/>
              </p:nvSpPr>
              <p:spPr>
                <a:xfrm rot="16200000">
                  <a:off x="6085748" y="1941779"/>
                  <a:ext cx="245733" cy="2317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𝒟</m:t>
                        </m:r>
                        <m:r>
                          <a:rPr lang="de-DE" b="0" i="1" baseline="-25000" smtClean="0">
                            <a:latin typeface="Cambria Math" panose="02040503050406030204" pitchFamily="18" charset="0"/>
                            <a:ea typeface="Cambria Math" panose="02040503050406030204" pitchFamily="18" charset="0"/>
                          </a:rPr>
                          <m:t>3</m:t>
                        </m:r>
                      </m:oMath>
                    </m:oMathPara>
                  </a14:m>
                  <a:endParaRPr lang="en-US" baseline="-25000" dirty="0"/>
                </a:p>
              </p:txBody>
            </p:sp>
          </mc:Choice>
          <mc:Fallback xmlns="">
            <p:sp>
              <p:nvSpPr>
                <p:cNvPr id="60" name="TextBox 59">
                  <a:extLst>
                    <a:ext uri="{FF2B5EF4-FFF2-40B4-BE49-F238E27FC236}">
                      <a16:creationId xmlns:a16="http://schemas.microsoft.com/office/drawing/2014/main" id="{DF762EFB-E05E-B25E-A5BD-A8621D073015}"/>
                    </a:ext>
                  </a:extLst>
                </p:cNvPr>
                <p:cNvSpPr txBox="1">
                  <a:spLocks noRot="1" noChangeAspect="1" noMove="1" noResize="1" noEditPoints="1" noAdjustHandles="1" noChangeArrowheads="1" noChangeShapeType="1" noTextEdit="1"/>
                </p:cNvSpPr>
                <p:nvPr/>
              </p:nvSpPr>
              <p:spPr>
                <a:xfrm rot="16200000">
                  <a:off x="6085748" y="1941779"/>
                  <a:ext cx="245733" cy="231786"/>
                </a:xfrm>
                <a:prstGeom prst="rect">
                  <a:avLst/>
                </a:prstGeom>
                <a:blipFill>
                  <a:blip r:embed="rId6"/>
                  <a:stretch>
                    <a:fillRect l="-15385" r="-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38696815-F2B4-FEBF-46A8-6CCB7D3396F1}"/>
                    </a:ext>
                  </a:extLst>
                </p:cNvPr>
                <p:cNvSpPr txBox="1"/>
                <p:nvPr/>
              </p:nvSpPr>
              <p:spPr>
                <a:xfrm rot="16200000">
                  <a:off x="6581836" y="1949146"/>
                  <a:ext cx="329203" cy="23178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𝒟</m:t>
                        </m:r>
                        <m:r>
                          <a:rPr lang="de-DE" b="0" i="1" baseline="-25000" smtClean="0">
                            <a:latin typeface="Cambria Math" panose="02040503050406030204" pitchFamily="18" charset="0"/>
                            <a:ea typeface="Cambria Math" panose="02040503050406030204" pitchFamily="18" charset="0"/>
                          </a:rPr>
                          <m:t>2</m:t>
                        </m:r>
                      </m:oMath>
                    </m:oMathPara>
                  </a14:m>
                  <a:endParaRPr lang="en-US" baseline="-25000" dirty="0"/>
                </a:p>
              </p:txBody>
            </p:sp>
          </mc:Choice>
          <mc:Fallback xmlns="">
            <p:sp>
              <p:nvSpPr>
                <p:cNvPr id="61" name="TextBox 60">
                  <a:extLst>
                    <a:ext uri="{FF2B5EF4-FFF2-40B4-BE49-F238E27FC236}">
                      <a16:creationId xmlns:a16="http://schemas.microsoft.com/office/drawing/2014/main" id="{38696815-F2B4-FEBF-46A8-6CCB7D3396F1}"/>
                    </a:ext>
                  </a:extLst>
                </p:cNvPr>
                <p:cNvSpPr txBox="1">
                  <a:spLocks noRot="1" noChangeAspect="1" noMove="1" noResize="1" noEditPoints="1" noAdjustHandles="1" noChangeArrowheads="1" noChangeShapeType="1" noTextEdit="1"/>
                </p:cNvSpPr>
                <p:nvPr/>
              </p:nvSpPr>
              <p:spPr>
                <a:xfrm rot="16200000">
                  <a:off x="6581836" y="1949146"/>
                  <a:ext cx="329203" cy="231786"/>
                </a:xfrm>
                <a:prstGeom prst="rect">
                  <a:avLst/>
                </a:prstGeom>
                <a:blipFill>
                  <a:blip r:embed="rId7"/>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20F08380-9C79-2044-D899-3B3B454F5A47}"/>
                    </a:ext>
                  </a:extLst>
                </p:cNvPr>
                <p:cNvSpPr txBox="1"/>
                <p:nvPr/>
              </p:nvSpPr>
              <p:spPr>
                <a:xfrm rot="16200000">
                  <a:off x="7137201" y="1945854"/>
                  <a:ext cx="329203" cy="23178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𝒟</m:t>
                        </m:r>
                        <m:r>
                          <a:rPr lang="de-DE" b="0" i="1" baseline="-25000" smtClean="0">
                            <a:latin typeface="Cambria Math" panose="02040503050406030204" pitchFamily="18" charset="0"/>
                            <a:ea typeface="Cambria Math" panose="02040503050406030204" pitchFamily="18" charset="0"/>
                          </a:rPr>
                          <m:t>1</m:t>
                        </m:r>
                      </m:oMath>
                    </m:oMathPara>
                  </a14:m>
                  <a:endParaRPr lang="en-US" baseline="-25000" dirty="0"/>
                </a:p>
              </p:txBody>
            </p:sp>
          </mc:Choice>
          <mc:Fallback xmlns="">
            <p:sp>
              <p:nvSpPr>
                <p:cNvPr id="62" name="TextBox 61">
                  <a:extLst>
                    <a:ext uri="{FF2B5EF4-FFF2-40B4-BE49-F238E27FC236}">
                      <a16:creationId xmlns:a16="http://schemas.microsoft.com/office/drawing/2014/main" id="{20F08380-9C79-2044-D899-3B3B454F5A47}"/>
                    </a:ext>
                  </a:extLst>
                </p:cNvPr>
                <p:cNvSpPr txBox="1">
                  <a:spLocks noRot="1" noChangeAspect="1" noMove="1" noResize="1" noEditPoints="1" noAdjustHandles="1" noChangeArrowheads="1" noChangeShapeType="1" noTextEdit="1"/>
                </p:cNvSpPr>
                <p:nvPr/>
              </p:nvSpPr>
              <p:spPr>
                <a:xfrm rot="16200000">
                  <a:off x="7137201" y="1945854"/>
                  <a:ext cx="329203" cy="231786"/>
                </a:xfrm>
                <a:prstGeom prst="rect">
                  <a:avLst/>
                </a:prstGeom>
                <a:blipFill>
                  <a:blip r:embed="rId8"/>
                  <a:stretch>
                    <a:fillRect b="-4000"/>
                  </a:stretch>
                </a:blipFill>
              </p:spPr>
              <p:txBody>
                <a:bodyPr/>
                <a:lstStyle/>
                <a:p>
                  <a:r>
                    <a:rPr lang="en-US">
                      <a:noFill/>
                    </a:rPr>
                    <a:t> </a:t>
                  </a:r>
                </a:p>
              </p:txBody>
            </p:sp>
          </mc:Fallback>
        </mc:AlternateContent>
      </p:grpSp>
      <p:pic>
        <p:nvPicPr>
          <p:cNvPr id="18" name="Picture 17">
            <a:extLst>
              <a:ext uri="{FF2B5EF4-FFF2-40B4-BE49-F238E27FC236}">
                <a16:creationId xmlns:a16="http://schemas.microsoft.com/office/drawing/2014/main" id="{C5E53534-67E2-E881-433C-B7F792B36252}"/>
              </a:ext>
            </a:extLst>
          </p:cNvPr>
          <p:cNvPicPr>
            <a:picLocks noChangeAspect="1"/>
          </p:cNvPicPr>
          <p:nvPr/>
        </p:nvPicPr>
        <p:blipFill>
          <a:blip r:embed="rId9"/>
          <a:stretch>
            <a:fillRect/>
          </a:stretch>
        </p:blipFill>
        <p:spPr>
          <a:xfrm>
            <a:off x="678201" y="1155938"/>
            <a:ext cx="4149459" cy="2469331"/>
          </a:xfrm>
          <a:prstGeom prst="rect">
            <a:avLst/>
          </a:prstGeom>
        </p:spPr>
      </p:pic>
      <p:pic>
        <p:nvPicPr>
          <p:cNvPr id="19" name="Picture 18">
            <a:extLst>
              <a:ext uri="{FF2B5EF4-FFF2-40B4-BE49-F238E27FC236}">
                <a16:creationId xmlns:a16="http://schemas.microsoft.com/office/drawing/2014/main" id="{100B3074-B862-7D8E-A833-C8FC5166747C}"/>
              </a:ext>
            </a:extLst>
          </p:cNvPr>
          <p:cNvPicPr>
            <a:picLocks noChangeAspect="1"/>
          </p:cNvPicPr>
          <p:nvPr/>
        </p:nvPicPr>
        <p:blipFill>
          <a:blip r:embed="rId10"/>
          <a:stretch>
            <a:fillRect/>
          </a:stretch>
        </p:blipFill>
        <p:spPr>
          <a:xfrm>
            <a:off x="678201" y="4025810"/>
            <a:ext cx="4149454" cy="2469328"/>
          </a:xfrm>
          <a:prstGeom prst="rect">
            <a:avLst/>
          </a:prstGeom>
        </p:spPr>
      </p:pic>
      <p:cxnSp>
        <p:nvCxnSpPr>
          <p:cNvPr id="21" name="Straight Arrow Connector 20">
            <a:extLst>
              <a:ext uri="{FF2B5EF4-FFF2-40B4-BE49-F238E27FC236}">
                <a16:creationId xmlns:a16="http://schemas.microsoft.com/office/drawing/2014/main" id="{4F22A0E8-7E7E-3F60-68DF-B22EBDCC899B}"/>
              </a:ext>
            </a:extLst>
          </p:cNvPr>
          <p:cNvCxnSpPr>
            <a:cxnSpLocks/>
          </p:cNvCxnSpPr>
          <p:nvPr/>
        </p:nvCxnSpPr>
        <p:spPr>
          <a:xfrm>
            <a:off x="4827655" y="1791997"/>
            <a:ext cx="856708" cy="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670DDDE7-CB14-E33A-15EA-AD2C1B444EAB}"/>
              </a:ext>
            </a:extLst>
          </p:cNvPr>
          <p:cNvCxnSpPr>
            <a:cxnSpLocks/>
          </p:cNvCxnSpPr>
          <p:nvPr/>
        </p:nvCxnSpPr>
        <p:spPr>
          <a:xfrm flipH="1" flipV="1">
            <a:off x="4829705" y="5804813"/>
            <a:ext cx="854658" cy="49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0" name="TextBox 39">
            <a:extLst>
              <a:ext uri="{FF2B5EF4-FFF2-40B4-BE49-F238E27FC236}">
                <a16:creationId xmlns:a16="http://schemas.microsoft.com/office/drawing/2014/main" id="{7A83348E-F6E3-64F9-AE9B-CF68D6E90561}"/>
              </a:ext>
            </a:extLst>
          </p:cNvPr>
          <p:cNvSpPr txBox="1"/>
          <p:nvPr/>
        </p:nvSpPr>
        <p:spPr>
          <a:xfrm>
            <a:off x="5615963" y="923827"/>
            <a:ext cx="2206327" cy="369332"/>
          </a:xfrm>
          <a:prstGeom prst="rect">
            <a:avLst/>
          </a:prstGeom>
          <a:noFill/>
        </p:spPr>
        <p:txBody>
          <a:bodyPr wrap="square" rtlCol="0">
            <a:spAutoFit/>
          </a:bodyPr>
          <a:lstStyle/>
          <a:p>
            <a:pPr algn="ctr"/>
            <a:r>
              <a:rPr lang="en-US" dirty="0"/>
              <a:t>3D U-Net</a:t>
            </a:r>
          </a:p>
        </p:txBody>
      </p:sp>
      <p:sp>
        <p:nvSpPr>
          <p:cNvPr id="50" name="TextBox 49">
            <a:extLst>
              <a:ext uri="{FF2B5EF4-FFF2-40B4-BE49-F238E27FC236}">
                <a16:creationId xmlns:a16="http://schemas.microsoft.com/office/drawing/2014/main" id="{F5BBE2CB-4D1B-F83C-6D35-0CB14F89B009}"/>
              </a:ext>
            </a:extLst>
          </p:cNvPr>
          <p:cNvSpPr txBox="1"/>
          <p:nvPr/>
        </p:nvSpPr>
        <p:spPr>
          <a:xfrm>
            <a:off x="8640756" y="2286830"/>
            <a:ext cx="3108961" cy="369332"/>
          </a:xfrm>
          <a:prstGeom prst="rect">
            <a:avLst/>
          </a:prstGeom>
          <a:noFill/>
        </p:spPr>
        <p:txBody>
          <a:bodyPr wrap="square" rtlCol="0">
            <a:spAutoFit/>
          </a:bodyPr>
          <a:lstStyle/>
          <a:p>
            <a:pPr algn="ctr"/>
            <a:r>
              <a:rPr lang="en-US" b="1" dirty="0" err="1">
                <a:latin typeface="Arial" panose="020B0604020202020204" pitchFamily="34" charset="0"/>
                <a:cs typeface="Arial" panose="020B0604020202020204" pitchFamily="34" charset="0"/>
              </a:rPr>
              <a:t>MinkUNet</a:t>
            </a:r>
            <a:endParaRPr lang="en-US" dirty="0">
              <a:latin typeface="Arial" panose="020B0604020202020204" pitchFamily="34" charset="0"/>
              <a:cs typeface="Arial" panose="020B0604020202020204" pitchFamily="34" charset="0"/>
            </a:endParaRPr>
          </a:p>
        </p:txBody>
      </p:sp>
      <p:sp>
        <p:nvSpPr>
          <p:cNvPr id="51" name="Freeform 50">
            <a:extLst>
              <a:ext uri="{FF2B5EF4-FFF2-40B4-BE49-F238E27FC236}">
                <a16:creationId xmlns:a16="http://schemas.microsoft.com/office/drawing/2014/main" id="{3C666747-627A-42DE-268B-EB69AA465E56}"/>
              </a:ext>
            </a:extLst>
          </p:cNvPr>
          <p:cNvSpPr>
            <a:spLocks noChangeAspect="1"/>
          </p:cNvSpPr>
          <p:nvPr/>
        </p:nvSpPr>
        <p:spPr>
          <a:xfrm rot="5400000">
            <a:off x="9642483" y="154212"/>
            <a:ext cx="1105507" cy="3108960"/>
          </a:xfrm>
          <a:custGeom>
            <a:avLst/>
            <a:gdLst>
              <a:gd name="connsiteX0" fmla="*/ 153248 w 214992"/>
              <a:gd name="connsiteY0" fmla="*/ -459 h 603824"/>
              <a:gd name="connsiteX1" fmla="*/ 215578 w 214992"/>
              <a:gd name="connsiteY1" fmla="*/ 61887 h 603824"/>
              <a:gd name="connsiteX2" fmla="*/ 215578 w 214992"/>
              <a:gd name="connsiteY2" fmla="*/ 541015 h 603824"/>
              <a:gd name="connsiteX3" fmla="*/ 153248 w 214992"/>
              <a:gd name="connsiteY3" fmla="*/ 603365 h 603824"/>
              <a:gd name="connsiteX4" fmla="*/ 62914 w 214992"/>
              <a:gd name="connsiteY4" fmla="*/ 603365 h 603824"/>
              <a:gd name="connsiteX5" fmla="*/ 585 w 214992"/>
              <a:gd name="connsiteY5" fmla="*/ 541015 h 603824"/>
              <a:gd name="connsiteX6" fmla="*/ 585 w 214992"/>
              <a:gd name="connsiteY6" fmla="*/ 61887 h 603824"/>
              <a:gd name="connsiteX7" fmla="*/ 62914 w 214992"/>
              <a:gd name="connsiteY7" fmla="*/ -459 h 603824"/>
              <a:gd name="connsiteX8" fmla="*/ 15324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3248" y="-459"/>
                </a:moveTo>
                <a:cubicBezTo>
                  <a:pt x="187672" y="-459"/>
                  <a:pt x="215578" y="27453"/>
                  <a:pt x="215578" y="61887"/>
                </a:cubicBezTo>
                <a:cubicBezTo>
                  <a:pt x="215578" y="177783"/>
                  <a:pt x="215578" y="425128"/>
                  <a:pt x="215578" y="541015"/>
                </a:cubicBezTo>
                <a:cubicBezTo>
                  <a:pt x="215578" y="575466"/>
                  <a:pt x="187672" y="603365"/>
                  <a:pt x="153248" y="603365"/>
                </a:cubicBezTo>
                <a:cubicBezTo>
                  <a:pt x="124850" y="603365"/>
                  <a:pt x="91312" y="603365"/>
                  <a:pt x="62914" y="603365"/>
                </a:cubicBezTo>
                <a:cubicBezTo>
                  <a:pt x="28491" y="603365"/>
                  <a:pt x="585" y="575466"/>
                  <a:pt x="585" y="541015"/>
                </a:cubicBezTo>
                <a:cubicBezTo>
                  <a:pt x="585" y="425128"/>
                  <a:pt x="585" y="177783"/>
                  <a:pt x="585" y="61887"/>
                </a:cubicBezTo>
                <a:cubicBezTo>
                  <a:pt x="585" y="27453"/>
                  <a:pt x="28491" y="-459"/>
                  <a:pt x="62914" y="-459"/>
                </a:cubicBezTo>
                <a:cubicBezTo>
                  <a:pt x="91312" y="-459"/>
                  <a:pt x="124850" y="-459"/>
                  <a:pt x="153248" y="-459"/>
                </a:cubicBezTo>
                <a:close/>
              </a:path>
            </a:pathLst>
          </a:custGeom>
          <a:solidFill>
            <a:srgbClr val="FEF3C6"/>
          </a:solidFill>
          <a:ln w="1443" cap="rnd">
            <a:solidFill>
              <a:srgbClr val="FFB000"/>
            </a:solidFill>
            <a:prstDash val="solid"/>
            <a:round/>
          </a:ln>
        </p:spPr>
        <p:txBody>
          <a:bodyPr vert="vert270" rtlCol="0" anchor="ctr"/>
          <a:lstStyle/>
          <a:p>
            <a:pPr algn="ctr"/>
            <a:r>
              <a:rPr lang="en-US" sz="1500" dirty="0">
                <a:latin typeface="Arial" panose="020B0604020202020204" pitchFamily="34" charset="0"/>
                <a:cs typeface="Arial" panose="020B0604020202020204" pitchFamily="34" charset="0"/>
              </a:rPr>
              <a:t>Convolution</a:t>
            </a:r>
          </a:p>
          <a:p>
            <a:pPr algn="ctr"/>
            <a:r>
              <a:rPr lang="en-US" sz="1500" dirty="0">
                <a:latin typeface="Arial" panose="020B0604020202020204" pitchFamily="34" charset="0"/>
                <a:cs typeface="Arial" panose="020B0604020202020204" pitchFamily="34" charset="0"/>
              </a:rPr>
              <a:t>+</a:t>
            </a:r>
          </a:p>
          <a:p>
            <a:pPr algn="ctr"/>
            <a:r>
              <a:rPr lang="en-US" sz="1500" dirty="0">
                <a:latin typeface="Arial" panose="020B0604020202020204" pitchFamily="34" charset="0"/>
                <a:cs typeface="Arial" panose="020B0604020202020204" pitchFamily="34" charset="0"/>
              </a:rPr>
              <a:t>Convolution</a:t>
            </a:r>
          </a:p>
        </p:txBody>
      </p:sp>
      <p:sp>
        <p:nvSpPr>
          <p:cNvPr id="2" name="TextBox 1">
            <a:extLst>
              <a:ext uri="{FF2B5EF4-FFF2-40B4-BE49-F238E27FC236}">
                <a16:creationId xmlns:a16="http://schemas.microsoft.com/office/drawing/2014/main" id="{8AD086EC-E972-F809-98AD-F5200382CF00}"/>
              </a:ext>
            </a:extLst>
          </p:cNvPr>
          <p:cNvSpPr txBox="1"/>
          <p:nvPr/>
        </p:nvSpPr>
        <p:spPr>
          <a:xfrm>
            <a:off x="678196" y="820897"/>
            <a:ext cx="4149459"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RGB-D Point Clouds (</a:t>
            </a:r>
            <a:r>
              <a:rPr lang="en-US" sz="1500" dirty="0" err="1">
                <a:latin typeface="Arial" panose="020B0604020202020204" pitchFamily="34" charset="0"/>
                <a:cs typeface="Arial" panose="020B0604020202020204" pitchFamily="34" charset="0"/>
              </a:rPr>
              <a:t>ScanNet</a:t>
            </a:r>
            <a:r>
              <a:rPr lang="en-US" sz="1500" dirty="0">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E18AE4EB-4FF3-4CD4-CBAD-E71C39626732}"/>
              </a:ext>
            </a:extLst>
          </p:cNvPr>
          <p:cNvCxnSpPr>
            <a:cxnSpLocks/>
          </p:cNvCxnSpPr>
          <p:nvPr/>
        </p:nvCxnSpPr>
        <p:spPr>
          <a:xfrm flipV="1">
            <a:off x="7279609" y="1158947"/>
            <a:ext cx="1640470" cy="393182"/>
          </a:xfrm>
          <a:prstGeom prst="line">
            <a:avLst/>
          </a:prstGeom>
          <a:ln w="12700">
            <a:prstDash val="sysDash"/>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3B26EF60-53C0-537B-9528-CF970D9BAAC4}"/>
              </a:ext>
            </a:extLst>
          </p:cNvPr>
          <p:cNvCxnSpPr>
            <a:cxnSpLocks/>
          </p:cNvCxnSpPr>
          <p:nvPr/>
        </p:nvCxnSpPr>
        <p:spPr>
          <a:xfrm>
            <a:off x="7279609" y="2092915"/>
            <a:ext cx="1640470" cy="171544"/>
          </a:xfrm>
          <a:prstGeom prst="line">
            <a:avLst/>
          </a:prstGeom>
          <a:ln w="12700">
            <a:prstDash val="sys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89212774"/>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292C1-D97C-3F17-32C3-9DECA9CAE035}"/>
            </a:ext>
          </a:extLst>
        </p:cNvPr>
        <p:cNvGrpSpPr/>
        <p:nvPr/>
      </p:nvGrpSpPr>
      <p:grpSpPr>
        <a:xfrm>
          <a:off x="0" y="0"/>
          <a:ext cx="0" cy="0"/>
          <a:chOff x="0" y="0"/>
          <a:chExt cx="0" cy="0"/>
        </a:xfrm>
      </p:grpSpPr>
      <p:pic>
        <p:nvPicPr>
          <p:cNvPr id="40" name="Picture 39">
            <a:extLst>
              <a:ext uri="{FF2B5EF4-FFF2-40B4-BE49-F238E27FC236}">
                <a16:creationId xmlns:a16="http://schemas.microsoft.com/office/drawing/2014/main" id="{84EB3FF9-06BC-3190-A5A9-1E52725D66E9}"/>
              </a:ext>
            </a:extLst>
          </p:cNvPr>
          <p:cNvPicPr>
            <a:picLocks noChangeAspect="1"/>
          </p:cNvPicPr>
          <p:nvPr/>
        </p:nvPicPr>
        <p:blipFill>
          <a:blip r:embed="rId3"/>
          <a:stretch>
            <a:fillRect/>
          </a:stretch>
        </p:blipFill>
        <p:spPr>
          <a:xfrm>
            <a:off x="857358" y="995046"/>
            <a:ext cx="10477284" cy="4867907"/>
          </a:xfrm>
          <a:prstGeom prst="rect">
            <a:avLst/>
          </a:prstGeom>
        </p:spPr>
      </p:pic>
      <p:sp>
        <p:nvSpPr>
          <p:cNvPr id="11" name="Title 10">
            <a:extLst>
              <a:ext uri="{FF2B5EF4-FFF2-40B4-BE49-F238E27FC236}">
                <a16:creationId xmlns:a16="http://schemas.microsoft.com/office/drawing/2014/main" id="{BE099075-87CB-9790-F802-33EFA29755F7}"/>
              </a:ext>
            </a:extLst>
          </p:cNvPr>
          <p:cNvSpPr>
            <a:spLocks noGrp="1"/>
          </p:cNvSpPr>
          <p:nvPr>
            <p:ph type="title"/>
          </p:nvPr>
        </p:nvSpPr>
        <p:spPr>
          <a:xfrm>
            <a:off x="838200" y="178045"/>
            <a:ext cx="10515600" cy="581932"/>
          </a:xfrm>
        </p:spPr>
        <p:txBody>
          <a:bodyPr anchor="ctr">
            <a:normAutofit/>
          </a:bodyPr>
          <a:lstStyle/>
          <a:p>
            <a:r>
              <a:rPr lang="en-US" dirty="0"/>
              <a:t>SceneFUN3D Results</a:t>
            </a:r>
          </a:p>
        </p:txBody>
      </p:sp>
      <p:sp>
        <p:nvSpPr>
          <p:cNvPr id="5" name="Date Placeholder 4">
            <a:extLst>
              <a:ext uri="{FF2B5EF4-FFF2-40B4-BE49-F238E27FC236}">
                <a16:creationId xmlns:a16="http://schemas.microsoft.com/office/drawing/2014/main" id="{FCB26F78-BACA-B622-6A19-F1B3681B6852}"/>
              </a:ext>
            </a:extLst>
          </p:cNvPr>
          <p:cNvSpPr>
            <a:spLocks noGrp="1"/>
          </p:cNvSpPr>
          <p:nvPr>
            <p:ph type="dt" sz="half" idx="10"/>
          </p:nvPr>
        </p:nvSpPr>
        <p:spPr>
          <a:xfrm>
            <a:off x="838200" y="6495138"/>
            <a:ext cx="2743200" cy="365125"/>
          </a:xfrm>
        </p:spPr>
        <p:txBody>
          <a:bodyPr anchor="ctr">
            <a:normAutofit/>
          </a:bodyPr>
          <a:lstStyle/>
          <a:p>
            <a:pPr>
              <a:spcAft>
                <a:spcPts val="600"/>
              </a:spcAft>
            </a:pPr>
            <a:r>
              <a:rPr lang="en-US"/>
              <a:t>June 3, 2026</a:t>
            </a:r>
          </a:p>
        </p:txBody>
      </p:sp>
      <p:sp>
        <p:nvSpPr>
          <p:cNvPr id="7" name="Footer Placeholder 6">
            <a:extLst>
              <a:ext uri="{FF2B5EF4-FFF2-40B4-BE49-F238E27FC236}">
                <a16:creationId xmlns:a16="http://schemas.microsoft.com/office/drawing/2014/main" id="{0A1DE683-9559-9D8F-C7F3-C79FEE244BDA}"/>
              </a:ext>
            </a:extLst>
          </p:cNvPr>
          <p:cNvSpPr>
            <a:spLocks noGrp="1"/>
          </p:cNvSpPr>
          <p:nvPr>
            <p:ph type="ftr" sz="quarter" idx="11"/>
          </p:nvPr>
        </p:nvSpPr>
        <p:spPr>
          <a:xfrm>
            <a:off x="4038600" y="6495138"/>
            <a:ext cx="4114800" cy="365125"/>
          </a:xfrm>
        </p:spPr>
        <p:txBody>
          <a:bodyPr anchor="ctr">
            <a:normAutofit/>
          </a:bodyPr>
          <a:lstStyle/>
          <a:p>
            <a:pPr>
              <a:spcAft>
                <a:spcPts val="600"/>
              </a:spcAft>
            </a:pPr>
            <a:r>
              <a:rPr lang="en-US" dirty="0"/>
              <a:t>Volume Transformer (Volt)</a:t>
            </a:r>
            <a:endParaRPr lang="en-US"/>
          </a:p>
        </p:txBody>
      </p:sp>
      <p:sp>
        <p:nvSpPr>
          <p:cNvPr id="8" name="Slide Number Placeholder 7">
            <a:extLst>
              <a:ext uri="{FF2B5EF4-FFF2-40B4-BE49-F238E27FC236}">
                <a16:creationId xmlns:a16="http://schemas.microsoft.com/office/drawing/2014/main" id="{8A1F536F-C35C-1888-A5F8-4DDF33B067A4}"/>
              </a:ext>
            </a:extLst>
          </p:cNvPr>
          <p:cNvSpPr>
            <a:spLocks noGrp="1"/>
          </p:cNvSpPr>
          <p:nvPr>
            <p:ph type="sldNum" sz="quarter" idx="12"/>
          </p:nvPr>
        </p:nvSpPr>
        <p:spPr>
          <a:xfrm>
            <a:off x="8610600" y="6495138"/>
            <a:ext cx="2743200" cy="365125"/>
          </a:xfrm>
        </p:spPr>
        <p:txBody>
          <a:bodyPr anchor="ctr">
            <a:normAutofit/>
          </a:bodyPr>
          <a:lstStyle/>
          <a:p>
            <a:pPr>
              <a:spcAft>
                <a:spcPts val="600"/>
              </a:spcAft>
            </a:pPr>
            <a:fld id="{2B4F6D82-CD72-F34E-B7DE-8B6ACE9B0198}" type="slidenum">
              <a:rPr lang="en-US" smtClean="0"/>
              <a:pPr>
                <a:spcAft>
                  <a:spcPts val="600"/>
                </a:spcAft>
              </a:pPr>
              <a:t>30</a:t>
            </a:fld>
            <a:endParaRPr lang="en-US"/>
          </a:p>
        </p:txBody>
      </p:sp>
      <p:grpSp>
        <p:nvGrpSpPr>
          <p:cNvPr id="41" name="Group 40">
            <a:extLst>
              <a:ext uri="{FF2B5EF4-FFF2-40B4-BE49-F238E27FC236}">
                <a16:creationId xmlns:a16="http://schemas.microsoft.com/office/drawing/2014/main" id="{86356AA7-4E42-AA79-C1FF-A15663944FFD}"/>
              </a:ext>
            </a:extLst>
          </p:cNvPr>
          <p:cNvGrpSpPr/>
          <p:nvPr/>
        </p:nvGrpSpPr>
        <p:grpSpPr>
          <a:xfrm>
            <a:off x="5192016" y="2286058"/>
            <a:ext cx="285136" cy="478089"/>
            <a:chOff x="5137698" y="2286058"/>
            <a:chExt cx="285136" cy="478089"/>
          </a:xfrm>
        </p:grpSpPr>
        <p:cxnSp>
          <p:nvCxnSpPr>
            <p:cNvPr id="33" name="Straight Connector 32">
              <a:extLst>
                <a:ext uri="{FF2B5EF4-FFF2-40B4-BE49-F238E27FC236}">
                  <a16:creationId xmlns:a16="http://schemas.microsoft.com/office/drawing/2014/main" id="{A4167625-4216-FF2D-9A9A-FD2CD3F176B6}"/>
                </a:ext>
              </a:extLst>
            </p:cNvPr>
            <p:cNvCxnSpPr/>
            <p:nvPr/>
          </p:nvCxnSpPr>
          <p:spPr>
            <a:xfrm>
              <a:off x="5137698" y="2286058"/>
              <a:ext cx="285136"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48FB9BF1-0F16-5C81-1D46-FF18C095C916}"/>
                </a:ext>
              </a:extLst>
            </p:cNvPr>
            <p:cNvCxnSpPr>
              <a:cxnSpLocks/>
            </p:cNvCxnSpPr>
            <p:nvPr/>
          </p:nvCxnSpPr>
          <p:spPr>
            <a:xfrm>
              <a:off x="5422834" y="2286058"/>
              <a:ext cx="0" cy="4780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95FE2BB2-8EF6-1B44-A98F-7FEAF3602E25}"/>
                </a:ext>
              </a:extLst>
            </p:cNvPr>
            <p:cNvCxnSpPr>
              <a:cxnSpLocks/>
            </p:cNvCxnSpPr>
            <p:nvPr/>
          </p:nvCxnSpPr>
          <p:spPr>
            <a:xfrm flipH="1">
              <a:off x="5137698" y="2764147"/>
              <a:ext cx="28513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 name="Group 1">
            <a:extLst>
              <a:ext uri="{FF2B5EF4-FFF2-40B4-BE49-F238E27FC236}">
                <a16:creationId xmlns:a16="http://schemas.microsoft.com/office/drawing/2014/main" id="{316E9FD9-DB61-3651-F1C0-1F710240E856}"/>
              </a:ext>
            </a:extLst>
          </p:cNvPr>
          <p:cNvGrpSpPr/>
          <p:nvPr/>
        </p:nvGrpSpPr>
        <p:grpSpPr>
          <a:xfrm>
            <a:off x="7028360" y="2286057"/>
            <a:ext cx="285136" cy="478089"/>
            <a:chOff x="5137698" y="2286058"/>
            <a:chExt cx="285136" cy="478089"/>
          </a:xfrm>
        </p:grpSpPr>
        <p:cxnSp>
          <p:nvCxnSpPr>
            <p:cNvPr id="3" name="Straight Connector 2">
              <a:extLst>
                <a:ext uri="{FF2B5EF4-FFF2-40B4-BE49-F238E27FC236}">
                  <a16:creationId xmlns:a16="http://schemas.microsoft.com/office/drawing/2014/main" id="{B7662984-1E3E-E151-0A1D-0320A39AC793}"/>
                </a:ext>
              </a:extLst>
            </p:cNvPr>
            <p:cNvCxnSpPr/>
            <p:nvPr/>
          </p:nvCxnSpPr>
          <p:spPr>
            <a:xfrm>
              <a:off x="5137698" y="2286058"/>
              <a:ext cx="285136"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4" name="Straight Connector 3">
              <a:extLst>
                <a:ext uri="{FF2B5EF4-FFF2-40B4-BE49-F238E27FC236}">
                  <a16:creationId xmlns:a16="http://schemas.microsoft.com/office/drawing/2014/main" id="{25F82A5E-D054-4685-24CB-502E78B389A8}"/>
                </a:ext>
              </a:extLst>
            </p:cNvPr>
            <p:cNvCxnSpPr>
              <a:cxnSpLocks/>
            </p:cNvCxnSpPr>
            <p:nvPr/>
          </p:nvCxnSpPr>
          <p:spPr>
            <a:xfrm>
              <a:off x="5422834" y="2286058"/>
              <a:ext cx="0" cy="4780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6" name="Straight Arrow Connector 5">
              <a:extLst>
                <a:ext uri="{FF2B5EF4-FFF2-40B4-BE49-F238E27FC236}">
                  <a16:creationId xmlns:a16="http://schemas.microsoft.com/office/drawing/2014/main" id="{433461FC-CF3B-2395-3857-35EE5B40F1A9}"/>
                </a:ext>
              </a:extLst>
            </p:cNvPr>
            <p:cNvCxnSpPr>
              <a:cxnSpLocks/>
            </p:cNvCxnSpPr>
            <p:nvPr/>
          </p:nvCxnSpPr>
          <p:spPr>
            <a:xfrm flipH="1">
              <a:off x="5137698" y="2764147"/>
              <a:ext cx="28513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68665E4C-CC00-7D45-7363-9F81D56832AE}"/>
              </a:ext>
            </a:extLst>
          </p:cNvPr>
          <p:cNvGrpSpPr/>
          <p:nvPr/>
        </p:nvGrpSpPr>
        <p:grpSpPr>
          <a:xfrm>
            <a:off x="9436583" y="2286057"/>
            <a:ext cx="285136" cy="478089"/>
            <a:chOff x="5137698" y="2286058"/>
            <a:chExt cx="285136" cy="478089"/>
          </a:xfrm>
        </p:grpSpPr>
        <p:cxnSp>
          <p:nvCxnSpPr>
            <p:cNvPr id="10" name="Straight Connector 9">
              <a:extLst>
                <a:ext uri="{FF2B5EF4-FFF2-40B4-BE49-F238E27FC236}">
                  <a16:creationId xmlns:a16="http://schemas.microsoft.com/office/drawing/2014/main" id="{865404EC-60D7-2D35-E744-512D959F56C0}"/>
                </a:ext>
              </a:extLst>
            </p:cNvPr>
            <p:cNvCxnSpPr/>
            <p:nvPr/>
          </p:nvCxnSpPr>
          <p:spPr>
            <a:xfrm>
              <a:off x="5137698" y="2286058"/>
              <a:ext cx="285136"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B9895D6A-1AA3-7A46-1FED-987C8385F04A}"/>
                </a:ext>
              </a:extLst>
            </p:cNvPr>
            <p:cNvCxnSpPr>
              <a:cxnSpLocks/>
            </p:cNvCxnSpPr>
            <p:nvPr/>
          </p:nvCxnSpPr>
          <p:spPr>
            <a:xfrm>
              <a:off x="5422834" y="2286058"/>
              <a:ext cx="0" cy="4780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6FAE90EA-7676-1891-102C-7771A0D46766}"/>
                </a:ext>
              </a:extLst>
            </p:cNvPr>
            <p:cNvCxnSpPr>
              <a:cxnSpLocks/>
            </p:cNvCxnSpPr>
            <p:nvPr/>
          </p:nvCxnSpPr>
          <p:spPr>
            <a:xfrm flipH="1">
              <a:off x="5137698" y="2764147"/>
              <a:ext cx="28513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85986437"/>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7ECBA-FEA3-153C-8557-FCFCBA2D2B7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55701D-BD54-C8F4-8E30-F2A238EBD402}"/>
              </a:ext>
            </a:extLst>
          </p:cNvPr>
          <p:cNvSpPr>
            <a:spLocks noGrp="1"/>
          </p:cNvSpPr>
          <p:nvPr>
            <p:ph type="title"/>
          </p:nvPr>
        </p:nvSpPr>
        <p:spPr/>
        <p:txBody>
          <a:bodyPr>
            <a:normAutofit/>
          </a:bodyPr>
          <a:lstStyle/>
          <a:p>
            <a:r>
              <a:rPr lang="en-US" dirty="0" err="1"/>
              <a:t>ViT</a:t>
            </a:r>
            <a:r>
              <a:rPr lang="en-US" dirty="0"/>
              <a:t> moment for 3D Scene Understanding</a:t>
            </a:r>
          </a:p>
        </p:txBody>
      </p:sp>
      <p:sp>
        <p:nvSpPr>
          <p:cNvPr id="4" name="Content Placeholder 3">
            <a:extLst>
              <a:ext uri="{FF2B5EF4-FFF2-40B4-BE49-F238E27FC236}">
                <a16:creationId xmlns:a16="http://schemas.microsoft.com/office/drawing/2014/main" id="{FFED784A-689E-30D4-4958-35C3580256FF}"/>
              </a:ext>
            </a:extLst>
          </p:cNvPr>
          <p:cNvSpPr>
            <a:spLocks noGrp="1"/>
          </p:cNvSpPr>
          <p:nvPr>
            <p:ph idx="1"/>
          </p:nvPr>
        </p:nvSpPr>
        <p:spPr>
          <a:xfrm>
            <a:off x="838200" y="1139825"/>
            <a:ext cx="7315200" cy="4991554"/>
          </a:xfrm>
        </p:spPr>
        <p:txBody>
          <a:bodyPr>
            <a:normAutofit/>
          </a:bodyPr>
          <a:lstStyle/>
          <a:p>
            <a:r>
              <a:rPr lang="en-US" sz="1800" dirty="0"/>
              <a:t>New </a:t>
            </a:r>
            <a:r>
              <a:rPr lang="en-US" sz="1800" dirty="0" err="1"/>
              <a:t>ViT</a:t>
            </a:r>
            <a:r>
              <a:rPr lang="en-US" sz="1800" dirty="0"/>
              <a:t>-style backbone for 3D scenes</a:t>
            </a:r>
          </a:p>
          <a:p>
            <a:endParaRPr lang="en-US" sz="1800" dirty="0"/>
          </a:p>
          <a:p>
            <a:r>
              <a:rPr lang="en-US" sz="1800" dirty="0"/>
              <a:t>Fast and memory efficient even with global attention</a:t>
            </a:r>
          </a:p>
          <a:p>
            <a:endParaRPr lang="en-US" sz="1800" dirty="0"/>
          </a:p>
          <a:p>
            <a:r>
              <a:rPr lang="en-US" sz="1800" dirty="0"/>
              <a:t>Use the training recipe for training from scratch</a:t>
            </a:r>
          </a:p>
          <a:p>
            <a:endParaRPr lang="en-US" sz="1800" dirty="0"/>
          </a:p>
          <a:p>
            <a:r>
              <a:rPr lang="en-US" sz="1800" dirty="0"/>
              <a:t>Better scaling with more data</a:t>
            </a:r>
          </a:p>
          <a:p>
            <a:endParaRPr lang="en-US" sz="1800" dirty="0"/>
          </a:p>
          <a:p>
            <a:r>
              <a:rPr lang="en-US" sz="1800" dirty="0"/>
              <a:t>Better scaling with new hardware/software</a:t>
            </a:r>
          </a:p>
          <a:p>
            <a:endParaRPr lang="en-US" sz="1800" dirty="0"/>
          </a:p>
          <a:p>
            <a:r>
              <a:rPr lang="en-US" sz="1800" dirty="0"/>
              <a:t>Enables transfer of research from the general scientific community</a:t>
            </a:r>
          </a:p>
        </p:txBody>
      </p:sp>
      <p:sp>
        <p:nvSpPr>
          <p:cNvPr id="10" name="TextBox 9">
            <a:extLst>
              <a:ext uri="{FF2B5EF4-FFF2-40B4-BE49-F238E27FC236}">
                <a16:creationId xmlns:a16="http://schemas.microsoft.com/office/drawing/2014/main" id="{A3ECEB8C-ECAD-2C03-7E39-27B78D21EF7A}"/>
              </a:ext>
            </a:extLst>
          </p:cNvPr>
          <p:cNvSpPr txBox="1"/>
          <p:nvPr/>
        </p:nvSpPr>
        <p:spPr>
          <a:xfrm>
            <a:off x="9380662" y="1227353"/>
            <a:ext cx="197313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Volt Project Page</a:t>
            </a:r>
          </a:p>
        </p:txBody>
      </p:sp>
      <p:sp>
        <p:nvSpPr>
          <p:cNvPr id="3" name="Date Placeholder 2">
            <a:extLst>
              <a:ext uri="{FF2B5EF4-FFF2-40B4-BE49-F238E27FC236}">
                <a16:creationId xmlns:a16="http://schemas.microsoft.com/office/drawing/2014/main" id="{F4832539-F601-B8C0-D039-360A91E8D178}"/>
              </a:ext>
            </a:extLst>
          </p:cNvPr>
          <p:cNvSpPr>
            <a:spLocks noGrp="1"/>
          </p:cNvSpPr>
          <p:nvPr>
            <p:ph type="dt" sz="half" idx="10"/>
          </p:nvPr>
        </p:nvSpPr>
        <p:spPr/>
        <p:txBody>
          <a:bodyPr/>
          <a:lstStyle/>
          <a:p>
            <a:r>
              <a:rPr lang="en-US"/>
              <a:t>June 3, 2026</a:t>
            </a:r>
          </a:p>
        </p:txBody>
      </p:sp>
      <p:sp>
        <p:nvSpPr>
          <p:cNvPr id="5" name="Footer Placeholder 4">
            <a:extLst>
              <a:ext uri="{FF2B5EF4-FFF2-40B4-BE49-F238E27FC236}">
                <a16:creationId xmlns:a16="http://schemas.microsoft.com/office/drawing/2014/main" id="{F3F5E9C0-9C27-D9CB-ED08-51B9FB8CD57D}"/>
              </a:ext>
            </a:extLst>
          </p:cNvPr>
          <p:cNvSpPr>
            <a:spLocks noGrp="1"/>
          </p:cNvSpPr>
          <p:nvPr>
            <p:ph type="ftr" sz="quarter" idx="11"/>
          </p:nvPr>
        </p:nvSpPr>
        <p:spPr/>
        <p:txBody>
          <a:bodyPr/>
          <a:lstStyle/>
          <a:p>
            <a:r>
              <a:rPr lang="en-US"/>
              <a:t>Volume Transformer (Volt)</a:t>
            </a:r>
          </a:p>
        </p:txBody>
      </p:sp>
      <p:sp>
        <p:nvSpPr>
          <p:cNvPr id="6" name="Slide Number Placeholder 5">
            <a:extLst>
              <a:ext uri="{FF2B5EF4-FFF2-40B4-BE49-F238E27FC236}">
                <a16:creationId xmlns:a16="http://schemas.microsoft.com/office/drawing/2014/main" id="{6E791AF8-BA9B-E0E2-101D-F7331CE2203F}"/>
              </a:ext>
            </a:extLst>
          </p:cNvPr>
          <p:cNvSpPr>
            <a:spLocks noGrp="1"/>
          </p:cNvSpPr>
          <p:nvPr>
            <p:ph type="sldNum" sz="quarter" idx="12"/>
          </p:nvPr>
        </p:nvSpPr>
        <p:spPr/>
        <p:txBody>
          <a:bodyPr/>
          <a:lstStyle/>
          <a:p>
            <a:fld id="{2B4F6D82-CD72-F34E-B7DE-8B6ACE9B0198}" type="slidenum">
              <a:rPr lang="en-US" smtClean="0"/>
              <a:t>31</a:t>
            </a:fld>
            <a:endParaRPr lang="en-US"/>
          </a:p>
        </p:txBody>
      </p:sp>
      <p:pic>
        <p:nvPicPr>
          <p:cNvPr id="2" name="Picture 1">
            <a:extLst>
              <a:ext uri="{FF2B5EF4-FFF2-40B4-BE49-F238E27FC236}">
                <a16:creationId xmlns:a16="http://schemas.microsoft.com/office/drawing/2014/main" id="{71EE2A32-5ECA-B75F-B23D-AFB44651A735}"/>
              </a:ext>
            </a:extLst>
          </p:cNvPr>
          <p:cNvPicPr>
            <a:picLocks noChangeAspect="1"/>
          </p:cNvPicPr>
          <p:nvPr/>
        </p:nvPicPr>
        <p:blipFill>
          <a:blip r:embed="rId3"/>
          <a:stretch>
            <a:fillRect/>
          </a:stretch>
        </p:blipFill>
        <p:spPr>
          <a:xfrm>
            <a:off x="8442960" y="1577809"/>
            <a:ext cx="3749040" cy="3749040"/>
          </a:xfrm>
          <a:prstGeom prst="rect">
            <a:avLst/>
          </a:prstGeom>
        </p:spPr>
      </p:pic>
    </p:spTree>
    <p:extLst>
      <p:ext uri="{BB962C8B-B14F-4D97-AF65-F5344CB8AC3E}">
        <p14:creationId xmlns:p14="http://schemas.microsoft.com/office/powerpoint/2010/main" val="4186695373"/>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C0EAC-39F2-3FA5-F43B-68C8D7B7F90A}"/>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BEE3E3EB-E283-6120-4FBC-A85AA477BAE5}"/>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Current Paradigm: 3D U-Nets</a:t>
            </a:r>
          </a:p>
        </p:txBody>
      </p:sp>
      <p:sp>
        <p:nvSpPr>
          <p:cNvPr id="5" name="Date Placeholder 4">
            <a:extLst>
              <a:ext uri="{FF2B5EF4-FFF2-40B4-BE49-F238E27FC236}">
                <a16:creationId xmlns:a16="http://schemas.microsoft.com/office/drawing/2014/main" id="{CF9D05AD-E828-553B-1FC3-173CE3CDA792}"/>
              </a:ext>
            </a:extLst>
          </p:cNvPr>
          <p:cNvSpPr>
            <a:spLocks noGrp="1"/>
          </p:cNvSpPr>
          <p:nvPr>
            <p:ph type="dt" sz="half" idx="10"/>
          </p:nvPr>
        </p:nvSpPr>
        <p:spPr/>
        <p:txBody>
          <a:bodyPr/>
          <a:lstStyle/>
          <a:p>
            <a:r>
              <a:rPr lang="en-US">
                <a:latin typeface="Arial" panose="020B0604020202020204" pitchFamily="34" charset="0"/>
                <a:cs typeface="Arial" panose="020B0604020202020204" pitchFamily="34" charset="0"/>
              </a:rPr>
              <a:t>June 3, 2026</a:t>
            </a:r>
          </a:p>
        </p:txBody>
      </p:sp>
      <p:sp>
        <p:nvSpPr>
          <p:cNvPr id="6" name="Footer Placeholder 5">
            <a:extLst>
              <a:ext uri="{FF2B5EF4-FFF2-40B4-BE49-F238E27FC236}">
                <a16:creationId xmlns:a16="http://schemas.microsoft.com/office/drawing/2014/main" id="{6E6E3219-05BF-1CD3-62D0-CCF276D6B9B5}"/>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Volume Transformer (Volt)</a:t>
            </a:r>
          </a:p>
        </p:txBody>
      </p:sp>
      <p:sp>
        <p:nvSpPr>
          <p:cNvPr id="9" name="Slide Number Placeholder 8">
            <a:extLst>
              <a:ext uri="{FF2B5EF4-FFF2-40B4-BE49-F238E27FC236}">
                <a16:creationId xmlns:a16="http://schemas.microsoft.com/office/drawing/2014/main" id="{A015C796-D5D4-D9C3-1AC6-E26EAD3A8797}"/>
              </a:ext>
            </a:extLst>
          </p:cNvPr>
          <p:cNvSpPr>
            <a:spLocks noGrp="1"/>
          </p:cNvSpPr>
          <p:nvPr>
            <p:ph type="sldNum" sz="quarter" idx="12"/>
          </p:nvPr>
        </p:nvSpPr>
        <p:spPr/>
        <p:txBody>
          <a:bodyPr/>
          <a:lstStyle/>
          <a:p>
            <a:fld id="{2B4F6D82-CD72-F34E-B7DE-8B6ACE9B0198}" type="slidenum">
              <a:rPr lang="en-US" smtClean="0">
                <a:latin typeface="Arial" panose="020B0604020202020204" pitchFamily="34" charset="0"/>
                <a:cs typeface="Arial" panose="020B0604020202020204" pitchFamily="34" charset="0"/>
              </a:rPr>
              <a:t>4</a:t>
            </a:fld>
            <a:endParaRPr lang="en-US"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DB5A1C2E-CE7C-829B-2F3D-647DD8967D2C}"/>
              </a:ext>
            </a:extLst>
          </p:cNvPr>
          <p:cNvGrpSpPr/>
          <p:nvPr/>
        </p:nvGrpSpPr>
        <p:grpSpPr>
          <a:xfrm>
            <a:off x="678196" y="820897"/>
            <a:ext cx="11074408" cy="5674241"/>
            <a:chOff x="678196" y="820897"/>
            <a:chExt cx="11074408" cy="5674241"/>
          </a:xfrm>
        </p:grpSpPr>
        <p:grpSp>
          <p:nvGrpSpPr>
            <p:cNvPr id="12" name="Group 11">
              <a:extLst>
                <a:ext uri="{FF2B5EF4-FFF2-40B4-BE49-F238E27FC236}">
                  <a16:creationId xmlns:a16="http://schemas.microsoft.com/office/drawing/2014/main" id="{77AC4D12-188F-F9AA-442B-7CC904601BB4}"/>
                </a:ext>
              </a:extLst>
            </p:cNvPr>
            <p:cNvGrpSpPr>
              <a:grpSpLocks noChangeAspect="1"/>
            </p:cNvGrpSpPr>
            <p:nvPr/>
          </p:nvGrpSpPr>
          <p:grpSpPr>
            <a:xfrm rot="5400000">
              <a:off x="4244443" y="2710044"/>
              <a:ext cx="4949367" cy="2206326"/>
              <a:chOff x="3892612" y="1234439"/>
              <a:chExt cx="3777510" cy="1683936"/>
            </a:xfrm>
          </p:grpSpPr>
          <p:sp>
            <p:nvSpPr>
              <p:cNvPr id="4" name="Freeform 3">
                <a:extLst>
                  <a:ext uri="{FF2B5EF4-FFF2-40B4-BE49-F238E27FC236}">
                    <a16:creationId xmlns:a16="http://schemas.microsoft.com/office/drawing/2014/main" id="{3DC00FCE-EA00-E78F-FD12-410D39144CD3}"/>
                  </a:ext>
                </a:extLst>
              </p:cNvPr>
              <p:cNvSpPr>
                <a:spLocks/>
              </p:cNvSpPr>
              <p:nvPr/>
            </p:nvSpPr>
            <p:spPr>
              <a:xfrm rot="5400000">
                <a:off x="3972317" y="1154734"/>
                <a:ext cx="1683936" cy="1843346"/>
              </a:xfrm>
              <a:custGeom>
                <a:avLst/>
                <a:gdLst>
                  <a:gd name="connsiteX0" fmla="*/ 875695 w 875997"/>
                  <a:gd name="connsiteY0" fmla="*/ 887247 h 960177"/>
                  <a:gd name="connsiteX1" fmla="*/ 861514 w 875997"/>
                  <a:gd name="connsiteY1" fmla="*/ 937469 h 960177"/>
                  <a:gd name="connsiteX2" fmla="*/ 814127 w 875997"/>
                  <a:gd name="connsiteY2" fmla="*/ 959314 h 960177"/>
                  <a:gd name="connsiteX3" fmla="*/ 62787 w 875997"/>
                  <a:gd name="connsiteY3" fmla="*/ 959314 h 960177"/>
                  <a:gd name="connsiteX4" fmla="*/ 15405 w 875997"/>
                  <a:gd name="connsiteY4" fmla="*/ 937469 h 960177"/>
                  <a:gd name="connsiteX5" fmla="*/ 1219 w 875997"/>
                  <a:gd name="connsiteY5" fmla="*/ 887247 h 960177"/>
                  <a:gd name="connsiteX6" fmla="*/ 132971 w 875997"/>
                  <a:gd name="connsiteY6" fmla="*/ 51768 h 960177"/>
                  <a:gd name="connsiteX7" fmla="*/ 194539 w 875997"/>
                  <a:gd name="connsiteY7" fmla="*/ -863 h 960177"/>
                  <a:gd name="connsiteX8" fmla="*/ 682375 w 875997"/>
                  <a:gd name="connsiteY8" fmla="*/ -863 h 960177"/>
                  <a:gd name="connsiteX9" fmla="*/ 743942 w 875997"/>
                  <a:gd name="connsiteY9" fmla="*/ 51768 h 960177"/>
                  <a:gd name="connsiteX10" fmla="*/ 875695 w 875997"/>
                  <a:gd name="connsiteY10" fmla="*/ 887247 h 96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997" h="960177">
                    <a:moveTo>
                      <a:pt x="875695" y="887247"/>
                    </a:moveTo>
                    <a:cubicBezTo>
                      <a:pt x="878531" y="905260"/>
                      <a:pt x="873353" y="923609"/>
                      <a:pt x="861514" y="937469"/>
                    </a:cubicBezTo>
                    <a:cubicBezTo>
                      <a:pt x="849667" y="951329"/>
                      <a:pt x="832357" y="959314"/>
                      <a:pt x="814127" y="959314"/>
                    </a:cubicBezTo>
                    <a:cubicBezTo>
                      <a:pt x="645697" y="959314"/>
                      <a:pt x="231217" y="959314"/>
                      <a:pt x="62787" y="959314"/>
                    </a:cubicBezTo>
                    <a:cubicBezTo>
                      <a:pt x="44560" y="959314"/>
                      <a:pt x="27247" y="951329"/>
                      <a:pt x="15405" y="937469"/>
                    </a:cubicBezTo>
                    <a:cubicBezTo>
                      <a:pt x="3562" y="923609"/>
                      <a:pt x="-1621" y="905260"/>
                      <a:pt x="1219" y="887247"/>
                    </a:cubicBezTo>
                    <a:cubicBezTo>
                      <a:pt x="30407" y="702166"/>
                      <a:pt x="107499" y="213293"/>
                      <a:pt x="132971" y="51768"/>
                    </a:cubicBezTo>
                    <a:cubicBezTo>
                      <a:pt x="137751" y="21461"/>
                      <a:pt x="163865" y="-863"/>
                      <a:pt x="194539" y="-863"/>
                    </a:cubicBezTo>
                    <a:cubicBezTo>
                      <a:pt x="307406" y="-863"/>
                      <a:pt x="569505" y="-863"/>
                      <a:pt x="682375" y="-863"/>
                    </a:cubicBezTo>
                    <a:cubicBezTo>
                      <a:pt x="713046" y="-863"/>
                      <a:pt x="739159" y="21461"/>
                      <a:pt x="743942" y="51768"/>
                    </a:cubicBezTo>
                    <a:cubicBezTo>
                      <a:pt x="769413" y="213292"/>
                      <a:pt x="846506" y="702159"/>
                      <a:pt x="875695" y="887247"/>
                    </a:cubicBezTo>
                    <a:close/>
                  </a:path>
                </a:pathLst>
              </a:custGeom>
              <a:solidFill>
                <a:srgbClr val="FEF3C6"/>
              </a:solidFill>
              <a:ln w="8650" cap="rnd">
                <a:solidFill>
                  <a:srgbClr val="FFB900"/>
                </a:solidFill>
                <a:prstDash val="solid"/>
                <a:round/>
              </a:ln>
            </p:spPr>
            <p:txBody>
              <a:bodyPr rtlCol="0" anchor="ctr"/>
              <a:lstStyle/>
              <a:p>
                <a:pPr algn="ctr"/>
                <a:endParaRPr lang="en-US" sz="1500" dirty="0"/>
              </a:p>
            </p:txBody>
          </p:sp>
          <p:sp>
            <p:nvSpPr>
              <p:cNvPr id="7" name="Freeform 6">
                <a:extLst>
                  <a:ext uri="{FF2B5EF4-FFF2-40B4-BE49-F238E27FC236}">
                    <a16:creationId xmlns:a16="http://schemas.microsoft.com/office/drawing/2014/main" id="{23A1E3F4-912A-2C9E-8596-484B105E3C05}"/>
                  </a:ext>
                </a:extLst>
              </p:cNvPr>
              <p:cNvSpPr>
                <a:spLocks/>
              </p:cNvSpPr>
              <p:nvPr/>
            </p:nvSpPr>
            <p:spPr>
              <a:xfrm>
                <a:off x="4054520" y="1496030"/>
                <a:ext cx="412742" cy="1160736"/>
              </a:xfrm>
              <a:custGeom>
                <a:avLst/>
                <a:gdLst>
                  <a:gd name="connsiteX0" fmla="*/ 153248 w 214992"/>
                  <a:gd name="connsiteY0" fmla="*/ -459 h 603824"/>
                  <a:gd name="connsiteX1" fmla="*/ 215578 w 214992"/>
                  <a:gd name="connsiteY1" fmla="*/ 61887 h 603824"/>
                  <a:gd name="connsiteX2" fmla="*/ 215578 w 214992"/>
                  <a:gd name="connsiteY2" fmla="*/ 541015 h 603824"/>
                  <a:gd name="connsiteX3" fmla="*/ 153248 w 214992"/>
                  <a:gd name="connsiteY3" fmla="*/ 603365 h 603824"/>
                  <a:gd name="connsiteX4" fmla="*/ 62914 w 214992"/>
                  <a:gd name="connsiteY4" fmla="*/ 603365 h 603824"/>
                  <a:gd name="connsiteX5" fmla="*/ 585 w 214992"/>
                  <a:gd name="connsiteY5" fmla="*/ 541015 h 603824"/>
                  <a:gd name="connsiteX6" fmla="*/ 585 w 214992"/>
                  <a:gd name="connsiteY6" fmla="*/ 61887 h 603824"/>
                  <a:gd name="connsiteX7" fmla="*/ 62914 w 214992"/>
                  <a:gd name="connsiteY7" fmla="*/ -459 h 603824"/>
                  <a:gd name="connsiteX8" fmla="*/ 15324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3248" y="-459"/>
                    </a:moveTo>
                    <a:cubicBezTo>
                      <a:pt x="187672" y="-459"/>
                      <a:pt x="215578" y="27453"/>
                      <a:pt x="215578" y="61887"/>
                    </a:cubicBezTo>
                    <a:cubicBezTo>
                      <a:pt x="215578" y="177783"/>
                      <a:pt x="215578" y="425128"/>
                      <a:pt x="215578" y="541015"/>
                    </a:cubicBezTo>
                    <a:cubicBezTo>
                      <a:pt x="215578" y="575466"/>
                      <a:pt x="187672" y="603365"/>
                      <a:pt x="153248" y="603365"/>
                    </a:cubicBezTo>
                    <a:cubicBezTo>
                      <a:pt x="124850" y="603365"/>
                      <a:pt x="91312" y="603365"/>
                      <a:pt x="62914" y="603365"/>
                    </a:cubicBezTo>
                    <a:cubicBezTo>
                      <a:pt x="28491" y="603365"/>
                      <a:pt x="585" y="575466"/>
                      <a:pt x="585" y="541015"/>
                    </a:cubicBezTo>
                    <a:cubicBezTo>
                      <a:pt x="585" y="425128"/>
                      <a:pt x="585" y="177783"/>
                      <a:pt x="585" y="61887"/>
                    </a:cubicBezTo>
                    <a:cubicBezTo>
                      <a:pt x="585" y="27453"/>
                      <a:pt x="28491" y="-459"/>
                      <a:pt x="62914" y="-459"/>
                    </a:cubicBezTo>
                    <a:cubicBezTo>
                      <a:pt x="91312" y="-459"/>
                      <a:pt x="124850" y="-459"/>
                      <a:pt x="153248" y="-459"/>
                    </a:cubicBezTo>
                    <a:close/>
                  </a:path>
                </a:pathLst>
              </a:custGeom>
              <a:solidFill>
                <a:srgbClr val="FEF3C6"/>
              </a:solidFill>
              <a:ln w="1443" cap="rnd">
                <a:noFill/>
                <a:prstDash val="solid"/>
                <a:round/>
              </a:ln>
            </p:spPr>
            <p:txBody>
              <a:bodyPr rtlCol="0" anchor="ctr"/>
              <a:lstStyle/>
              <a:p>
                <a:pPr algn="ctr"/>
                <a:endParaRPr lang="en-US" sz="1500" dirty="0"/>
              </a:p>
            </p:txBody>
          </p:sp>
          <p:sp>
            <p:nvSpPr>
              <p:cNvPr id="8" name="Freeform 7">
                <a:extLst>
                  <a:ext uri="{FF2B5EF4-FFF2-40B4-BE49-F238E27FC236}">
                    <a16:creationId xmlns:a16="http://schemas.microsoft.com/office/drawing/2014/main" id="{E0FA5C95-B2EF-3B35-B4DE-1519EFCC737A}"/>
                  </a:ext>
                </a:extLst>
              </p:cNvPr>
              <p:cNvSpPr>
                <a:spLocks/>
              </p:cNvSpPr>
              <p:nvPr/>
            </p:nvSpPr>
            <p:spPr>
              <a:xfrm>
                <a:off x="4054520" y="1496030"/>
                <a:ext cx="412742" cy="1160736"/>
              </a:xfrm>
              <a:custGeom>
                <a:avLst/>
                <a:gdLst>
                  <a:gd name="connsiteX0" fmla="*/ 153248 w 214992"/>
                  <a:gd name="connsiteY0" fmla="*/ -459 h 603824"/>
                  <a:gd name="connsiteX1" fmla="*/ 215578 w 214992"/>
                  <a:gd name="connsiteY1" fmla="*/ 61887 h 603824"/>
                  <a:gd name="connsiteX2" fmla="*/ 215578 w 214992"/>
                  <a:gd name="connsiteY2" fmla="*/ 541015 h 603824"/>
                  <a:gd name="connsiteX3" fmla="*/ 153248 w 214992"/>
                  <a:gd name="connsiteY3" fmla="*/ 603365 h 603824"/>
                  <a:gd name="connsiteX4" fmla="*/ 62914 w 214992"/>
                  <a:gd name="connsiteY4" fmla="*/ 603365 h 603824"/>
                  <a:gd name="connsiteX5" fmla="*/ 585 w 214992"/>
                  <a:gd name="connsiteY5" fmla="*/ 541015 h 603824"/>
                  <a:gd name="connsiteX6" fmla="*/ 585 w 214992"/>
                  <a:gd name="connsiteY6" fmla="*/ 61887 h 603824"/>
                  <a:gd name="connsiteX7" fmla="*/ 62914 w 214992"/>
                  <a:gd name="connsiteY7" fmla="*/ -459 h 603824"/>
                  <a:gd name="connsiteX8" fmla="*/ 15324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3248" y="-459"/>
                    </a:moveTo>
                    <a:cubicBezTo>
                      <a:pt x="187672" y="-459"/>
                      <a:pt x="215578" y="27453"/>
                      <a:pt x="215578" y="61887"/>
                    </a:cubicBezTo>
                    <a:cubicBezTo>
                      <a:pt x="215578" y="177783"/>
                      <a:pt x="215578" y="425128"/>
                      <a:pt x="215578" y="541015"/>
                    </a:cubicBezTo>
                    <a:cubicBezTo>
                      <a:pt x="215578" y="575466"/>
                      <a:pt x="187672" y="603365"/>
                      <a:pt x="153248" y="603365"/>
                    </a:cubicBezTo>
                    <a:cubicBezTo>
                      <a:pt x="124850" y="603365"/>
                      <a:pt x="91312" y="603365"/>
                      <a:pt x="62914" y="603365"/>
                    </a:cubicBezTo>
                    <a:cubicBezTo>
                      <a:pt x="28491" y="603365"/>
                      <a:pt x="585" y="575466"/>
                      <a:pt x="585" y="541015"/>
                    </a:cubicBezTo>
                    <a:cubicBezTo>
                      <a:pt x="585" y="425128"/>
                      <a:pt x="585" y="177783"/>
                      <a:pt x="585" y="61887"/>
                    </a:cubicBezTo>
                    <a:cubicBezTo>
                      <a:pt x="585" y="27453"/>
                      <a:pt x="28491" y="-459"/>
                      <a:pt x="62914" y="-459"/>
                    </a:cubicBezTo>
                    <a:cubicBezTo>
                      <a:pt x="91312" y="-459"/>
                      <a:pt x="124850" y="-459"/>
                      <a:pt x="153248" y="-459"/>
                    </a:cubicBezTo>
                    <a:close/>
                  </a:path>
                </a:pathLst>
              </a:custGeom>
              <a:noFill/>
              <a:ln w="8544" cap="rnd">
                <a:solidFill>
                  <a:srgbClr val="FFB900"/>
                </a:solidFill>
                <a:prstDash val="solid"/>
                <a:round/>
              </a:ln>
            </p:spPr>
            <p:txBody>
              <a:bodyPr rtlCol="0" anchor="ctr"/>
              <a:lstStyle/>
              <a:p>
                <a:pPr algn="ctr"/>
                <a:endParaRPr lang="en-US" sz="1500" dirty="0"/>
              </a:p>
            </p:txBody>
          </p:sp>
          <p:sp>
            <p:nvSpPr>
              <p:cNvPr id="13" name="Freeform 12">
                <a:extLst>
                  <a:ext uri="{FF2B5EF4-FFF2-40B4-BE49-F238E27FC236}">
                    <a16:creationId xmlns:a16="http://schemas.microsoft.com/office/drawing/2014/main" id="{E98005D2-22FB-D4FC-841C-9E4C3E4E470E}"/>
                  </a:ext>
                </a:extLst>
              </p:cNvPr>
              <p:cNvSpPr>
                <a:spLocks/>
              </p:cNvSpPr>
              <p:nvPr/>
            </p:nvSpPr>
            <p:spPr>
              <a:xfrm>
                <a:off x="4607921" y="1577442"/>
                <a:ext cx="412742" cy="997907"/>
              </a:xfrm>
              <a:custGeom>
                <a:avLst/>
                <a:gdLst>
                  <a:gd name="connsiteX0" fmla="*/ 153386 w 214992"/>
                  <a:gd name="connsiteY0" fmla="*/ -459 h 519119"/>
                  <a:gd name="connsiteX1" fmla="*/ 197460 w 214992"/>
                  <a:gd name="connsiteY1" fmla="*/ 17801 h 519119"/>
                  <a:gd name="connsiteX2" fmla="*/ 215716 w 214992"/>
                  <a:gd name="connsiteY2" fmla="*/ 61887 h 519119"/>
                  <a:gd name="connsiteX3" fmla="*/ 215716 w 214992"/>
                  <a:gd name="connsiteY3" fmla="*/ 456313 h 519119"/>
                  <a:gd name="connsiteX4" fmla="*/ 197460 w 214992"/>
                  <a:gd name="connsiteY4" fmla="*/ 500408 h 519119"/>
                  <a:gd name="connsiteX5" fmla="*/ 153386 w 214992"/>
                  <a:gd name="connsiteY5" fmla="*/ 518660 h 519119"/>
                  <a:gd name="connsiteX6" fmla="*/ 63052 w 214992"/>
                  <a:gd name="connsiteY6" fmla="*/ 518660 h 519119"/>
                  <a:gd name="connsiteX7" fmla="*/ 18979 w 214992"/>
                  <a:gd name="connsiteY7" fmla="*/ 500408 h 519119"/>
                  <a:gd name="connsiteX8" fmla="*/ 724 w 214992"/>
                  <a:gd name="connsiteY8" fmla="*/ 456313 h 519119"/>
                  <a:gd name="connsiteX9" fmla="*/ 724 w 214992"/>
                  <a:gd name="connsiteY9" fmla="*/ 61887 h 519119"/>
                  <a:gd name="connsiteX10" fmla="*/ 18979 w 214992"/>
                  <a:gd name="connsiteY10" fmla="*/ 17801 h 519119"/>
                  <a:gd name="connsiteX11" fmla="*/ 63052 w 214992"/>
                  <a:gd name="connsiteY11" fmla="*/ -459 h 519119"/>
                  <a:gd name="connsiteX12" fmla="*/ 153386 w 214992"/>
                  <a:gd name="connsiteY12" fmla="*/ -459 h 51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992" h="519119">
                    <a:moveTo>
                      <a:pt x="153386" y="-459"/>
                    </a:moveTo>
                    <a:cubicBezTo>
                      <a:pt x="169918" y="-459"/>
                      <a:pt x="185771" y="6110"/>
                      <a:pt x="197460" y="17801"/>
                    </a:cubicBezTo>
                    <a:cubicBezTo>
                      <a:pt x="209149" y="29493"/>
                      <a:pt x="215716" y="45351"/>
                      <a:pt x="215716" y="61887"/>
                    </a:cubicBezTo>
                    <a:lnTo>
                      <a:pt x="215716" y="456313"/>
                    </a:lnTo>
                    <a:cubicBezTo>
                      <a:pt x="215716" y="472850"/>
                      <a:pt x="209149" y="488711"/>
                      <a:pt x="197460" y="500408"/>
                    </a:cubicBezTo>
                    <a:cubicBezTo>
                      <a:pt x="185771" y="512091"/>
                      <a:pt x="169918" y="518660"/>
                      <a:pt x="153386" y="518660"/>
                    </a:cubicBezTo>
                    <a:cubicBezTo>
                      <a:pt x="124988" y="518660"/>
                      <a:pt x="91451" y="518660"/>
                      <a:pt x="63052" y="518660"/>
                    </a:cubicBezTo>
                    <a:cubicBezTo>
                      <a:pt x="46522" y="518660"/>
                      <a:pt x="30669" y="512091"/>
                      <a:pt x="18979" y="500408"/>
                    </a:cubicBezTo>
                    <a:cubicBezTo>
                      <a:pt x="7291" y="488711"/>
                      <a:pt x="724" y="472850"/>
                      <a:pt x="724" y="456313"/>
                    </a:cubicBezTo>
                    <a:cubicBezTo>
                      <a:pt x="724" y="356457"/>
                      <a:pt x="724" y="161748"/>
                      <a:pt x="724" y="61887"/>
                    </a:cubicBezTo>
                    <a:cubicBezTo>
                      <a:pt x="724" y="45351"/>
                      <a:pt x="7291" y="29493"/>
                      <a:pt x="18979" y="17801"/>
                    </a:cubicBezTo>
                    <a:cubicBezTo>
                      <a:pt x="30669" y="6110"/>
                      <a:pt x="46522" y="-459"/>
                      <a:pt x="63052" y="-459"/>
                    </a:cubicBezTo>
                    <a:lnTo>
                      <a:pt x="153386" y="-459"/>
                    </a:lnTo>
                    <a:close/>
                  </a:path>
                </a:pathLst>
              </a:custGeom>
              <a:solidFill>
                <a:srgbClr val="FEF3C6"/>
              </a:solidFill>
              <a:ln w="1326" cap="rnd">
                <a:noFill/>
                <a:prstDash val="solid"/>
                <a:round/>
              </a:ln>
            </p:spPr>
            <p:txBody>
              <a:bodyPr rtlCol="0" anchor="ctr"/>
              <a:lstStyle/>
              <a:p>
                <a:pPr algn="ctr"/>
                <a:endParaRPr lang="en-US" sz="1500" dirty="0"/>
              </a:p>
            </p:txBody>
          </p:sp>
          <p:sp>
            <p:nvSpPr>
              <p:cNvPr id="15" name="Freeform 14">
                <a:extLst>
                  <a:ext uri="{FF2B5EF4-FFF2-40B4-BE49-F238E27FC236}">
                    <a16:creationId xmlns:a16="http://schemas.microsoft.com/office/drawing/2014/main" id="{68901B3D-0C35-3887-356A-D1DE3D2C6860}"/>
                  </a:ext>
                </a:extLst>
              </p:cNvPr>
              <p:cNvSpPr>
                <a:spLocks/>
              </p:cNvSpPr>
              <p:nvPr/>
            </p:nvSpPr>
            <p:spPr>
              <a:xfrm>
                <a:off x="4607921" y="1577442"/>
                <a:ext cx="412742" cy="997907"/>
              </a:xfrm>
              <a:custGeom>
                <a:avLst/>
                <a:gdLst>
                  <a:gd name="connsiteX0" fmla="*/ 153386 w 214992"/>
                  <a:gd name="connsiteY0" fmla="*/ -459 h 519119"/>
                  <a:gd name="connsiteX1" fmla="*/ 197460 w 214992"/>
                  <a:gd name="connsiteY1" fmla="*/ 17801 h 519119"/>
                  <a:gd name="connsiteX2" fmla="*/ 215716 w 214992"/>
                  <a:gd name="connsiteY2" fmla="*/ 61887 h 519119"/>
                  <a:gd name="connsiteX3" fmla="*/ 215716 w 214992"/>
                  <a:gd name="connsiteY3" fmla="*/ 456313 h 519119"/>
                  <a:gd name="connsiteX4" fmla="*/ 197460 w 214992"/>
                  <a:gd name="connsiteY4" fmla="*/ 500408 h 519119"/>
                  <a:gd name="connsiteX5" fmla="*/ 153386 w 214992"/>
                  <a:gd name="connsiteY5" fmla="*/ 518660 h 519119"/>
                  <a:gd name="connsiteX6" fmla="*/ 63052 w 214992"/>
                  <a:gd name="connsiteY6" fmla="*/ 518660 h 519119"/>
                  <a:gd name="connsiteX7" fmla="*/ 18979 w 214992"/>
                  <a:gd name="connsiteY7" fmla="*/ 500408 h 519119"/>
                  <a:gd name="connsiteX8" fmla="*/ 724 w 214992"/>
                  <a:gd name="connsiteY8" fmla="*/ 456313 h 519119"/>
                  <a:gd name="connsiteX9" fmla="*/ 724 w 214992"/>
                  <a:gd name="connsiteY9" fmla="*/ 61887 h 519119"/>
                  <a:gd name="connsiteX10" fmla="*/ 18979 w 214992"/>
                  <a:gd name="connsiteY10" fmla="*/ 17801 h 519119"/>
                  <a:gd name="connsiteX11" fmla="*/ 63052 w 214992"/>
                  <a:gd name="connsiteY11" fmla="*/ -459 h 519119"/>
                  <a:gd name="connsiteX12" fmla="*/ 153386 w 214992"/>
                  <a:gd name="connsiteY12" fmla="*/ -459 h 51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992" h="519119">
                    <a:moveTo>
                      <a:pt x="153386" y="-459"/>
                    </a:moveTo>
                    <a:cubicBezTo>
                      <a:pt x="169918" y="-459"/>
                      <a:pt x="185771" y="6110"/>
                      <a:pt x="197460" y="17801"/>
                    </a:cubicBezTo>
                    <a:cubicBezTo>
                      <a:pt x="209149" y="29493"/>
                      <a:pt x="215716" y="45351"/>
                      <a:pt x="215716" y="61887"/>
                    </a:cubicBezTo>
                    <a:lnTo>
                      <a:pt x="215716" y="456313"/>
                    </a:lnTo>
                    <a:cubicBezTo>
                      <a:pt x="215716" y="472850"/>
                      <a:pt x="209149" y="488711"/>
                      <a:pt x="197460" y="500408"/>
                    </a:cubicBezTo>
                    <a:cubicBezTo>
                      <a:pt x="185771" y="512091"/>
                      <a:pt x="169918" y="518660"/>
                      <a:pt x="153386" y="518660"/>
                    </a:cubicBezTo>
                    <a:cubicBezTo>
                      <a:pt x="124988" y="518660"/>
                      <a:pt x="91451" y="518660"/>
                      <a:pt x="63052" y="518660"/>
                    </a:cubicBezTo>
                    <a:cubicBezTo>
                      <a:pt x="46522" y="518660"/>
                      <a:pt x="30669" y="512091"/>
                      <a:pt x="18979" y="500408"/>
                    </a:cubicBezTo>
                    <a:cubicBezTo>
                      <a:pt x="7291" y="488711"/>
                      <a:pt x="724" y="472850"/>
                      <a:pt x="724" y="456313"/>
                    </a:cubicBezTo>
                    <a:cubicBezTo>
                      <a:pt x="724" y="356457"/>
                      <a:pt x="724" y="161748"/>
                      <a:pt x="724" y="61887"/>
                    </a:cubicBezTo>
                    <a:cubicBezTo>
                      <a:pt x="724" y="45351"/>
                      <a:pt x="7291" y="29493"/>
                      <a:pt x="18979" y="17801"/>
                    </a:cubicBezTo>
                    <a:cubicBezTo>
                      <a:pt x="30669" y="6110"/>
                      <a:pt x="46522" y="-459"/>
                      <a:pt x="63052" y="-459"/>
                    </a:cubicBezTo>
                    <a:lnTo>
                      <a:pt x="153386" y="-459"/>
                    </a:lnTo>
                    <a:close/>
                  </a:path>
                </a:pathLst>
              </a:custGeom>
              <a:noFill/>
              <a:ln w="8618" cap="rnd">
                <a:solidFill>
                  <a:srgbClr val="FFB900"/>
                </a:solidFill>
                <a:prstDash val="solid"/>
                <a:round/>
              </a:ln>
            </p:spPr>
            <p:txBody>
              <a:bodyPr rtlCol="0" anchor="ctr"/>
              <a:lstStyle/>
              <a:p>
                <a:pPr algn="ctr"/>
                <a:endParaRPr lang="en-US" sz="1500"/>
              </a:p>
            </p:txBody>
          </p:sp>
          <p:sp>
            <p:nvSpPr>
              <p:cNvPr id="30" name="Freeform 29">
                <a:extLst>
                  <a:ext uri="{FF2B5EF4-FFF2-40B4-BE49-F238E27FC236}">
                    <a16:creationId xmlns:a16="http://schemas.microsoft.com/office/drawing/2014/main" id="{D2CFDB2C-756C-8B5C-4B3E-33F7C0B3AA43}"/>
                  </a:ext>
                </a:extLst>
              </p:cNvPr>
              <p:cNvSpPr>
                <a:spLocks/>
              </p:cNvSpPr>
              <p:nvPr/>
            </p:nvSpPr>
            <p:spPr>
              <a:xfrm>
                <a:off x="5161322" y="1656332"/>
                <a:ext cx="412742" cy="840145"/>
              </a:xfrm>
              <a:custGeom>
                <a:avLst/>
                <a:gdLst>
                  <a:gd name="connsiteX0" fmla="*/ 153525 w 214992"/>
                  <a:gd name="connsiteY0" fmla="*/ -459 h 437050"/>
                  <a:gd name="connsiteX1" fmla="*/ 215855 w 214992"/>
                  <a:gd name="connsiteY1" fmla="*/ 61887 h 437050"/>
                  <a:gd name="connsiteX2" fmla="*/ 215855 w 214992"/>
                  <a:gd name="connsiteY2" fmla="*/ 374252 h 437050"/>
                  <a:gd name="connsiteX3" fmla="*/ 153525 w 214992"/>
                  <a:gd name="connsiteY3" fmla="*/ 436591 h 437050"/>
                  <a:gd name="connsiteX4" fmla="*/ 63191 w 214992"/>
                  <a:gd name="connsiteY4" fmla="*/ 436591 h 437050"/>
                  <a:gd name="connsiteX5" fmla="*/ 863 w 214992"/>
                  <a:gd name="connsiteY5" fmla="*/ 374252 h 437050"/>
                  <a:gd name="connsiteX6" fmla="*/ 863 w 214992"/>
                  <a:gd name="connsiteY6" fmla="*/ 61887 h 437050"/>
                  <a:gd name="connsiteX7" fmla="*/ 63191 w 214992"/>
                  <a:gd name="connsiteY7" fmla="*/ -459 h 437050"/>
                  <a:gd name="connsiteX8" fmla="*/ 153525 w 214992"/>
                  <a:gd name="connsiteY8" fmla="*/ -459 h 43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437050">
                    <a:moveTo>
                      <a:pt x="153525" y="-459"/>
                    </a:moveTo>
                    <a:cubicBezTo>
                      <a:pt x="187949" y="-459"/>
                      <a:pt x="215855" y="27454"/>
                      <a:pt x="215855" y="61887"/>
                    </a:cubicBezTo>
                    <a:lnTo>
                      <a:pt x="215855" y="374252"/>
                    </a:lnTo>
                    <a:cubicBezTo>
                      <a:pt x="215855" y="408684"/>
                      <a:pt x="187949" y="436591"/>
                      <a:pt x="153525" y="436591"/>
                    </a:cubicBezTo>
                    <a:lnTo>
                      <a:pt x="63191" y="436591"/>
                    </a:lnTo>
                    <a:cubicBezTo>
                      <a:pt x="28768" y="436591"/>
                      <a:pt x="863" y="408684"/>
                      <a:pt x="863" y="374252"/>
                    </a:cubicBezTo>
                    <a:lnTo>
                      <a:pt x="863" y="61887"/>
                    </a:lnTo>
                    <a:cubicBezTo>
                      <a:pt x="863" y="27454"/>
                      <a:pt x="28768" y="-459"/>
                      <a:pt x="63191" y="-459"/>
                    </a:cubicBezTo>
                    <a:lnTo>
                      <a:pt x="153525" y="-459"/>
                    </a:lnTo>
                    <a:close/>
                  </a:path>
                </a:pathLst>
              </a:custGeom>
              <a:noFill/>
              <a:ln w="8654" cap="rnd">
                <a:solidFill>
                  <a:srgbClr val="FFB900"/>
                </a:solidFill>
                <a:prstDash val="solid"/>
                <a:round/>
              </a:ln>
            </p:spPr>
            <p:txBody>
              <a:bodyPr rtlCol="0" anchor="ctr"/>
              <a:lstStyle/>
              <a:p>
                <a:pPr algn="ctr"/>
                <a:endParaRPr lang="en-US" sz="1500"/>
              </a:p>
            </p:txBody>
          </p:sp>
          <p:sp>
            <p:nvSpPr>
              <p:cNvPr id="32" name="Freeform 31">
                <a:extLst>
                  <a:ext uri="{FF2B5EF4-FFF2-40B4-BE49-F238E27FC236}">
                    <a16:creationId xmlns:a16="http://schemas.microsoft.com/office/drawing/2014/main" id="{4DF72A63-A23F-091D-4646-946B6B74F2FA}"/>
                  </a:ext>
                </a:extLst>
              </p:cNvPr>
              <p:cNvSpPr>
                <a:spLocks/>
              </p:cNvSpPr>
              <p:nvPr/>
            </p:nvSpPr>
            <p:spPr>
              <a:xfrm rot="5400000" flipV="1">
                <a:off x="5906481" y="1154734"/>
                <a:ext cx="1683936" cy="1843346"/>
              </a:xfrm>
              <a:custGeom>
                <a:avLst/>
                <a:gdLst>
                  <a:gd name="connsiteX0" fmla="*/ 876337 w 875997"/>
                  <a:gd name="connsiteY0" fmla="*/ 887247 h 960177"/>
                  <a:gd name="connsiteX1" fmla="*/ 862157 w 875997"/>
                  <a:gd name="connsiteY1" fmla="*/ 937469 h 960177"/>
                  <a:gd name="connsiteX2" fmla="*/ 814769 w 875997"/>
                  <a:gd name="connsiteY2" fmla="*/ 959314 h 960177"/>
                  <a:gd name="connsiteX3" fmla="*/ 63430 w 875997"/>
                  <a:gd name="connsiteY3" fmla="*/ 959314 h 960177"/>
                  <a:gd name="connsiteX4" fmla="*/ 16047 w 875997"/>
                  <a:gd name="connsiteY4" fmla="*/ 937469 h 960177"/>
                  <a:gd name="connsiteX5" fmla="*/ 1862 w 875997"/>
                  <a:gd name="connsiteY5" fmla="*/ 887247 h 960177"/>
                  <a:gd name="connsiteX6" fmla="*/ 133614 w 875997"/>
                  <a:gd name="connsiteY6" fmla="*/ 51768 h 960177"/>
                  <a:gd name="connsiteX7" fmla="*/ 195181 w 875997"/>
                  <a:gd name="connsiteY7" fmla="*/ -863 h 960177"/>
                  <a:gd name="connsiteX8" fmla="*/ 683017 w 875997"/>
                  <a:gd name="connsiteY8" fmla="*/ -863 h 960177"/>
                  <a:gd name="connsiteX9" fmla="*/ 744585 w 875997"/>
                  <a:gd name="connsiteY9" fmla="*/ 51768 h 960177"/>
                  <a:gd name="connsiteX10" fmla="*/ 876337 w 875997"/>
                  <a:gd name="connsiteY10" fmla="*/ 887247 h 96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997" h="960177">
                    <a:moveTo>
                      <a:pt x="876337" y="887247"/>
                    </a:moveTo>
                    <a:cubicBezTo>
                      <a:pt x="879173" y="905260"/>
                      <a:pt x="873996" y="923609"/>
                      <a:pt x="862157" y="937469"/>
                    </a:cubicBezTo>
                    <a:cubicBezTo>
                      <a:pt x="850310" y="951329"/>
                      <a:pt x="832999" y="959314"/>
                      <a:pt x="814769" y="959314"/>
                    </a:cubicBezTo>
                    <a:cubicBezTo>
                      <a:pt x="646339" y="959314"/>
                      <a:pt x="231860" y="959314"/>
                      <a:pt x="63430" y="959314"/>
                    </a:cubicBezTo>
                    <a:cubicBezTo>
                      <a:pt x="45203" y="959314"/>
                      <a:pt x="27889" y="951329"/>
                      <a:pt x="16047" y="937469"/>
                    </a:cubicBezTo>
                    <a:cubicBezTo>
                      <a:pt x="4205" y="923609"/>
                      <a:pt x="-978" y="905260"/>
                      <a:pt x="1862" y="887247"/>
                    </a:cubicBezTo>
                    <a:cubicBezTo>
                      <a:pt x="31049" y="702166"/>
                      <a:pt x="108142" y="213293"/>
                      <a:pt x="133614" y="51768"/>
                    </a:cubicBezTo>
                    <a:cubicBezTo>
                      <a:pt x="138393" y="21461"/>
                      <a:pt x="164507" y="-863"/>
                      <a:pt x="195181" y="-863"/>
                    </a:cubicBezTo>
                    <a:cubicBezTo>
                      <a:pt x="308048" y="-863"/>
                      <a:pt x="570148" y="-863"/>
                      <a:pt x="683017" y="-863"/>
                    </a:cubicBezTo>
                    <a:cubicBezTo>
                      <a:pt x="713689" y="-863"/>
                      <a:pt x="739801" y="21461"/>
                      <a:pt x="744585" y="51768"/>
                    </a:cubicBezTo>
                    <a:cubicBezTo>
                      <a:pt x="770056" y="213292"/>
                      <a:pt x="847149" y="702159"/>
                      <a:pt x="876337" y="887247"/>
                    </a:cubicBezTo>
                    <a:close/>
                  </a:path>
                </a:pathLst>
              </a:custGeom>
              <a:solidFill>
                <a:srgbClr val="FEF3C6"/>
              </a:solidFill>
              <a:ln w="8650" cap="rnd">
                <a:solidFill>
                  <a:srgbClr val="FFB900"/>
                </a:solidFill>
                <a:prstDash val="solid"/>
                <a:round/>
              </a:ln>
            </p:spPr>
            <p:txBody>
              <a:bodyPr rtlCol="0" anchor="ctr"/>
              <a:lstStyle/>
              <a:p>
                <a:pPr algn="ctr"/>
                <a:endParaRPr lang="en-US" sz="1500"/>
              </a:p>
            </p:txBody>
          </p:sp>
          <p:grpSp>
            <p:nvGrpSpPr>
              <p:cNvPr id="37" name="Graphic 8">
                <a:extLst>
                  <a:ext uri="{FF2B5EF4-FFF2-40B4-BE49-F238E27FC236}">
                    <a16:creationId xmlns:a16="http://schemas.microsoft.com/office/drawing/2014/main" id="{E6709AE8-CFEB-BF13-58F3-6195F502785C}"/>
                  </a:ext>
                </a:extLst>
              </p:cNvPr>
              <p:cNvGrpSpPr>
                <a:grpSpLocks/>
              </p:cNvGrpSpPr>
              <p:nvPr/>
            </p:nvGrpSpPr>
            <p:grpSpPr>
              <a:xfrm>
                <a:off x="7095473" y="1496030"/>
                <a:ext cx="412742" cy="1160736"/>
                <a:chOff x="6215131" y="3473911"/>
                <a:chExt cx="214992" cy="603824"/>
              </a:xfrm>
            </p:grpSpPr>
            <p:sp>
              <p:nvSpPr>
                <p:cNvPr id="65" name="Freeform 64">
                  <a:extLst>
                    <a:ext uri="{FF2B5EF4-FFF2-40B4-BE49-F238E27FC236}">
                      <a16:creationId xmlns:a16="http://schemas.microsoft.com/office/drawing/2014/main" id="{C5BCA528-6B7E-9506-81E8-013F331A121C}"/>
                    </a:ext>
                  </a:extLst>
                </p:cNvPr>
                <p:cNvSpPr>
                  <a:spLocks/>
                </p:cNvSpPr>
                <p:nvPr/>
              </p:nvSpPr>
              <p:spPr>
                <a:xfrm rot="10800000" flipV="1">
                  <a:off x="6215131" y="3473911"/>
                  <a:ext cx="214992" cy="603824"/>
                </a:xfrm>
                <a:custGeom>
                  <a:avLst/>
                  <a:gdLst>
                    <a:gd name="connsiteX0" fmla="*/ 154168 w 214992"/>
                    <a:gd name="connsiteY0" fmla="*/ -459 h 603824"/>
                    <a:gd name="connsiteX1" fmla="*/ 216498 w 214992"/>
                    <a:gd name="connsiteY1" fmla="*/ 61887 h 603824"/>
                    <a:gd name="connsiteX2" fmla="*/ 216498 w 214992"/>
                    <a:gd name="connsiteY2" fmla="*/ 541015 h 603824"/>
                    <a:gd name="connsiteX3" fmla="*/ 154168 w 214992"/>
                    <a:gd name="connsiteY3" fmla="*/ 603365 h 603824"/>
                    <a:gd name="connsiteX4" fmla="*/ 63834 w 214992"/>
                    <a:gd name="connsiteY4" fmla="*/ 603365 h 603824"/>
                    <a:gd name="connsiteX5" fmla="*/ 1505 w 214992"/>
                    <a:gd name="connsiteY5" fmla="*/ 541015 h 603824"/>
                    <a:gd name="connsiteX6" fmla="*/ 1505 w 214992"/>
                    <a:gd name="connsiteY6" fmla="*/ 61887 h 603824"/>
                    <a:gd name="connsiteX7" fmla="*/ 63834 w 214992"/>
                    <a:gd name="connsiteY7" fmla="*/ -459 h 603824"/>
                    <a:gd name="connsiteX8" fmla="*/ 15416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4168" y="-459"/>
                      </a:moveTo>
                      <a:cubicBezTo>
                        <a:pt x="188592" y="-459"/>
                        <a:pt x="216498" y="27453"/>
                        <a:pt x="216498" y="61887"/>
                      </a:cubicBezTo>
                      <a:cubicBezTo>
                        <a:pt x="216498" y="177783"/>
                        <a:pt x="216498" y="425128"/>
                        <a:pt x="216498" y="541015"/>
                      </a:cubicBezTo>
                      <a:cubicBezTo>
                        <a:pt x="216498" y="575466"/>
                        <a:pt x="188592" y="603365"/>
                        <a:pt x="154168" y="603365"/>
                      </a:cubicBezTo>
                      <a:cubicBezTo>
                        <a:pt x="125770" y="603365"/>
                        <a:pt x="92232" y="603365"/>
                        <a:pt x="63834" y="603365"/>
                      </a:cubicBezTo>
                      <a:cubicBezTo>
                        <a:pt x="29411" y="603365"/>
                        <a:pt x="1505" y="575466"/>
                        <a:pt x="1505" y="541015"/>
                      </a:cubicBezTo>
                      <a:cubicBezTo>
                        <a:pt x="1505" y="425128"/>
                        <a:pt x="1505" y="177783"/>
                        <a:pt x="1505" y="61887"/>
                      </a:cubicBezTo>
                      <a:cubicBezTo>
                        <a:pt x="1505" y="27453"/>
                        <a:pt x="29411" y="-459"/>
                        <a:pt x="63834" y="-459"/>
                      </a:cubicBezTo>
                      <a:cubicBezTo>
                        <a:pt x="92232" y="-459"/>
                        <a:pt x="125770" y="-459"/>
                        <a:pt x="154168" y="-459"/>
                      </a:cubicBezTo>
                      <a:close/>
                    </a:path>
                  </a:pathLst>
                </a:custGeom>
                <a:solidFill>
                  <a:srgbClr val="FEF3C6"/>
                </a:solidFill>
                <a:ln w="1443" cap="rnd">
                  <a:noFill/>
                  <a:prstDash val="solid"/>
                  <a:round/>
                </a:ln>
              </p:spPr>
              <p:txBody>
                <a:bodyPr rtlCol="0" anchor="ctr"/>
                <a:lstStyle/>
                <a:p>
                  <a:pPr algn="ctr"/>
                  <a:endParaRPr lang="en-US" sz="1500"/>
                </a:p>
              </p:txBody>
            </p:sp>
            <p:sp>
              <p:nvSpPr>
                <p:cNvPr id="66" name="Freeform 65">
                  <a:extLst>
                    <a:ext uri="{FF2B5EF4-FFF2-40B4-BE49-F238E27FC236}">
                      <a16:creationId xmlns:a16="http://schemas.microsoft.com/office/drawing/2014/main" id="{1A82531B-D08B-39CE-DD5C-52086C909FE2}"/>
                    </a:ext>
                  </a:extLst>
                </p:cNvPr>
                <p:cNvSpPr>
                  <a:spLocks/>
                </p:cNvSpPr>
                <p:nvPr/>
              </p:nvSpPr>
              <p:spPr>
                <a:xfrm rot="10800000" flipV="1">
                  <a:off x="6215131" y="3473911"/>
                  <a:ext cx="214992" cy="603824"/>
                </a:xfrm>
                <a:custGeom>
                  <a:avLst/>
                  <a:gdLst>
                    <a:gd name="connsiteX0" fmla="*/ 154168 w 214992"/>
                    <a:gd name="connsiteY0" fmla="*/ -459 h 603824"/>
                    <a:gd name="connsiteX1" fmla="*/ 216498 w 214992"/>
                    <a:gd name="connsiteY1" fmla="*/ 61887 h 603824"/>
                    <a:gd name="connsiteX2" fmla="*/ 216498 w 214992"/>
                    <a:gd name="connsiteY2" fmla="*/ 541015 h 603824"/>
                    <a:gd name="connsiteX3" fmla="*/ 154168 w 214992"/>
                    <a:gd name="connsiteY3" fmla="*/ 603365 h 603824"/>
                    <a:gd name="connsiteX4" fmla="*/ 63834 w 214992"/>
                    <a:gd name="connsiteY4" fmla="*/ 603365 h 603824"/>
                    <a:gd name="connsiteX5" fmla="*/ 1505 w 214992"/>
                    <a:gd name="connsiteY5" fmla="*/ 541015 h 603824"/>
                    <a:gd name="connsiteX6" fmla="*/ 1505 w 214992"/>
                    <a:gd name="connsiteY6" fmla="*/ 61887 h 603824"/>
                    <a:gd name="connsiteX7" fmla="*/ 63834 w 214992"/>
                    <a:gd name="connsiteY7" fmla="*/ -459 h 603824"/>
                    <a:gd name="connsiteX8" fmla="*/ 15416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4168" y="-459"/>
                      </a:moveTo>
                      <a:cubicBezTo>
                        <a:pt x="188592" y="-459"/>
                        <a:pt x="216498" y="27453"/>
                        <a:pt x="216498" y="61887"/>
                      </a:cubicBezTo>
                      <a:cubicBezTo>
                        <a:pt x="216498" y="177783"/>
                        <a:pt x="216498" y="425128"/>
                        <a:pt x="216498" y="541015"/>
                      </a:cubicBezTo>
                      <a:cubicBezTo>
                        <a:pt x="216498" y="575466"/>
                        <a:pt x="188592" y="603365"/>
                        <a:pt x="154168" y="603365"/>
                      </a:cubicBezTo>
                      <a:cubicBezTo>
                        <a:pt x="125770" y="603365"/>
                        <a:pt x="92232" y="603365"/>
                        <a:pt x="63834" y="603365"/>
                      </a:cubicBezTo>
                      <a:cubicBezTo>
                        <a:pt x="29411" y="603365"/>
                        <a:pt x="1505" y="575466"/>
                        <a:pt x="1505" y="541015"/>
                      </a:cubicBezTo>
                      <a:cubicBezTo>
                        <a:pt x="1505" y="425128"/>
                        <a:pt x="1505" y="177783"/>
                        <a:pt x="1505" y="61887"/>
                      </a:cubicBezTo>
                      <a:cubicBezTo>
                        <a:pt x="1505" y="27453"/>
                        <a:pt x="29411" y="-459"/>
                        <a:pt x="63834" y="-459"/>
                      </a:cubicBezTo>
                      <a:cubicBezTo>
                        <a:pt x="92232" y="-459"/>
                        <a:pt x="125770" y="-459"/>
                        <a:pt x="154168" y="-459"/>
                      </a:cubicBezTo>
                      <a:close/>
                    </a:path>
                  </a:pathLst>
                </a:custGeom>
                <a:noFill/>
                <a:ln w="8544" cap="rnd">
                  <a:solidFill>
                    <a:srgbClr val="FFB900"/>
                  </a:solidFill>
                  <a:prstDash val="solid"/>
                  <a:round/>
                </a:ln>
              </p:spPr>
              <p:txBody>
                <a:bodyPr rtlCol="0" anchor="ctr"/>
                <a:lstStyle/>
                <a:p>
                  <a:pPr algn="ctr"/>
                  <a:endParaRPr lang="en-US" sz="1500"/>
                </a:p>
              </p:txBody>
            </p:sp>
          </p:grpSp>
          <p:sp>
            <p:nvSpPr>
              <p:cNvPr id="47" name="Freeform 46">
                <a:extLst>
                  <a:ext uri="{FF2B5EF4-FFF2-40B4-BE49-F238E27FC236}">
                    <a16:creationId xmlns:a16="http://schemas.microsoft.com/office/drawing/2014/main" id="{8DB645BB-FACD-C99B-DD6A-DCCDFAE81846}"/>
                  </a:ext>
                </a:extLst>
              </p:cNvPr>
              <p:cNvSpPr>
                <a:spLocks/>
              </p:cNvSpPr>
              <p:nvPr/>
            </p:nvSpPr>
            <p:spPr>
              <a:xfrm rot="10800000" flipV="1">
                <a:off x="6542071" y="1577442"/>
                <a:ext cx="412742" cy="997907"/>
              </a:xfrm>
              <a:custGeom>
                <a:avLst/>
                <a:gdLst>
                  <a:gd name="connsiteX0" fmla="*/ 154029 w 214992"/>
                  <a:gd name="connsiteY0" fmla="*/ -459 h 519119"/>
                  <a:gd name="connsiteX1" fmla="*/ 198102 w 214992"/>
                  <a:gd name="connsiteY1" fmla="*/ 17801 h 519119"/>
                  <a:gd name="connsiteX2" fmla="*/ 216359 w 214992"/>
                  <a:gd name="connsiteY2" fmla="*/ 61887 h 519119"/>
                  <a:gd name="connsiteX3" fmla="*/ 216359 w 214992"/>
                  <a:gd name="connsiteY3" fmla="*/ 456313 h 519119"/>
                  <a:gd name="connsiteX4" fmla="*/ 198102 w 214992"/>
                  <a:gd name="connsiteY4" fmla="*/ 500408 h 519119"/>
                  <a:gd name="connsiteX5" fmla="*/ 154029 w 214992"/>
                  <a:gd name="connsiteY5" fmla="*/ 518660 h 519119"/>
                  <a:gd name="connsiteX6" fmla="*/ 63695 w 214992"/>
                  <a:gd name="connsiteY6" fmla="*/ 518660 h 519119"/>
                  <a:gd name="connsiteX7" fmla="*/ 19622 w 214992"/>
                  <a:gd name="connsiteY7" fmla="*/ 500408 h 519119"/>
                  <a:gd name="connsiteX8" fmla="*/ 1366 w 214992"/>
                  <a:gd name="connsiteY8" fmla="*/ 456313 h 519119"/>
                  <a:gd name="connsiteX9" fmla="*/ 1366 w 214992"/>
                  <a:gd name="connsiteY9" fmla="*/ 61887 h 519119"/>
                  <a:gd name="connsiteX10" fmla="*/ 19622 w 214992"/>
                  <a:gd name="connsiteY10" fmla="*/ 17801 h 519119"/>
                  <a:gd name="connsiteX11" fmla="*/ 63695 w 214992"/>
                  <a:gd name="connsiteY11" fmla="*/ -459 h 519119"/>
                  <a:gd name="connsiteX12" fmla="*/ 154029 w 214992"/>
                  <a:gd name="connsiteY12" fmla="*/ -459 h 51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992" h="519119">
                    <a:moveTo>
                      <a:pt x="154029" y="-459"/>
                    </a:moveTo>
                    <a:cubicBezTo>
                      <a:pt x="170560" y="-459"/>
                      <a:pt x="186414" y="6110"/>
                      <a:pt x="198102" y="17801"/>
                    </a:cubicBezTo>
                    <a:cubicBezTo>
                      <a:pt x="209792" y="29493"/>
                      <a:pt x="216359" y="45351"/>
                      <a:pt x="216359" y="61887"/>
                    </a:cubicBezTo>
                    <a:cubicBezTo>
                      <a:pt x="216359" y="161748"/>
                      <a:pt x="216359" y="356457"/>
                      <a:pt x="216359" y="456313"/>
                    </a:cubicBezTo>
                    <a:cubicBezTo>
                      <a:pt x="216359" y="472850"/>
                      <a:pt x="209792" y="488711"/>
                      <a:pt x="198102" y="500408"/>
                    </a:cubicBezTo>
                    <a:cubicBezTo>
                      <a:pt x="186414" y="512091"/>
                      <a:pt x="170560" y="518660"/>
                      <a:pt x="154029" y="518660"/>
                    </a:cubicBezTo>
                    <a:lnTo>
                      <a:pt x="63695" y="518660"/>
                    </a:lnTo>
                    <a:cubicBezTo>
                      <a:pt x="47165" y="518660"/>
                      <a:pt x="31312" y="512091"/>
                      <a:pt x="19622" y="500408"/>
                    </a:cubicBezTo>
                    <a:cubicBezTo>
                      <a:pt x="7933" y="488711"/>
                      <a:pt x="1366" y="472850"/>
                      <a:pt x="1366" y="456313"/>
                    </a:cubicBezTo>
                    <a:cubicBezTo>
                      <a:pt x="1366" y="356457"/>
                      <a:pt x="1366" y="161748"/>
                      <a:pt x="1366" y="61887"/>
                    </a:cubicBezTo>
                    <a:cubicBezTo>
                      <a:pt x="1366" y="45351"/>
                      <a:pt x="7933" y="29493"/>
                      <a:pt x="19622" y="17801"/>
                    </a:cubicBezTo>
                    <a:cubicBezTo>
                      <a:pt x="31312" y="6110"/>
                      <a:pt x="47165" y="-459"/>
                      <a:pt x="63695" y="-459"/>
                    </a:cubicBezTo>
                    <a:lnTo>
                      <a:pt x="154029" y="-459"/>
                    </a:lnTo>
                    <a:close/>
                  </a:path>
                </a:pathLst>
              </a:custGeom>
              <a:solidFill>
                <a:srgbClr val="FEF3C6"/>
              </a:solidFill>
              <a:ln w="1326" cap="rnd">
                <a:noFill/>
                <a:prstDash val="solid"/>
                <a:round/>
              </a:ln>
            </p:spPr>
            <p:txBody>
              <a:bodyPr rtlCol="0" anchor="ctr"/>
              <a:lstStyle/>
              <a:p>
                <a:pPr algn="ctr"/>
                <a:endParaRPr lang="en-US" sz="1500" dirty="0"/>
              </a:p>
            </p:txBody>
          </p:sp>
          <p:sp>
            <p:nvSpPr>
              <p:cNvPr id="48" name="Freeform 47">
                <a:extLst>
                  <a:ext uri="{FF2B5EF4-FFF2-40B4-BE49-F238E27FC236}">
                    <a16:creationId xmlns:a16="http://schemas.microsoft.com/office/drawing/2014/main" id="{A73CC513-9925-82A5-6121-5716EADB5572}"/>
                  </a:ext>
                </a:extLst>
              </p:cNvPr>
              <p:cNvSpPr>
                <a:spLocks/>
              </p:cNvSpPr>
              <p:nvPr/>
            </p:nvSpPr>
            <p:spPr>
              <a:xfrm rot="10800000" flipV="1">
                <a:off x="6542071" y="1577442"/>
                <a:ext cx="412742" cy="997907"/>
              </a:xfrm>
              <a:custGeom>
                <a:avLst/>
                <a:gdLst>
                  <a:gd name="connsiteX0" fmla="*/ 154029 w 214992"/>
                  <a:gd name="connsiteY0" fmla="*/ -459 h 519119"/>
                  <a:gd name="connsiteX1" fmla="*/ 198102 w 214992"/>
                  <a:gd name="connsiteY1" fmla="*/ 17801 h 519119"/>
                  <a:gd name="connsiteX2" fmla="*/ 216359 w 214992"/>
                  <a:gd name="connsiteY2" fmla="*/ 61887 h 519119"/>
                  <a:gd name="connsiteX3" fmla="*/ 216359 w 214992"/>
                  <a:gd name="connsiteY3" fmla="*/ 456313 h 519119"/>
                  <a:gd name="connsiteX4" fmla="*/ 198102 w 214992"/>
                  <a:gd name="connsiteY4" fmla="*/ 500408 h 519119"/>
                  <a:gd name="connsiteX5" fmla="*/ 154029 w 214992"/>
                  <a:gd name="connsiteY5" fmla="*/ 518660 h 519119"/>
                  <a:gd name="connsiteX6" fmla="*/ 63695 w 214992"/>
                  <a:gd name="connsiteY6" fmla="*/ 518660 h 519119"/>
                  <a:gd name="connsiteX7" fmla="*/ 19622 w 214992"/>
                  <a:gd name="connsiteY7" fmla="*/ 500408 h 519119"/>
                  <a:gd name="connsiteX8" fmla="*/ 1366 w 214992"/>
                  <a:gd name="connsiteY8" fmla="*/ 456313 h 519119"/>
                  <a:gd name="connsiteX9" fmla="*/ 1366 w 214992"/>
                  <a:gd name="connsiteY9" fmla="*/ 61887 h 519119"/>
                  <a:gd name="connsiteX10" fmla="*/ 19622 w 214992"/>
                  <a:gd name="connsiteY10" fmla="*/ 17801 h 519119"/>
                  <a:gd name="connsiteX11" fmla="*/ 63695 w 214992"/>
                  <a:gd name="connsiteY11" fmla="*/ -459 h 519119"/>
                  <a:gd name="connsiteX12" fmla="*/ 154029 w 214992"/>
                  <a:gd name="connsiteY12" fmla="*/ -459 h 51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992" h="519119">
                    <a:moveTo>
                      <a:pt x="154029" y="-459"/>
                    </a:moveTo>
                    <a:cubicBezTo>
                      <a:pt x="170560" y="-459"/>
                      <a:pt x="186414" y="6110"/>
                      <a:pt x="198102" y="17801"/>
                    </a:cubicBezTo>
                    <a:cubicBezTo>
                      <a:pt x="209792" y="29493"/>
                      <a:pt x="216359" y="45351"/>
                      <a:pt x="216359" y="61887"/>
                    </a:cubicBezTo>
                    <a:cubicBezTo>
                      <a:pt x="216359" y="161748"/>
                      <a:pt x="216359" y="356457"/>
                      <a:pt x="216359" y="456313"/>
                    </a:cubicBezTo>
                    <a:cubicBezTo>
                      <a:pt x="216359" y="472850"/>
                      <a:pt x="209792" y="488711"/>
                      <a:pt x="198102" y="500408"/>
                    </a:cubicBezTo>
                    <a:cubicBezTo>
                      <a:pt x="186414" y="512091"/>
                      <a:pt x="170560" y="518660"/>
                      <a:pt x="154029" y="518660"/>
                    </a:cubicBezTo>
                    <a:lnTo>
                      <a:pt x="63695" y="518660"/>
                    </a:lnTo>
                    <a:cubicBezTo>
                      <a:pt x="47165" y="518660"/>
                      <a:pt x="31312" y="512091"/>
                      <a:pt x="19622" y="500408"/>
                    </a:cubicBezTo>
                    <a:cubicBezTo>
                      <a:pt x="7933" y="488711"/>
                      <a:pt x="1366" y="472850"/>
                      <a:pt x="1366" y="456313"/>
                    </a:cubicBezTo>
                    <a:cubicBezTo>
                      <a:pt x="1366" y="356457"/>
                      <a:pt x="1366" y="161748"/>
                      <a:pt x="1366" y="61887"/>
                    </a:cubicBezTo>
                    <a:cubicBezTo>
                      <a:pt x="1366" y="45351"/>
                      <a:pt x="7933" y="29493"/>
                      <a:pt x="19622" y="17801"/>
                    </a:cubicBezTo>
                    <a:cubicBezTo>
                      <a:pt x="31312" y="6110"/>
                      <a:pt x="47165" y="-459"/>
                      <a:pt x="63695" y="-459"/>
                    </a:cubicBezTo>
                    <a:lnTo>
                      <a:pt x="154029" y="-459"/>
                    </a:lnTo>
                    <a:close/>
                  </a:path>
                </a:pathLst>
              </a:custGeom>
              <a:noFill/>
              <a:ln w="8618" cap="rnd">
                <a:solidFill>
                  <a:srgbClr val="FFB900"/>
                </a:solidFill>
                <a:prstDash val="solid"/>
                <a:round/>
              </a:ln>
            </p:spPr>
            <p:txBody>
              <a:bodyPr rtlCol="0" anchor="ctr"/>
              <a:lstStyle/>
              <a:p>
                <a:pPr algn="ctr"/>
                <a:endParaRPr lang="en-US" sz="1500"/>
              </a:p>
            </p:txBody>
          </p:sp>
          <p:sp>
            <p:nvSpPr>
              <p:cNvPr id="49" name="Freeform 48">
                <a:extLst>
                  <a:ext uri="{FF2B5EF4-FFF2-40B4-BE49-F238E27FC236}">
                    <a16:creationId xmlns:a16="http://schemas.microsoft.com/office/drawing/2014/main" id="{57453F21-6FB7-2A16-6DAC-88A1933AB8B2}"/>
                  </a:ext>
                </a:extLst>
              </p:cNvPr>
              <p:cNvSpPr>
                <a:spLocks/>
              </p:cNvSpPr>
              <p:nvPr/>
            </p:nvSpPr>
            <p:spPr>
              <a:xfrm rot="10800000" flipV="1">
                <a:off x="5988669" y="1656332"/>
                <a:ext cx="412742" cy="840145"/>
              </a:xfrm>
              <a:custGeom>
                <a:avLst/>
                <a:gdLst>
                  <a:gd name="connsiteX0" fmla="*/ 153890 w 214992"/>
                  <a:gd name="connsiteY0" fmla="*/ -459 h 437050"/>
                  <a:gd name="connsiteX1" fmla="*/ 216220 w 214992"/>
                  <a:gd name="connsiteY1" fmla="*/ 61887 h 437050"/>
                  <a:gd name="connsiteX2" fmla="*/ 216220 w 214992"/>
                  <a:gd name="connsiteY2" fmla="*/ 374252 h 437050"/>
                  <a:gd name="connsiteX3" fmla="*/ 153890 w 214992"/>
                  <a:gd name="connsiteY3" fmla="*/ 436591 h 437050"/>
                  <a:gd name="connsiteX4" fmla="*/ 63556 w 214992"/>
                  <a:gd name="connsiteY4" fmla="*/ 436591 h 437050"/>
                  <a:gd name="connsiteX5" fmla="*/ 1228 w 214992"/>
                  <a:gd name="connsiteY5" fmla="*/ 374252 h 437050"/>
                  <a:gd name="connsiteX6" fmla="*/ 1228 w 214992"/>
                  <a:gd name="connsiteY6" fmla="*/ 61887 h 437050"/>
                  <a:gd name="connsiteX7" fmla="*/ 63556 w 214992"/>
                  <a:gd name="connsiteY7" fmla="*/ -459 h 437050"/>
                  <a:gd name="connsiteX8" fmla="*/ 153890 w 214992"/>
                  <a:gd name="connsiteY8" fmla="*/ -459 h 43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437050">
                    <a:moveTo>
                      <a:pt x="153890" y="-459"/>
                    </a:moveTo>
                    <a:cubicBezTo>
                      <a:pt x="188314" y="-459"/>
                      <a:pt x="216220" y="27454"/>
                      <a:pt x="216220" y="61887"/>
                    </a:cubicBezTo>
                    <a:lnTo>
                      <a:pt x="216220" y="374252"/>
                    </a:lnTo>
                    <a:cubicBezTo>
                      <a:pt x="216220" y="408684"/>
                      <a:pt x="188314" y="436591"/>
                      <a:pt x="153890" y="436591"/>
                    </a:cubicBezTo>
                    <a:lnTo>
                      <a:pt x="63556" y="436591"/>
                    </a:lnTo>
                    <a:cubicBezTo>
                      <a:pt x="29134" y="436591"/>
                      <a:pt x="1228" y="408684"/>
                      <a:pt x="1228" y="374252"/>
                    </a:cubicBezTo>
                    <a:lnTo>
                      <a:pt x="1228" y="61887"/>
                    </a:lnTo>
                    <a:cubicBezTo>
                      <a:pt x="1228" y="27454"/>
                      <a:pt x="29134" y="-459"/>
                      <a:pt x="63556" y="-459"/>
                    </a:cubicBezTo>
                    <a:lnTo>
                      <a:pt x="153890" y="-459"/>
                    </a:lnTo>
                    <a:close/>
                  </a:path>
                </a:pathLst>
              </a:custGeom>
              <a:noFill/>
              <a:ln w="8654" cap="rnd">
                <a:solidFill>
                  <a:srgbClr val="FFB900"/>
                </a:solidFill>
                <a:prstDash val="solid"/>
                <a:round/>
              </a:ln>
            </p:spPr>
            <p:txBody>
              <a:bodyPr rtlCol="0" anchor="ctr"/>
              <a:lstStyle/>
              <a:p>
                <a:pPr algn="ctr"/>
                <a:endParaRPr lang="en-US" sz="1500"/>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E2862DA4-0D23-FEB6-476E-AC31079D8F8B}"/>
                      </a:ext>
                    </a:extLst>
                  </p:cNvPr>
                  <p:cNvSpPr txBox="1"/>
                  <p:nvPr/>
                </p:nvSpPr>
                <p:spPr>
                  <a:xfrm rot="16200000">
                    <a:off x="4132367" y="1937701"/>
                    <a:ext cx="212786" cy="2317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ℰ</m:t>
                          </m:r>
                          <m:r>
                            <a:rPr lang="de-DE" b="0" i="1" baseline="-25000" smtClean="0">
                              <a:latin typeface="Cambria Math" panose="02040503050406030204" pitchFamily="18" charset="0"/>
                              <a:ea typeface="Cambria Math" panose="02040503050406030204" pitchFamily="18" charset="0"/>
                            </a:rPr>
                            <m:t>1</m:t>
                          </m:r>
                        </m:oMath>
                      </m:oMathPara>
                    </a14:m>
                    <a:endParaRPr lang="en-US" baseline="-25000" dirty="0"/>
                  </a:p>
                </p:txBody>
              </p:sp>
            </mc:Choice>
            <mc:Fallback xmlns="">
              <p:sp>
                <p:nvSpPr>
                  <p:cNvPr id="56" name="TextBox 55">
                    <a:extLst>
                      <a:ext uri="{FF2B5EF4-FFF2-40B4-BE49-F238E27FC236}">
                        <a16:creationId xmlns:a16="http://schemas.microsoft.com/office/drawing/2014/main" id="{1E72B0F1-7A90-1666-B959-6092CD9346B4}"/>
                      </a:ext>
                    </a:extLst>
                  </p:cNvPr>
                  <p:cNvSpPr txBox="1">
                    <a:spLocks noRot="1" noChangeAspect="1" noMove="1" noResize="1" noEditPoints="1" noAdjustHandles="1" noChangeArrowheads="1" noChangeShapeType="1" noTextEdit="1"/>
                  </p:cNvSpPr>
                  <p:nvPr/>
                </p:nvSpPr>
                <p:spPr>
                  <a:xfrm rot="16200000">
                    <a:off x="4132367" y="1937701"/>
                    <a:ext cx="212786" cy="231786"/>
                  </a:xfrm>
                  <a:prstGeom prst="rect">
                    <a:avLst/>
                  </a:prstGeom>
                  <a:blipFill>
                    <a:blip r:embed="rId3"/>
                    <a:stretch>
                      <a:fillRect l="-17391" r="-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807AA00-6088-1D70-F615-1F866A78BC86}"/>
                      </a:ext>
                    </a:extLst>
                  </p:cNvPr>
                  <p:cNvSpPr txBox="1"/>
                  <p:nvPr/>
                </p:nvSpPr>
                <p:spPr>
                  <a:xfrm rot="16200000">
                    <a:off x="4724126" y="1937701"/>
                    <a:ext cx="212786" cy="2317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ℰ</m:t>
                          </m:r>
                          <m:r>
                            <a:rPr lang="de-DE" b="0" i="1" baseline="-25000" smtClean="0">
                              <a:latin typeface="Cambria Math" panose="02040503050406030204" pitchFamily="18" charset="0"/>
                              <a:ea typeface="Cambria Math" panose="02040503050406030204" pitchFamily="18" charset="0"/>
                            </a:rPr>
                            <m:t>2</m:t>
                          </m:r>
                        </m:oMath>
                      </m:oMathPara>
                    </a14:m>
                    <a:endParaRPr lang="en-US" baseline="-25000" dirty="0"/>
                  </a:p>
                </p:txBody>
              </p:sp>
            </mc:Choice>
            <mc:Fallback xmlns="">
              <p:sp>
                <p:nvSpPr>
                  <p:cNvPr id="57" name="TextBox 56">
                    <a:extLst>
                      <a:ext uri="{FF2B5EF4-FFF2-40B4-BE49-F238E27FC236}">
                        <a16:creationId xmlns:a16="http://schemas.microsoft.com/office/drawing/2014/main" id="{4F81C36F-B15D-29A9-D371-F2709B49C3D7}"/>
                      </a:ext>
                    </a:extLst>
                  </p:cNvPr>
                  <p:cNvSpPr txBox="1">
                    <a:spLocks noRot="1" noChangeAspect="1" noMove="1" noResize="1" noEditPoints="1" noAdjustHandles="1" noChangeArrowheads="1" noChangeShapeType="1" noTextEdit="1"/>
                  </p:cNvSpPr>
                  <p:nvPr/>
                </p:nvSpPr>
                <p:spPr>
                  <a:xfrm rot="16200000">
                    <a:off x="4724126" y="1937701"/>
                    <a:ext cx="212786" cy="231786"/>
                  </a:xfrm>
                  <a:prstGeom prst="rect">
                    <a:avLst/>
                  </a:prstGeom>
                  <a:blipFill>
                    <a:blip r:embed="rId4"/>
                    <a:stretch>
                      <a:fillRect l="-17391" r="-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D53BC6E0-7449-AF5D-4B98-C57FE08976A2}"/>
                      </a:ext>
                    </a:extLst>
                  </p:cNvPr>
                  <p:cNvSpPr txBox="1"/>
                  <p:nvPr/>
                </p:nvSpPr>
                <p:spPr>
                  <a:xfrm rot="16200000">
                    <a:off x="5269081" y="1926953"/>
                    <a:ext cx="212786" cy="2317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ℰ</m:t>
                          </m:r>
                          <m:r>
                            <a:rPr lang="de-DE" b="0" i="1" baseline="-25000" smtClean="0">
                              <a:latin typeface="Cambria Math" panose="02040503050406030204" pitchFamily="18" charset="0"/>
                              <a:ea typeface="Cambria Math" panose="02040503050406030204" pitchFamily="18" charset="0"/>
                            </a:rPr>
                            <m:t>3</m:t>
                          </m:r>
                        </m:oMath>
                      </m:oMathPara>
                    </a14:m>
                    <a:endParaRPr lang="en-US" baseline="-25000" dirty="0"/>
                  </a:p>
                </p:txBody>
              </p:sp>
            </mc:Choice>
            <mc:Fallback xmlns="">
              <p:sp>
                <p:nvSpPr>
                  <p:cNvPr id="58" name="TextBox 57">
                    <a:extLst>
                      <a:ext uri="{FF2B5EF4-FFF2-40B4-BE49-F238E27FC236}">
                        <a16:creationId xmlns:a16="http://schemas.microsoft.com/office/drawing/2014/main" id="{7B59A07B-D1B4-2165-EEF5-D7A71CE4F7F7}"/>
                      </a:ext>
                    </a:extLst>
                  </p:cNvPr>
                  <p:cNvSpPr txBox="1">
                    <a:spLocks noRot="1" noChangeAspect="1" noMove="1" noResize="1" noEditPoints="1" noAdjustHandles="1" noChangeArrowheads="1" noChangeShapeType="1" noTextEdit="1"/>
                  </p:cNvSpPr>
                  <p:nvPr/>
                </p:nvSpPr>
                <p:spPr>
                  <a:xfrm rot="16200000">
                    <a:off x="5269081" y="1926953"/>
                    <a:ext cx="212786" cy="231786"/>
                  </a:xfrm>
                  <a:prstGeom prst="rect">
                    <a:avLst/>
                  </a:prstGeom>
                  <a:blipFill>
                    <a:blip r:embed="rId5"/>
                    <a:stretch>
                      <a:fillRect l="-17391" r="-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56A8186A-9F17-CBA1-8780-1FF62B6CC16E}"/>
                      </a:ext>
                    </a:extLst>
                  </p:cNvPr>
                  <p:cNvSpPr txBox="1"/>
                  <p:nvPr/>
                </p:nvSpPr>
                <p:spPr>
                  <a:xfrm rot="16200000">
                    <a:off x="6085748" y="1941779"/>
                    <a:ext cx="245733" cy="2317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𝒟</m:t>
                          </m:r>
                          <m:r>
                            <a:rPr lang="de-DE" b="0" i="1" baseline="-25000" smtClean="0">
                              <a:latin typeface="Cambria Math" panose="02040503050406030204" pitchFamily="18" charset="0"/>
                              <a:ea typeface="Cambria Math" panose="02040503050406030204" pitchFamily="18" charset="0"/>
                            </a:rPr>
                            <m:t>3</m:t>
                          </m:r>
                        </m:oMath>
                      </m:oMathPara>
                    </a14:m>
                    <a:endParaRPr lang="en-US" baseline="-25000" dirty="0"/>
                  </a:p>
                </p:txBody>
              </p:sp>
            </mc:Choice>
            <mc:Fallback xmlns="">
              <p:sp>
                <p:nvSpPr>
                  <p:cNvPr id="60" name="TextBox 59">
                    <a:extLst>
                      <a:ext uri="{FF2B5EF4-FFF2-40B4-BE49-F238E27FC236}">
                        <a16:creationId xmlns:a16="http://schemas.microsoft.com/office/drawing/2014/main" id="{DF762EFB-E05E-B25E-A5BD-A8621D073015}"/>
                      </a:ext>
                    </a:extLst>
                  </p:cNvPr>
                  <p:cNvSpPr txBox="1">
                    <a:spLocks noRot="1" noChangeAspect="1" noMove="1" noResize="1" noEditPoints="1" noAdjustHandles="1" noChangeArrowheads="1" noChangeShapeType="1" noTextEdit="1"/>
                  </p:cNvSpPr>
                  <p:nvPr/>
                </p:nvSpPr>
                <p:spPr>
                  <a:xfrm rot="16200000">
                    <a:off x="6085748" y="1941779"/>
                    <a:ext cx="245733" cy="231786"/>
                  </a:xfrm>
                  <a:prstGeom prst="rect">
                    <a:avLst/>
                  </a:prstGeom>
                  <a:blipFill>
                    <a:blip r:embed="rId6"/>
                    <a:stretch>
                      <a:fillRect l="-15385" r="-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CD42162C-645D-9EF8-BAE8-7725391A4CCE}"/>
                      </a:ext>
                    </a:extLst>
                  </p:cNvPr>
                  <p:cNvSpPr txBox="1"/>
                  <p:nvPr/>
                </p:nvSpPr>
                <p:spPr>
                  <a:xfrm rot="16200000">
                    <a:off x="6581836" y="1949146"/>
                    <a:ext cx="329203" cy="23178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𝒟</m:t>
                          </m:r>
                          <m:r>
                            <a:rPr lang="de-DE" b="0" i="1" baseline="-25000" smtClean="0">
                              <a:latin typeface="Cambria Math" panose="02040503050406030204" pitchFamily="18" charset="0"/>
                              <a:ea typeface="Cambria Math" panose="02040503050406030204" pitchFamily="18" charset="0"/>
                            </a:rPr>
                            <m:t>2</m:t>
                          </m:r>
                        </m:oMath>
                      </m:oMathPara>
                    </a14:m>
                    <a:endParaRPr lang="en-US" baseline="-25000" dirty="0"/>
                  </a:p>
                </p:txBody>
              </p:sp>
            </mc:Choice>
            <mc:Fallback xmlns="">
              <p:sp>
                <p:nvSpPr>
                  <p:cNvPr id="61" name="TextBox 60">
                    <a:extLst>
                      <a:ext uri="{FF2B5EF4-FFF2-40B4-BE49-F238E27FC236}">
                        <a16:creationId xmlns:a16="http://schemas.microsoft.com/office/drawing/2014/main" id="{38696815-F2B4-FEBF-46A8-6CCB7D3396F1}"/>
                      </a:ext>
                    </a:extLst>
                  </p:cNvPr>
                  <p:cNvSpPr txBox="1">
                    <a:spLocks noRot="1" noChangeAspect="1" noMove="1" noResize="1" noEditPoints="1" noAdjustHandles="1" noChangeArrowheads="1" noChangeShapeType="1" noTextEdit="1"/>
                  </p:cNvSpPr>
                  <p:nvPr/>
                </p:nvSpPr>
                <p:spPr>
                  <a:xfrm rot="16200000">
                    <a:off x="6581836" y="1949146"/>
                    <a:ext cx="329203" cy="231786"/>
                  </a:xfrm>
                  <a:prstGeom prst="rect">
                    <a:avLst/>
                  </a:prstGeom>
                  <a:blipFill>
                    <a:blip r:embed="rId7"/>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386BB014-FBA1-4B49-FBB1-195B83D6D269}"/>
                      </a:ext>
                    </a:extLst>
                  </p:cNvPr>
                  <p:cNvSpPr txBox="1"/>
                  <p:nvPr/>
                </p:nvSpPr>
                <p:spPr>
                  <a:xfrm rot="16200000">
                    <a:off x="7137201" y="1945854"/>
                    <a:ext cx="329203" cy="23178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𝒟</m:t>
                          </m:r>
                          <m:r>
                            <a:rPr lang="de-DE" b="0" i="1" baseline="-25000" smtClean="0">
                              <a:latin typeface="Cambria Math" panose="02040503050406030204" pitchFamily="18" charset="0"/>
                              <a:ea typeface="Cambria Math" panose="02040503050406030204" pitchFamily="18" charset="0"/>
                            </a:rPr>
                            <m:t>1</m:t>
                          </m:r>
                        </m:oMath>
                      </m:oMathPara>
                    </a14:m>
                    <a:endParaRPr lang="en-US" baseline="-25000" dirty="0"/>
                  </a:p>
                </p:txBody>
              </p:sp>
            </mc:Choice>
            <mc:Fallback xmlns="">
              <p:sp>
                <p:nvSpPr>
                  <p:cNvPr id="62" name="TextBox 61">
                    <a:extLst>
                      <a:ext uri="{FF2B5EF4-FFF2-40B4-BE49-F238E27FC236}">
                        <a16:creationId xmlns:a16="http://schemas.microsoft.com/office/drawing/2014/main" id="{20F08380-9C79-2044-D899-3B3B454F5A47}"/>
                      </a:ext>
                    </a:extLst>
                  </p:cNvPr>
                  <p:cNvSpPr txBox="1">
                    <a:spLocks noRot="1" noChangeAspect="1" noMove="1" noResize="1" noEditPoints="1" noAdjustHandles="1" noChangeArrowheads="1" noChangeShapeType="1" noTextEdit="1"/>
                  </p:cNvSpPr>
                  <p:nvPr/>
                </p:nvSpPr>
                <p:spPr>
                  <a:xfrm rot="16200000">
                    <a:off x="7137201" y="1945854"/>
                    <a:ext cx="329203" cy="231786"/>
                  </a:xfrm>
                  <a:prstGeom prst="rect">
                    <a:avLst/>
                  </a:prstGeom>
                  <a:blipFill>
                    <a:blip r:embed="rId8"/>
                    <a:stretch>
                      <a:fillRect b="-4000"/>
                    </a:stretch>
                  </a:blipFill>
                </p:spPr>
                <p:txBody>
                  <a:bodyPr/>
                  <a:lstStyle/>
                  <a:p>
                    <a:r>
                      <a:rPr lang="en-US">
                        <a:noFill/>
                      </a:rPr>
                      <a:t> </a:t>
                    </a:r>
                  </a:p>
                </p:txBody>
              </p:sp>
            </mc:Fallback>
          </mc:AlternateContent>
        </p:grpSp>
        <p:pic>
          <p:nvPicPr>
            <p:cNvPr id="18" name="Picture 17">
              <a:extLst>
                <a:ext uri="{FF2B5EF4-FFF2-40B4-BE49-F238E27FC236}">
                  <a16:creationId xmlns:a16="http://schemas.microsoft.com/office/drawing/2014/main" id="{B92B28EF-A928-B5AE-7863-AC0E693C9951}"/>
                </a:ext>
              </a:extLst>
            </p:cNvPr>
            <p:cNvPicPr>
              <a:picLocks noChangeAspect="1"/>
            </p:cNvPicPr>
            <p:nvPr/>
          </p:nvPicPr>
          <p:blipFill>
            <a:blip r:embed="rId9"/>
            <a:stretch>
              <a:fillRect/>
            </a:stretch>
          </p:blipFill>
          <p:spPr>
            <a:xfrm>
              <a:off x="678201" y="1155938"/>
              <a:ext cx="4149459" cy="2469331"/>
            </a:xfrm>
            <a:prstGeom prst="rect">
              <a:avLst/>
            </a:prstGeom>
          </p:spPr>
        </p:pic>
        <p:pic>
          <p:nvPicPr>
            <p:cNvPr id="19" name="Picture 18">
              <a:extLst>
                <a:ext uri="{FF2B5EF4-FFF2-40B4-BE49-F238E27FC236}">
                  <a16:creationId xmlns:a16="http://schemas.microsoft.com/office/drawing/2014/main" id="{F178C463-689A-FBB5-DB13-D248D37D2A10}"/>
                </a:ext>
              </a:extLst>
            </p:cNvPr>
            <p:cNvPicPr>
              <a:picLocks noChangeAspect="1"/>
            </p:cNvPicPr>
            <p:nvPr/>
          </p:nvPicPr>
          <p:blipFill>
            <a:blip r:embed="rId10"/>
            <a:stretch>
              <a:fillRect/>
            </a:stretch>
          </p:blipFill>
          <p:spPr>
            <a:xfrm>
              <a:off x="678201" y="4025810"/>
              <a:ext cx="4149454" cy="2469328"/>
            </a:xfrm>
            <a:prstGeom prst="rect">
              <a:avLst/>
            </a:prstGeom>
          </p:spPr>
        </p:pic>
        <p:cxnSp>
          <p:nvCxnSpPr>
            <p:cNvPr id="21" name="Straight Arrow Connector 20">
              <a:extLst>
                <a:ext uri="{FF2B5EF4-FFF2-40B4-BE49-F238E27FC236}">
                  <a16:creationId xmlns:a16="http://schemas.microsoft.com/office/drawing/2014/main" id="{821ACB63-3047-41BE-6EF7-7DC388CFAA65}"/>
                </a:ext>
              </a:extLst>
            </p:cNvPr>
            <p:cNvCxnSpPr>
              <a:cxnSpLocks/>
            </p:cNvCxnSpPr>
            <p:nvPr/>
          </p:nvCxnSpPr>
          <p:spPr>
            <a:xfrm>
              <a:off x="4827655" y="1791997"/>
              <a:ext cx="856708" cy="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BEFF097A-083F-6743-A66E-3BCD5954B660}"/>
                </a:ext>
              </a:extLst>
            </p:cNvPr>
            <p:cNvCxnSpPr>
              <a:cxnSpLocks/>
            </p:cNvCxnSpPr>
            <p:nvPr/>
          </p:nvCxnSpPr>
          <p:spPr>
            <a:xfrm flipH="1" flipV="1">
              <a:off x="4829705" y="5804813"/>
              <a:ext cx="854658" cy="49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0" name="TextBox 39">
              <a:extLst>
                <a:ext uri="{FF2B5EF4-FFF2-40B4-BE49-F238E27FC236}">
                  <a16:creationId xmlns:a16="http://schemas.microsoft.com/office/drawing/2014/main" id="{E93B43C7-C3DE-61A5-F10E-87E391752834}"/>
                </a:ext>
              </a:extLst>
            </p:cNvPr>
            <p:cNvSpPr txBox="1"/>
            <p:nvPr/>
          </p:nvSpPr>
          <p:spPr>
            <a:xfrm>
              <a:off x="5615963" y="923827"/>
              <a:ext cx="2206327" cy="369332"/>
            </a:xfrm>
            <a:prstGeom prst="rect">
              <a:avLst/>
            </a:prstGeom>
            <a:noFill/>
          </p:spPr>
          <p:txBody>
            <a:bodyPr wrap="square" rtlCol="0">
              <a:spAutoFit/>
            </a:bodyPr>
            <a:lstStyle/>
            <a:p>
              <a:pPr algn="ctr"/>
              <a:r>
                <a:rPr lang="en-US" dirty="0"/>
                <a:t>3D U-Net</a:t>
              </a:r>
            </a:p>
          </p:txBody>
        </p:sp>
        <p:sp>
          <p:nvSpPr>
            <p:cNvPr id="2" name="TextBox 1">
              <a:extLst>
                <a:ext uri="{FF2B5EF4-FFF2-40B4-BE49-F238E27FC236}">
                  <a16:creationId xmlns:a16="http://schemas.microsoft.com/office/drawing/2014/main" id="{1BF61B8E-AEF7-AC29-3F8C-24354E79C993}"/>
                </a:ext>
              </a:extLst>
            </p:cNvPr>
            <p:cNvSpPr txBox="1"/>
            <p:nvPr/>
          </p:nvSpPr>
          <p:spPr>
            <a:xfrm>
              <a:off x="678196" y="820897"/>
              <a:ext cx="4149459"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RGB-D Point Clouds (</a:t>
              </a:r>
              <a:r>
                <a:rPr lang="en-US" sz="1500" dirty="0" err="1">
                  <a:latin typeface="Arial" panose="020B0604020202020204" pitchFamily="34" charset="0"/>
                  <a:cs typeface="Arial" panose="020B0604020202020204" pitchFamily="34" charset="0"/>
                </a:rPr>
                <a:t>ScanNet</a:t>
              </a:r>
              <a:r>
                <a:rPr lang="en-US" sz="1500" dirty="0">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3055B8BE-CDC6-953E-D417-C78882A7AB47}"/>
                </a:ext>
              </a:extLst>
            </p:cNvPr>
            <p:cNvCxnSpPr>
              <a:cxnSpLocks/>
            </p:cNvCxnSpPr>
            <p:nvPr/>
          </p:nvCxnSpPr>
          <p:spPr>
            <a:xfrm flipV="1">
              <a:off x="7279609" y="1158947"/>
              <a:ext cx="1640470" cy="393182"/>
            </a:xfrm>
            <a:prstGeom prst="line">
              <a:avLst/>
            </a:prstGeom>
            <a:ln w="12700">
              <a:prstDash val="sysDash"/>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07747626-7A89-B354-4B6D-C267B8BB3260}"/>
                </a:ext>
              </a:extLst>
            </p:cNvPr>
            <p:cNvCxnSpPr>
              <a:cxnSpLocks/>
            </p:cNvCxnSpPr>
            <p:nvPr/>
          </p:nvCxnSpPr>
          <p:spPr>
            <a:xfrm>
              <a:off x="7279609" y="2092915"/>
              <a:ext cx="1640470" cy="171544"/>
            </a:xfrm>
            <a:prstGeom prst="line">
              <a:avLst/>
            </a:prstGeom>
            <a:ln w="12700">
              <a:prstDash val="sysDash"/>
            </a:ln>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6EC70675-FF27-4248-82F3-B129621C12FA}"/>
                </a:ext>
              </a:extLst>
            </p:cNvPr>
            <p:cNvSpPr txBox="1"/>
            <p:nvPr/>
          </p:nvSpPr>
          <p:spPr>
            <a:xfrm>
              <a:off x="8643643" y="2290511"/>
              <a:ext cx="3108961"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Point“Transformer”v3</a:t>
              </a:r>
              <a:endParaRPr lang="en-US" dirty="0">
                <a:latin typeface="Arial" panose="020B0604020202020204" pitchFamily="34" charset="0"/>
                <a:cs typeface="Arial" panose="020B0604020202020204" pitchFamily="34" charset="0"/>
              </a:endParaRPr>
            </a:p>
          </p:txBody>
        </p:sp>
        <p:sp>
          <p:nvSpPr>
            <p:cNvPr id="14" name="Freeform 13">
              <a:extLst>
                <a:ext uri="{FF2B5EF4-FFF2-40B4-BE49-F238E27FC236}">
                  <a16:creationId xmlns:a16="http://schemas.microsoft.com/office/drawing/2014/main" id="{A2EF420E-2485-C66E-27D5-AA05E64A889B}"/>
                </a:ext>
              </a:extLst>
            </p:cNvPr>
            <p:cNvSpPr>
              <a:spLocks noChangeAspect="1"/>
            </p:cNvSpPr>
            <p:nvPr/>
          </p:nvSpPr>
          <p:spPr>
            <a:xfrm rot="5400000">
              <a:off x="9645370" y="155430"/>
              <a:ext cx="1105507" cy="3108960"/>
            </a:xfrm>
            <a:custGeom>
              <a:avLst/>
              <a:gdLst>
                <a:gd name="connsiteX0" fmla="*/ 153248 w 214992"/>
                <a:gd name="connsiteY0" fmla="*/ -459 h 603824"/>
                <a:gd name="connsiteX1" fmla="*/ 215578 w 214992"/>
                <a:gd name="connsiteY1" fmla="*/ 61887 h 603824"/>
                <a:gd name="connsiteX2" fmla="*/ 215578 w 214992"/>
                <a:gd name="connsiteY2" fmla="*/ 541015 h 603824"/>
                <a:gd name="connsiteX3" fmla="*/ 153248 w 214992"/>
                <a:gd name="connsiteY3" fmla="*/ 603365 h 603824"/>
                <a:gd name="connsiteX4" fmla="*/ 62914 w 214992"/>
                <a:gd name="connsiteY4" fmla="*/ 603365 h 603824"/>
                <a:gd name="connsiteX5" fmla="*/ 585 w 214992"/>
                <a:gd name="connsiteY5" fmla="*/ 541015 h 603824"/>
                <a:gd name="connsiteX6" fmla="*/ 585 w 214992"/>
                <a:gd name="connsiteY6" fmla="*/ 61887 h 603824"/>
                <a:gd name="connsiteX7" fmla="*/ 62914 w 214992"/>
                <a:gd name="connsiteY7" fmla="*/ -459 h 603824"/>
                <a:gd name="connsiteX8" fmla="*/ 15324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3248" y="-459"/>
                  </a:moveTo>
                  <a:cubicBezTo>
                    <a:pt x="187672" y="-459"/>
                    <a:pt x="215578" y="27453"/>
                    <a:pt x="215578" y="61887"/>
                  </a:cubicBezTo>
                  <a:cubicBezTo>
                    <a:pt x="215578" y="177783"/>
                    <a:pt x="215578" y="425128"/>
                    <a:pt x="215578" y="541015"/>
                  </a:cubicBezTo>
                  <a:cubicBezTo>
                    <a:pt x="215578" y="575466"/>
                    <a:pt x="187672" y="603365"/>
                    <a:pt x="153248" y="603365"/>
                  </a:cubicBezTo>
                  <a:cubicBezTo>
                    <a:pt x="124850" y="603365"/>
                    <a:pt x="91312" y="603365"/>
                    <a:pt x="62914" y="603365"/>
                  </a:cubicBezTo>
                  <a:cubicBezTo>
                    <a:pt x="28491" y="603365"/>
                    <a:pt x="585" y="575466"/>
                    <a:pt x="585" y="541015"/>
                  </a:cubicBezTo>
                  <a:cubicBezTo>
                    <a:pt x="585" y="425128"/>
                    <a:pt x="585" y="177783"/>
                    <a:pt x="585" y="61887"/>
                  </a:cubicBezTo>
                  <a:cubicBezTo>
                    <a:pt x="585" y="27453"/>
                    <a:pt x="28491" y="-459"/>
                    <a:pt x="62914" y="-459"/>
                  </a:cubicBezTo>
                  <a:cubicBezTo>
                    <a:pt x="91312" y="-459"/>
                    <a:pt x="124850" y="-459"/>
                    <a:pt x="153248" y="-459"/>
                  </a:cubicBezTo>
                  <a:close/>
                </a:path>
              </a:pathLst>
            </a:custGeom>
            <a:solidFill>
              <a:srgbClr val="FEF3C6"/>
            </a:solidFill>
            <a:ln w="1443" cap="rnd">
              <a:solidFill>
                <a:srgbClr val="FFB000"/>
              </a:solidFill>
              <a:prstDash val="solid"/>
              <a:round/>
            </a:ln>
          </p:spPr>
          <p:txBody>
            <a:bodyPr vert="vert270" rtlCol="0" anchor="ctr"/>
            <a:lstStyle/>
            <a:p>
              <a:pPr algn="ctr"/>
              <a:r>
                <a:rPr lang="en-US" sz="1500" dirty="0">
                  <a:latin typeface="Arial" panose="020B0604020202020204" pitchFamily="34" charset="0"/>
                  <a:cs typeface="Arial" panose="020B0604020202020204" pitchFamily="34" charset="0"/>
                </a:rPr>
                <a:t>Convolution</a:t>
              </a:r>
            </a:p>
            <a:p>
              <a:pPr algn="ctr"/>
              <a:r>
                <a:rPr lang="en-US" sz="1500" dirty="0">
                  <a:latin typeface="Arial" panose="020B0604020202020204" pitchFamily="34" charset="0"/>
                  <a:cs typeface="Arial" panose="020B0604020202020204" pitchFamily="34" charset="0"/>
                </a:rPr>
                <a:t>+</a:t>
              </a:r>
            </a:p>
            <a:p>
              <a:pPr algn="ctr"/>
              <a:r>
                <a:rPr lang="en-US" sz="1500" dirty="0">
                  <a:latin typeface="Arial" panose="020B0604020202020204" pitchFamily="34" charset="0"/>
                  <a:cs typeface="Arial" panose="020B0604020202020204" pitchFamily="34" charset="0"/>
                </a:rPr>
                <a:t>Local Attention</a:t>
              </a:r>
            </a:p>
          </p:txBody>
        </p:sp>
      </p:grpSp>
    </p:spTree>
    <p:extLst>
      <p:ext uri="{BB962C8B-B14F-4D97-AF65-F5344CB8AC3E}">
        <p14:creationId xmlns:p14="http://schemas.microsoft.com/office/powerpoint/2010/main" val="10777902"/>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80635-B248-AA8E-EC1A-C622B04FD2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B908A2-A710-298B-FADE-C1DBE20DA738}"/>
              </a:ext>
            </a:extLst>
          </p:cNvPr>
          <p:cNvSpPr>
            <a:spLocks noGrp="1"/>
          </p:cNvSpPr>
          <p:nvPr>
            <p:ph type="title"/>
          </p:nvPr>
        </p:nvSpPr>
        <p:spPr/>
        <p:txBody>
          <a:bodyPr/>
          <a:lstStyle/>
          <a:p>
            <a:r>
              <a:rPr lang="en-US" dirty="0"/>
              <a:t>Everyone Else: Transformers</a:t>
            </a:r>
          </a:p>
        </p:txBody>
      </p:sp>
      <p:sp>
        <p:nvSpPr>
          <p:cNvPr id="4" name="Date Placeholder 3">
            <a:extLst>
              <a:ext uri="{FF2B5EF4-FFF2-40B4-BE49-F238E27FC236}">
                <a16:creationId xmlns:a16="http://schemas.microsoft.com/office/drawing/2014/main" id="{38515EA9-12C6-01F2-D7E9-970DD08F856E}"/>
              </a:ext>
            </a:extLst>
          </p:cNvPr>
          <p:cNvSpPr>
            <a:spLocks noGrp="1"/>
          </p:cNvSpPr>
          <p:nvPr>
            <p:ph type="dt" sz="half" idx="10"/>
          </p:nvPr>
        </p:nvSpPr>
        <p:spPr/>
        <p:txBody>
          <a:bodyPr/>
          <a:lstStyle/>
          <a:p>
            <a:r>
              <a:rPr lang="en-US" dirty="0"/>
              <a:t>June 3, 2026</a:t>
            </a:r>
          </a:p>
        </p:txBody>
      </p:sp>
      <p:sp>
        <p:nvSpPr>
          <p:cNvPr id="5" name="Footer Placeholder 4">
            <a:extLst>
              <a:ext uri="{FF2B5EF4-FFF2-40B4-BE49-F238E27FC236}">
                <a16:creationId xmlns:a16="http://schemas.microsoft.com/office/drawing/2014/main" id="{9EBFBD48-EF78-3787-B1F6-9F58F7568BB0}"/>
              </a:ext>
            </a:extLst>
          </p:cNvPr>
          <p:cNvSpPr>
            <a:spLocks noGrp="1"/>
          </p:cNvSpPr>
          <p:nvPr>
            <p:ph type="ftr" sz="quarter" idx="11"/>
          </p:nvPr>
        </p:nvSpPr>
        <p:spPr/>
        <p:txBody>
          <a:bodyPr/>
          <a:lstStyle/>
          <a:p>
            <a:r>
              <a:rPr lang="en-US"/>
              <a:t>Volume Transformer (Volt)</a:t>
            </a:r>
          </a:p>
        </p:txBody>
      </p:sp>
      <p:sp>
        <p:nvSpPr>
          <p:cNvPr id="6" name="Slide Number Placeholder 5">
            <a:extLst>
              <a:ext uri="{FF2B5EF4-FFF2-40B4-BE49-F238E27FC236}">
                <a16:creationId xmlns:a16="http://schemas.microsoft.com/office/drawing/2014/main" id="{781A9167-B106-D530-D783-D229DF3742C1}"/>
              </a:ext>
            </a:extLst>
          </p:cNvPr>
          <p:cNvSpPr>
            <a:spLocks noGrp="1"/>
          </p:cNvSpPr>
          <p:nvPr>
            <p:ph type="sldNum" sz="quarter" idx="12"/>
          </p:nvPr>
        </p:nvSpPr>
        <p:spPr/>
        <p:txBody>
          <a:bodyPr/>
          <a:lstStyle/>
          <a:p>
            <a:fld id="{2B4F6D82-CD72-F34E-B7DE-8B6ACE9B0198}" type="slidenum">
              <a:rPr lang="en-US" smtClean="0"/>
              <a:pPr/>
              <a:t>5</a:t>
            </a:fld>
            <a:endParaRPr lang="en-US"/>
          </a:p>
        </p:txBody>
      </p:sp>
      <p:sp>
        <p:nvSpPr>
          <p:cNvPr id="7" name="Google Shape;180;p19">
            <a:extLst>
              <a:ext uri="{FF2B5EF4-FFF2-40B4-BE49-F238E27FC236}">
                <a16:creationId xmlns:a16="http://schemas.microsoft.com/office/drawing/2014/main" id="{72CE0D1E-A7DF-6E81-A9CE-3355A350AA8D}"/>
              </a:ext>
            </a:extLst>
          </p:cNvPr>
          <p:cNvSpPr txBox="1"/>
          <p:nvPr/>
        </p:nvSpPr>
        <p:spPr>
          <a:xfrm>
            <a:off x="1516512" y="867900"/>
            <a:ext cx="3054000" cy="2714566"/>
          </a:xfrm>
          <a:prstGeom prst="rect">
            <a:avLst/>
          </a:prstGeom>
          <a:solidFill>
            <a:srgbClr val="FAFAFA"/>
          </a:solid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 dirty="0">
                <a:solidFill>
                  <a:srgbClr val="202124"/>
                </a:solidFill>
                <a:latin typeface="Arial" panose="020B0604020202020204" pitchFamily="34" charset="0"/>
                <a:ea typeface="Google Sans"/>
                <a:cs typeface="Arial" panose="020B0604020202020204" pitchFamily="34" charset="0"/>
                <a:sym typeface="Google Sans"/>
              </a:rPr>
              <a:t>Computer Vision</a:t>
            </a:r>
            <a:endParaRPr dirty="0">
              <a:solidFill>
                <a:srgbClr val="202124"/>
              </a:solidFill>
              <a:latin typeface="Arial" panose="020B0604020202020204" pitchFamily="34" charset="0"/>
              <a:ea typeface="Google Sans"/>
              <a:cs typeface="Arial" panose="020B0604020202020204" pitchFamily="34" charset="0"/>
              <a:sym typeface="Google Sans"/>
            </a:endParaRPr>
          </a:p>
        </p:txBody>
      </p:sp>
      <p:sp>
        <p:nvSpPr>
          <p:cNvPr id="8" name="Google Shape;181;p19">
            <a:extLst>
              <a:ext uri="{FF2B5EF4-FFF2-40B4-BE49-F238E27FC236}">
                <a16:creationId xmlns:a16="http://schemas.microsoft.com/office/drawing/2014/main" id="{E7E6ACDC-C4F3-2505-FCB1-EB283D3D1AF0}"/>
              </a:ext>
            </a:extLst>
          </p:cNvPr>
          <p:cNvSpPr txBox="1"/>
          <p:nvPr/>
        </p:nvSpPr>
        <p:spPr>
          <a:xfrm>
            <a:off x="4570512" y="867900"/>
            <a:ext cx="3036000" cy="2561100"/>
          </a:xfrm>
          <a:prstGeom prst="rect">
            <a:avLst/>
          </a:prstGeom>
          <a:solidFill>
            <a:srgbClr val="F3F3F3"/>
          </a:solid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
                <a:solidFill>
                  <a:srgbClr val="202124"/>
                </a:solidFill>
                <a:latin typeface="Arial" panose="020B0604020202020204" pitchFamily="34" charset="0"/>
                <a:ea typeface="Google Sans"/>
                <a:cs typeface="Arial" panose="020B0604020202020204" pitchFamily="34" charset="0"/>
                <a:sym typeface="Google Sans"/>
              </a:rPr>
              <a:t>Natural Lang. Proc.</a:t>
            </a:r>
            <a:endParaRPr>
              <a:solidFill>
                <a:srgbClr val="202124"/>
              </a:solidFill>
              <a:latin typeface="Arial" panose="020B0604020202020204" pitchFamily="34" charset="0"/>
              <a:ea typeface="Google Sans"/>
              <a:cs typeface="Arial" panose="020B0604020202020204" pitchFamily="34" charset="0"/>
              <a:sym typeface="Google Sans"/>
            </a:endParaRPr>
          </a:p>
        </p:txBody>
      </p:sp>
      <p:sp>
        <p:nvSpPr>
          <p:cNvPr id="9" name="Google Shape;182;p19">
            <a:extLst>
              <a:ext uri="{FF2B5EF4-FFF2-40B4-BE49-F238E27FC236}">
                <a16:creationId xmlns:a16="http://schemas.microsoft.com/office/drawing/2014/main" id="{19E393AF-9CA8-EC9A-9CC0-BABA4E229331}"/>
              </a:ext>
            </a:extLst>
          </p:cNvPr>
          <p:cNvSpPr txBox="1"/>
          <p:nvPr/>
        </p:nvSpPr>
        <p:spPr>
          <a:xfrm>
            <a:off x="4579437" y="3429000"/>
            <a:ext cx="3036000" cy="2561100"/>
          </a:xfrm>
          <a:prstGeom prst="rect">
            <a:avLst/>
          </a:prstGeom>
          <a:solidFill>
            <a:srgbClr val="FAFAFA"/>
          </a:solid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
                <a:solidFill>
                  <a:srgbClr val="202124"/>
                </a:solidFill>
                <a:latin typeface="Arial" panose="020B0604020202020204" pitchFamily="34" charset="0"/>
                <a:ea typeface="Google Sans"/>
                <a:cs typeface="Arial" panose="020B0604020202020204" pitchFamily="34" charset="0"/>
                <a:sym typeface="Google Sans"/>
              </a:rPr>
              <a:t>Translation</a:t>
            </a:r>
            <a:endParaRPr>
              <a:solidFill>
                <a:srgbClr val="202124"/>
              </a:solidFill>
              <a:latin typeface="Arial" panose="020B0604020202020204" pitchFamily="34" charset="0"/>
              <a:ea typeface="Google Sans"/>
              <a:cs typeface="Arial" panose="020B0604020202020204" pitchFamily="34" charset="0"/>
              <a:sym typeface="Google Sans"/>
            </a:endParaRPr>
          </a:p>
        </p:txBody>
      </p:sp>
      <p:sp>
        <p:nvSpPr>
          <p:cNvPr id="10" name="Google Shape;183;p19">
            <a:extLst>
              <a:ext uri="{FF2B5EF4-FFF2-40B4-BE49-F238E27FC236}">
                <a16:creationId xmlns:a16="http://schemas.microsoft.com/office/drawing/2014/main" id="{36A88CA4-41B6-A2C3-E291-BBBD9E567DFD}"/>
              </a:ext>
            </a:extLst>
          </p:cNvPr>
          <p:cNvSpPr txBox="1"/>
          <p:nvPr/>
        </p:nvSpPr>
        <p:spPr>
          <a:xfrm>
            <a:off x="1525487" y="3429000"/>
            <a:ext cx="3054000" cy="2561100"/>
          </a:xfrm>
          <a:prstGeom prst="rect">
            <a:avLst/>
          </a:prstGeom>
          <a:solidFill>
            <a:srgbClr val="F3F3F3"/>
          </a:solid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
                <a:solidFill>
                  <a:srgbClr val="202124"/>
                </a:solidFill>
                <a:latin typeface="Arial" panose="020B0604020202020204" pitchFamily="34" charset="0"/>
                <a:ea typeface="Google Sans"/>
                <a:cs typeface="Arial" panose="020B0604020202020204" pitchFamily="34" charset="0"/>
                <a:sym typeface="Google Sans"/>
              </a:rPr>
              <a:t>Speech</a:t>
            </a:r>
            <a:endParaRPr>
              <a:solidFill>
                <a:srgbClr val="202124"/>
              </a:solidFill>
              <a:latin typeface="Arial" panose="020B0604020202020204" pitchFamily="34" charset="0"/>
              <a:ea typeface="Google Sans"/>
              <a:cs typeface="Arial" panose="020B0604020202020204" pitchFamily="34" charset="0"/>
              <a:sym typeface="Google Sans"/>
            </a:endParaRPr>
          </a:p>
        </p:txBody>
      </p:sp>
      <p:pic>
        <p:nvPicPr>
          <p:cNvPr id="11" name="Google Shape;184;p19">
            <a:extLst>
              <a:ext uri="{FF2B5EF4-FFF2-40B4-BE49-F238E27FC236}">
                <a16:creationId xmlns:a16="http://schemas.microsoft.com/office/drawing/2014/main" id="{46CFC9A1-4F77-BEAF-D4D0-F3C03EB974E2}"/>
              </a:ext>
            </a:extLst>
          </p:cNvPr>
          <p:cNvPicPr preferRelativeResize="0">
            <a:picLocks noChangeAspect="1"/>
          </p:cNvPicPr>
          <p:nvPr/>
        </p:nvPicPr>
        <p:blipFill>
          <a:blip r:embed="rId3">
            <a:alphaModFix/>
          </a:blip>
          <a:stretch>
            <a:fillRect/>
          </a:stretch>
        </p:blipFill>
        <p:spPr>
          <a:xfrm>
            <a:off x="2364086" y="1359203"/>
            <a:ext cx="1376802" cy="1920240"/>
          </a:xfrm>
          <a:prstGeom prst="rect">
            <a:avLst/>
          </a:prstGeom>
          <a:noFill/>
          <a:ln>
            <a:noFill/>
          </a:ln>
        </p:spPr>
      </p:pic>
      <p:pic>
        <p:nvPicPr>
          <p:cNvPr id="12" name="Google Shape;185;p19">
            <a:extLst>
              <a:ext uri="{FF2B5EF4-FFF2-40B4-BE49-F238E27FC236}">
                <a16:creationId xmlns:a16="http://schemas.microsoft.com/office/drawing/2014/main" id="{D3331631-8B66-C216-1FCD-5890111CE3C3}"/>
              </a:ext>
            </a:extLst>
          </p:cNvPr>
          <p:cNvPicPr preferRelativeResize="0">
            <a:picLocks noChangeAspect="1"/>
          </p:cNvPicPr>
          <p:nvPr/>
        </p:nvPicPr>
        <p:blipFill>
          <a:blip r:embed="rId3">
            <a:alphaModFix/>
          </a:blip>
          <a:stretch>
            <a:fillRect/>
          </a:stretch>
        </p:blipFill>
        <p:spPr>
          <a:xfrm>
            <a:off x="5427061" y="1352697"/>
            <a:ext cx="1376802" cy="1920240"/>
          </a:xfrm>
          <a:prstGeom prst="rect">
            <a:avLst/>
          </a:prstGeom>
          <a:noFill/>
          <a:ln>
            <a:noFill/>
          </a:ln>
        </p:spPr>
      </p:pic>
      <p:pic>
        <p:nvPicPr>
          <p:cNvPr id="13" name="Google Shape;186;p19">
            <a:extLst>
              <a:ext uri="{FF2B5EF4-FFF2-40B4-BE49-F238E27FC236}">
                <a16:creationId xmlns:a16="http://schemas.microsoft.com/office/drawing/2014/main" id="{AA54ABA9-E50E-4AA4-18B8-D7C48BD0F212}"/>
              </a:ext>
            </a:extLst>
          </p:cNvPr>
          <p:cNvPicPr preferRelativeResize="0">
            <a:picLocks noChangeAspect="1"/>
          </p:cNvPicPr>
          <p:nvPr/>
        </p:nvPicPr>
        <p:blipFill>
          <a:blip r:embed="rId3">
            <a:alphaModFix/>
          </a:blip>
          <a:stretch>
            <a:fillRect/>
          </a:stretch>
        </p:blipFill>
        <p:spPr>
          <a:xfrm>
            <a:off x="2382123" y="3931422"/>
            <a:ext cx="1376802" cy="1920240"/>
          </a:xfrm>
          <a:prstGeom prst="rect">
            <a:avLst/>
          </a:prstGeom>
          <a:noFill/>
          <a:ln>
            <a:noFill/>
          </a:ln>
        </p:spPr>
      </p:pic>
      <p:pic>
        <p:nvPicPr>
          <p:cNvPr id="14" name="Google Shape;187;p19">
            <a:extLst>
              <a:ext uri="{FF2B5EF4-FFF2-40B4-BE49-F238E27FC236}">
                <a16:creationId xmlns:a16="http://schemas.microsoft.com/office/drawing/2014/main" id="{209F0BBF-9898-4565-4A20-5D866643D32F}"/>
              </a:ext>
            </a:extLst>
          </p:cNvPr>
          <p:cNvPicPr preferRelativeResize="0">
            <a:picLocks noChangeAspect="1"/>
          </p:cNvPicPr>
          <p:nvPr/>
        </p:nvPicPr>
        <p:blipFill>
          <a:blip r:embed="rId3">
            <a:alphaModFix/>
          </a:blip>
          <a:stretch>
            <a:fillRect/>
          </a:stretch>
        </p:blipFill>
        <p:spPr>
          <a:xfrm>
            <a:off x="5427073" y="3931422"/>
            <a:ext cx="1376802" cy="1920240"/>
          </a:xfrm>
          <a:prstGeom prst="rect">
            <a:avLst/>
          </a:prstGeom>
          <a:noFill/>
          <a:ln>
            <a:noFill/>
          </a:ln>
        </p:spPr>
      </p:pic>
      <p:sp>
        <p:nvSpPr>
          <p:cNvPr id="15" name="Google Shape;188;p19">
            <a:extLst>
              <a:ext uri="{FF2B5EF4-FFF2-40B4-BE49-F238E27FC236}">
                <a16:creationId xmlns:a16="http://schemas.microsoft.com/office/drawing/2014/main" id="{8EDBFD4F-49DC-936B-DF7E-37B04FD672BE}"/>
              </a:ext>
            </a:extLst>
          </p:cNvPr>
          <p:cNvSpPr txBox="1"/>
          <p:nvPr/>
        </p:nvSpPr>
        <p:spPr>
          <a:xfrm>
            <a:off x="7612512" y="867900"/>
            <a:ext cx="3054000" cy="2561100"/>
          </a:xfrm>
          <a:prstGeom prst="rect">
            <a:avLst/>
          </a:prstGeom>
          <a:solidFill>
            <a:srgbClr val="FAFAFA"/>
          </a:solid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
                <a:solidFill>
                  <a:srgbClr val="202124"/>
                </a:solidFill>
                <a:latin typeface="Arial" panose="020B0604020202020204" pitchFamily="34" charset="0"/>
                <a:ea typeface="Google Sans"/>
                <a:cs typeface="Arial" panose="020B0604020202020204" pitchFamily="34" charset="0"/>
                <a:sym typeface="Google Sans"/>
              </a:rPr>
              <a:t>Reinf. Learning</a:t>
            </a:r>
            <a:endParaRPr>
              <a:solidFill>
                <a:srgbClr val="202124"/>
              </a:solidFill>
              <a:latin typeface="Arial" panose="020B0604020202020204" pitchFamily="34" charset="0"/>
              <a:ea typeface="Google Sans"/>
              <a:cs typeface="Arial" panose="020B0604020202020204" pitchFamily="34" charset="0"/>
              <a:sym typeface="Google Sans"/>
            </a:endParaRPr>
          </a:p>
        </p:txBody>
      </p:sp>
      <p:pic>
        <p:nvPicPr>
          <p:cNvPr id="17" name="Google Shape;190;p19">
            <a:extLst>
              <a:ext uri="{FF2B5EF4-FFF2-40B4-BE49-F238E27FC236}">
                <a16:creationId xmlns:a16="http://schemas.microsoft.com/office/drawing/2014/main" id="{13AB38B5-C3B3-530F-5FBA-FE5009095FDC}"/>
              </a:ext>
            </a:extLst>
          </p:cNvPr>
          <p:cNvPicPr preferRelativeResize="0">
            <a:picLocks noChangeAspect="1"/>
          </p:cNvPicPr>
          <p:nvPr/>
        </p:nvPicPr>
        <p:blipFill>
          <a:blip r:embed="rId3">
            <a:alphaModFix/>
          </a:blip>
          <a:stretch>
            <a:fillRect/>
          </a:stretch>
        </p:blipFill>
        <p:spPr>
          <a:xfrm>
            <a:off x="8478123" y="1352697"/>
            <a:ext cx="1376802" cy="1920240"/>
          </a:xfrm>
          <a:prstGeom prst="rect">
            <a:avLst/>
          </a:prstGeom>
          <a:noFill/>
          <a:ln>
            <a:noFill/>
          </a:ln>
        </p:spPr>
      </p:pic>
      <p:sp>
        <p:nvSpPr>
          <p:cNvPr id="22" name="Google Shape;192;p19">
            <a:extLst>
              <a:ext uri="{FF2B5EF4-FFF2-40B4-BE49-F238E27FC236}">
                <a16:creationId xmlns:a16="http://schemas.microsoft.com/office/drawing/2014/main" id="{1AE4B527-BE31-8423-5596-5F67CD0E04FC}"/>
              </a:ext>
            </a:extLst>
          </p:cNvPr>
          <p:cNvSpPr txBox="1"/>
          <p:nvPr/>
        </p:nvSpPr>
        <p:spPr>
          <a:xfrm>
            <a:off x="43512" y="6097193"/>
            <a:ext cx="3995088" cy="492412"/>
          </a:xfrm>
          <a:prstGeom prst="rect">
            <a:avLst/>
          </a:prstGeom>
          <a:noFill/>
          <a:ln>
            <a:noFill/>
          </a:ln>
        </p:spPr>
        <p:txBody>
          <a:bodyPr spcFirstLastPara="1" wrap="square" lIns="91425" tIns="91425" rIns="91425" bIns="91425" anchor="t" anchorCtr="0">
            <a:spAutoFit/>
          </a:bodyPr>
          <a:lstStyle/>
          <a:p>
            <a:pPr lvl="0"/>
            <a:r>
              <a:rPr lang="en" sz="1000" dirty="0">
                <a:solidFill>
                  <a:srgbClr val="202124"/>
                </a:solidFill>
                <a:latin typeface="Arial" panose="020B0604020202020204" pitchFamily="34" charset="0"/>
                <a:ea typeface="Google Sans"/>
                <a:cs typeface="Arial" panose="020B0604020202020204" pitchFamily="34" charset="0"/>
                <a:sym typeface="Google Sans"/>
              </a:rPr>
              <a:t>Slide is taken by “</a:t>
            </a:r>
            <a:r>
              <a:rPr lang="en-US" sz="1000" dirty="0"/>
              <a:t>Transformer Tutorial</a:t>
            </a:r>
            <a:r>
              <a:rPr lang="en" sz="1000" dirty="0">
                <a:solidFill>
                  <a:srgbClr val="202124"/>
                </a:solidFill>
                <a:latin typeface="Arial" panose="020B0604020202020204" pitchFamily="34" charset="0"/>
                <a:ea typeface="Google Sans"/>
                <a:cs typeface="Arial" panose="020B0604020202020204" pitchFamily="34" charset="0"/>
                <a:sym typeface="Google Sans"/>
              </a:rPr>
              <a:t>” of Lucas Beyer</a:t>
            </a:r>
          </a:p>
          <a:p>
            <a:pPr lvl="0"/>
            <a:r>
              <a:rPr lang="en" sz="1000" dirty="0">
                <a:solidFill>
                  <a:srgbClr val="202124"/>
                </a:solidFill>
                <a:latin typeface="Arial" panose="020B0604020202020204" pitchFamily="34" charset="0"/>
                <a:ea typeface="Google Sans"/>
                <a:cs typeface="Arial" panose="020B0604020202020204" pitchFamily="34" charset="0"/>
                <a:sym typeface="Google Sans"/>
              </a:rPr>
              <a:t>Transformer image is taken by "Attention Is All You Need" paper</a:t>
            </a:r>
          </a:p>
        </p:txBody>
      </p:sp>
    </p:spTree>
    <p:extLst>
      <p:ext uri="{BB962C8B-B14F-4D97-AF65-F5344CB8AC3E}">
        <p14:creationId xmlns:p14="http://schemas.microsoft.com/office/powerpoint/2010/main" val="1213066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4EF9-D5F8-70F1-19B7-72FDB11C4E4C}"/>
              </a:ext>
            </a:extLst>
          </p:cNvPr>
          <p:cNvSpPr>
            <a:spLocks noGrp="1"/>
          </p:cNvSpPr>
          <p:nvPr>
            <p:ph type="title"/>
          </p:nvPr>
        </p:nvSpPr>
        <p:spPr/>
        <p:txBody>
          <a:bodyPr/>
          <a:lstStyle/>
          <a:p>
            <a:r>
              <a:rPr lang="en-US" dirty="0"/>
              <a:t>Everyone Else: Transformers</a:t>
            </a:r>
          </a:p>
        </p:txBody>
      </p:sp>
      <p:sp>
        <p:nvSpPr>
          <p:cNvPr id="4" name="Date Placeholder 3">
            <a:extLst>
              <a:ext uri="{FF2B5EF4-FFF2-40B4-BE49-F238E27FC236}">
                <a16:creationId xmlns:a16="http://schemas.microsoft.com/office/drawing/2014/main" id="{BC99DD24-0878-DFDE-35EF-EF15FC7CC785}"/>
              </a:ext>
            </a:extLst>
          </p:cNvPr>
          <p:cNvSpPr>
            <a:spLocks noGrp="1"/>
          </p:cNvSpPr>
          <p:nvPr>
            <p:ph type="dt" sz="half" idx="10"/>
          </p:nvPr>
        </p:nvSpPr>
        <p:spPr/>
        <p:txBody>
          <a:bodyPr/>
          <a:lstStyle/>
          <a:p>
            <a:r>
              <a:rPr lang="en-US" dirty="0"/>
              <a:t>June 3, 2026</a:t>
            </a:r>
          </a:p>
        </p:txBody>
      </p:sp>
      <p:sp>
        <p:nvSpPr>
          <p:cNvPr id="5" name="Footer Placeholder 4">
            <a:extLst>
              <a:ext uri="{FF2B5EF4-FFF2-40B4-BE49-F238E27FC236}">
                <a16:creationId xmlns:a16="http://schemas.microsoft.com/office/drawing/2014/main" id="{3101D18E-2017-429C-8591-CCB264D7168E}"/>
              </a:ext>
            </a:extLst>
          </p:cNvPr>
          <p:cNvSpPr>
            <a:spLocks noGrp="1"/>
          </p:cNvSpPr>
          <p:nvPr>
            <p:ph type="ftr" sz="quarter" idx="11"/>
          </p:nvPr>
        </p:nvSpPr>
        <p:spPr/>
        <p:txBody>
          <a:bodyPr/>
          <a:lstStyle/>
          <a:p>
            <a:r>
              <a:rPr lang="en-US"/>
              <a:t>Volume Transformer (Volt)</a:t>
            </a:r>
          </a:p>
        </p:txBody>
      </p:sp>
      <p:sp>
        <p:nvSpPr>
          <p:cNvPr id="6" name="Slide Number Placeholder 5">
            <a:extLst>
              <a:ext uri="{FF2B5EF4-FFF2-40B4-BE49-F238E27FC236}">
                <a16:creationId xmlns:a16="http://schemas.microsoft.com/office/drawing/2014/main" id="{C7E72833-2AD2-D80D-4DEA-4745A6B0C7B3}"/>
              </a:ext>
            </a:extLst>
          </p:cNvPr>
          <p:cNvSpPr>
            <a:spLocks noGrp="1"/>
          </p:cNvSpPr>
          <p:nvPr>
            <p:ph type="sldNum" sz="quarter" idx="12"/>
          </p:nvPr>
        </p:nvSpPr>
        <p:spPr/>
        <p:txBody>
          <a:bodyPr/>
          <a:lstStyle/>
          <a:p>
            <a:fld id="{2B4F6D82-CD72-F34E-B7DE-8B6ACE9B0198}" type="slidenum">
              <a:rPr lang="en-US" smtClean="0"/>
              <a:pPr/>
              <a:t>6</a:t>
            </a:fld>
            <a:endParaRPr lang="en-US"/>
          </a:p>
        </p:txBody>
      </p:sp>
      <p:sp>
        <p:nvSpPr>
          <p:cNvPr id="3" name="Google Shape;192;p19">
            <a:extLst>
              <a:ext uri="{FF2B5EF4-FFF2-40B4-BE49-F238E27FC236}">
                <a16:creationId xmlns:a16="http://schemas.microsoft.com/office/drawing/2014/main" id="{870482DA-0808-91B2-A02B-0C75172625A1}"/>
              </a:ext>
            </a:extLst>
          </p:cNvPr>
          <p:cNvSpPr txBox="1"/>
          <p:nvPr/>
        </p:nvSpPr>
        <p:spPr>
          <a:xfrm>
            <a:off x="43512" y="6097193"/>
            <a:ext cx="3995088" cy="492412"/>
          </a:xfrm>
          <a:prstGeom prst="rect">
            <a:avLst/>
          </a:prstGeom>
          <a:noFill/>
          <a:ln>
            <a:noFill/>
          </a:ln>
        </p:spPr>
        <p:txBody>
          <a:bodyPr spcFirstLastPara="1" wrap="square" lIns="91425" tIns="91425" rIns="91425" bIns="91425" anchor="t" anchorCtr="0">
            <a:spAutoFit/>
          </a:bodyPr>
          <a:lstStyle/>
          <a:p>
            <a:pPr lvl="0"/>
            <a:r>
              <a:rPr lang="en" sz="1000" dirty="0">
                <a:solidFill>
                  <a:srgbClr val="202124"/>
                </a:solidFill>
                <a:latin typeface="Arial" panose="020B0604020202020204" pitchFamily="34" charset="0"/>
                <a:ea typeface="Google Sans"/>
                <a:cs typeface="Arial" panose="020B0604020202020204" pitchFamily="34" charset="0"/>
                <a:sym typeface="Google Sans"/>
              </a:rPr>
              <a:t>Slide is taken by “</a:t>
            </a:r>
            <a:r>
              <a:rPr lang="en-US" sz="1000" dirty="0"/>
              <a:t>Transformer Tutorial</a:t>
            </a:r>
            <a:r>
              <a:rPr lang="en" sz="1000" dirty="0">
                <a:solidFill>
                  <a:srgbClr val="202124"/>
                </a:solidFill>
                <a:latin typeface="Arial" panose="020B0604020202020204" pitchFamily="34" charset="0"/>
                <a:ea typeface="Google Sans"/>
                <a:cs typeface="Arial" panose="020B0604020202020204" pitchFamily="34" charset="0"/>
                <a:sym typeface="Google Sans"/>
              </a:rPr>
              <a:t>” of Lucas Beyer</a:t>
            </a:r>
          </a:p>
          <a:p>
            <a:pPr lvl="0"/>
            <a:r>
              <a:rPr lang="en" sz="1000" dirty="0">
                <a:solidFill>
                  <a:srgbClr val="202124"/>
                </a:solidFill>
                <a:latin typeface="Arial" panose="020B0604020202020204" pitchFamily="34" charset="0"/>
                <a:ea typeface="Google Sans"/>
                <a:cs typeface="Arial" panose="020B0604020202020204" pitchFamily="34" charset="0"/>
                <a:sym typeface="Google Sans"/>
              </a:rPr>
              <a:t>Transformer image is taken by "Attention Is All You Need" paper</a:t>
            </a:r>
          </a:p>
        </p:txBody>
      </p:sp>
      <p:sp>
        <p:nvSpPr>
          <p:cNvPr id="16" name="Google Shape;189;p19">
            <a:extLst>
              <a:ext uri="{FF2B5EF4-FFF2-40B4-BE49-F238E27FC236}">
                <a16:creationId xmlns:a16="http://schemas.microsoft.com/office/drawing/2014/main" id="{715735B3-BC16-5A29-21C2-6641E3430690}"/>
              </a:ext>
            </a:extLst>
          </p:cNvPr>
          <p:cNvSpPr txBox="1"/>
          <p:nvPr/>
        </p:nvSpPr>
        <p:spPr>
          <a:xfrm>
            <a:off x="7606462" y="3420500"/>
            <a:ext cx="3054000" cy="2561100"/>
          </a:xfrm>
          <a:prstGeom prst="rect">
            <a:avLst/>
          </a:prstGeom>
          <a:solidFill>
            <a:srgbClr val="F3F3F3"/>
          </a:solid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 dirty="0">
                <a:solidFill>
                  <a:srgbClr val="202124"/>
                </a:solidFill>
                <a:latin typeface="Arial" panose="020B0604020202020204" pitchFamily="34" charset="0"/>
                <a:ea typeface="Google Sans"/>
                <a:cs typeface="Arial" panose="020B0604020202020204" pitchFamily="34" charset="0"/>
                <a:sym typeface="Google Sans"/>
              </a:rPr>
              <a:t>3D vision</a:t>
            </a:r>
            <a:endParaRPr dirty="0">
              <a:solidFill>
                <a:srgbClr val="202124"/>
              </a:solidFill>
              <a:latin typeface="Arial" panose="020B0604020202020204" pitchFamily="34" charset="0"/>
              <a:ea typeface="Google Sans"/>
              <a:cs typeface="Arial" panose="020B0604020202020204" pitchFamily="34" charset="0"/>
              <a:sym typeface="Google Sans"/>
            </a:endParaRPr>
          </a:p>
        </p:txBody>
      </p:sp>
      <p:grpSp>
        <p:nvGrpSpPr>
          <p:cNvPr id="92" name="Group 91">
            <a:extLst>
              <a:ext uri="{FF2B5EF4-FFF2-40B4-BE49-F238E27FC236}">
                <a16:creationId xmlns:a16="http://schemas.microsoft.com/office/drawing/2014/main" id="{82C20806-6305-5C84-18F8-FDAAD4FA812F}"/>
              </a:ext>
            </a:extLst>
          </p:cNvPr>
          <p:cNvGrpSpPr>
            <a:grpSpLocks noChangeAspect="1"/>
          </p:cNvGrpSpPr>
          <p:nvPr/>
        </p:nvGrpSpPr>
        <p:grpSpPr>
          <a:xfrm rot="5400000">
            <a:off x="8194051" y="4465666"/>
            <a:ext cx="1887797" cy="841541"/>
            <a:chOff x="3892612" y="1234439"/>
            <a:chExt cx="3777510" cy="1683936"/>
          </a:xfrm>
        </p:grpSpPr>
        <p:sp>
          <p:nvSpPr>
            <p:cNvPr id="93" name="Freeform 92">
              <a:extLst>
                <a:ext uri="{FF2B5EF4-FFF2-40B4-BE49-F238E27FC236}">
                  <a16:creationId xmlns:a16="http://schemas.microsoft.com/office/drawing/2014/main" id="{A3A585A5-EA9D-2AE7-4DCB-B59C404077AC}"/>
                </a:ext>
              </a:extLst>
            </p:cNvPr>
            <p:cNvSpPr>
              <a:spLocks/>
            </p:cNvSpPr>
            <p:nvPr/>
          </p:nvSpPr>
          <p:spPr>
            <a:xfrm rot="5400000">
              <a:off x="3972317" y="1154734"/>
              <a:ext cx="1683936" cy="1843346"/>
            </a:xfrm>
            <a:custGeom>
              <a:avLst/>
              <a:gdLst>
                <a:gd name="connsiteX0" fmla="*/ 875695 w 875997"/>
                <a:gd name="connsiteY0" fmla="*/ 887247 h 960177"/>
                <a:gd name="connsiteX1" fmla="*/ 861514 w 875997"/>
                <a:gd name="connsiteY1" fmla="*/ 937469 h 960177"/>
                <a:gd name="connsiteX2" fmla="*/ 814127 w 875997"/>
                <a:gd name="connsiteY2" fmla="*/ 959314 h 960177"/>
                <a:gd name="connsiteX3" fmla="*/ 62787 w 875997"/>
                <a:gd name="connsiteY3" fmla="*/ 959314 h 960177"/>
                <a:gd name="connsiteX4" fmla="*/ 15405 w 875997"/>
                <a:gd name="connsiteY4" fmla="*/ 937469 h 960177"/>
                <a:gd name="connsiteX5" fmla="*/ 1219 w 875997"/>
                <a:gd name="connsiteY5" fmla="*/ 887247 h 960177"/>
                <a:gd name="connsiteX6" fmla="*/ 132971 w 875997"/>
                <a:gd name="connsiteY6" fmla="*/ 51768 h 960177"/>
                <a:gd name="connsiteX7" fmla="*/ 194539 w 875997"/>
                <a:gd name="connsiteY7" fmla="*/ -863 h 960177"/>
                <a:gd name="connsiteX8" fmla="*/ 682375 w 875997"/>
                <a:gd name="connsiteY8" fmla="*/ -863 h 960177"/>
                <a:gd name="connsiteX9" fmla="*/ 743942 w 875997"/>
                <a:gd name="connsiteY9" fmla="*/ 51768 h 960177"/>
                <a:gd name="connsiteX10" fmla="*/ 875695 w 875997"/>
                <a:gd name="connsiteY10" fmla="*/ 887247 h 96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997" h="960177">
                  <a:moveTo>
                    <a:pt x="875695" y="887247"/>
                  </a:moveTo>
                  <a:cubicBezTo>
                    <a:pt x="878531" y="905260"/>
                    <a:pt x="873353" y="923609"/>
                    <a:pt x="861514" y="937469"/>
                  </a:cubicBezTo>
                  <a:cubicBezTo>
                    <a:pt x="849667" y="951329"/>
                    <a:pt x="832357" y="959314"/>
                    <a:pt x="814127" y="959314"/>
                  </a:cubicBezTo>
                  <a:cubicBezTo>
                    <a:pt x="645697" y="959314"/>
                    <a:pt x="231217" y="959314"/>
                    <a:pt x="62787" y="959314"/>
                  </a:cubicBezTo>
                  <a:cubicBezTo>
                    <a:pt x="44560" y="959314"/>
                    <a:pt x="27247" y="951329"/>
                    <a:pt x="15405" y="937469"/>
                  </a:cubicBezTo>
                  <a:cubicBezTo>
                    <a:pt x="3562" y="923609"/>
                    <a:pt x="-1621" y="905260"/>
                    <a:pt x="1219" y="887247"/>
                  </a:cubicBezTo>
                  <a:cubicBezTo>
                    <a:pt x="30407" y="702166"/>
                    <a:pt x="107499" y="213293"/>
                    <a:pt x="132971" y="51768"/>
                  </a:cubicBezTo>
                  <a:cubicBezTo>
                    <a:pt x="137751" y="21461"/>
                    <a:pt x="163865" y="-863"/>
                    <a:pt x="194539" y="-863"/>
                  </a:cubicBezTo>
                  <a:cubicBezTo>
                    <a:pt x="307406" y="-863"/>
                    <a:pt x="569505" y="-863"/>
                    <a:pt x="682375" y="-863"/>
                  </a:cubicBezTo>
                  <a:cubicBezTo>
                    <a:pt x="713046" y="-863"/>
                    <a:pt x="739159" y="21461"/>
                    <a:pt x="743942" y="51768"/>
                  </a:cubicBezTo>
                  <a:cubicBezTo>
                    <a:pt x="769413" y="213292"/>
                    <a:pt x="846506" y="702159"/>
                    <a:pt x="875695" y="887247"/>
                  </a:cubicBezTo>
                  <a:close/>
                </a:path>
              </a:pathLst>
            </a:custGeom>
            <a:solidFill>
              <a:srgbClr val="FEF3C6"/>
            </a:solidFill>
            <a:ln w="8650" cap="rnd">
              <a:solidFill>
                <a:srgbClr val="FFB900"/>
              </a:solidFill>
              <a:prstDash val="solid"/>
              <a:round/>
            </a:ln>
          </p:spPr>
          <p:txBody>
            <a:bodyPr rtlCol="0" anchor="ctr"/>
            <a:lstStyle/>
            <a:p>
              <a:pPr algn="ctr"/>
              <a:endParaRPr lang="en-US" sz="1500" dirty="0"/>
            </a:p>
          </p:txBody>
        </p:sp>
        <p:sp>
          <p:nvSpPr>
            <p:cNvPr id="94" name="Freeform 93">
              <a:extLst>
                <a:ext uri="{FF2B5EF4-FFF2-40B4-BE49-F238E27FC236}">
                  <a16:creationId xmlns:a16="http://schemas.microsoft.com/office/drawing/2014/main" id="{CC837AFE-7060-54E0-D50B-C2C5BBCD6312}"/>
                </a:ext>
              </a:extLst>
            </p:cNvPr>
            <p:cNvSpPr>
              <a:spLocks/>
            </p:cNvSpPr>
            <p:nvPr/>
          </p:nvSpPr>
          <p:spPr>
            <a:xfrm>
              <a:off x="4054520" y="1496030"/>
              <a:ext cx="412742" cy="1160736"/>
            </a:xfrm>
            <a:custGeom>
              <a:avLst/>
              <a:gdLst>
                <a:gd name="connsiteX0" fmla="*/ 153248 w 214992"/>
                <a:gd name="connsiteY0" fmla="*/ -459 h 603824"/>
                <a:gd name="connsiteX1" fmla="*/ 215578 w 214992"/>
                <a:gd name="connsiteY1" fmla="*/ 61887 h 603824"/>
                <a:gd name="connsiteX2" fmla="*/ 215578 w 214992"/>
                <a:gd name="connsiteY2" fmla="*/ 541015 h 603824"/>
                <a:gd name="connsiteX3" fmla="*/ 153248 w 214992"/>
                <a:gd name="connsiteY3" fmla="*/ 603365 h 603824"/>
                <a:gd name="connsiteX4" fmla="*/ 62914 w 214992"/>
                <a:gd name="connsiteY4" fmla="*/ 603365 h 603824"/>
                <a:gd name="connsiteX5" fmla="*/ 585 w 214992"/>
                <a:gd name="connsiteY5" fmla="*/ 541015 h 603824"/>
                <a:gd name="connsiteX6" fmla="*/ 585 w 214992"/>
                <a:gd name="connsiteY6" fmla="*/ 61887 h 603824"/>
                <a:gd name="connsiteX7" fmla="*/ 62914 w 214992"/>
                <a:gd name="connsiteY7" fmla="*/ -459 h 603824"/>
                <a:gd name="connsiteX8" fmla="*/ 15324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3248" y="-459"/>
                  </a:moveTo>
                  <a:cubicBezTo>
                    <a:pt x="187672" y="-459"/>
                    <a:pt x="215578" y="27453"/>
                    <a:pt x="215578" y="61887"/>
                  </a:cubicBezTo>
                  <a:cubicBezTo>
                    <a:pt x="215578" y="177783"/>
                    <a:pt x="215578" y="425128"/>
                    <a:pt x="215578" y="541015"/>
                  </a:cubicBezTo>
                  <a:cubicBezTo>
                    <a:pt x="215578" y="575466"/>
                    <a:pt x="187672" y="603365"/>
                    <a:pt x="153248" y="603365"/>
                  </a:cubicBezTo>
                  <a:cubicBezTo>
                    <a:pt x="124850" y="603365"/>
                    <a:pt x="91312" y="603365"/>
                    <a:pt x="62914" y="603365"/>
                  </a:cubicBezTo>
                  <a:cubicBezTo>
                    <a:pt x="28491" y="603365"/>
                    <a:pt x="585" y="575466"/>
                    <a:pt x="585" y="541015"/>
                  </a:cubicBezTo>
                  <a:cubicBezTo>
                    <a:pt x="585" y="425128"/>
                    <a:pt x="585" y="177783"/>
                    <a:pt x="585" y="61887"/>
                  </a:cubicBezTo>
                  <a:cubicBezTo>
                    <a:pt x="585" y="27453"/>
                    <a:pt x="28491" y="-459"/>
                    <a:pt x="62914" y="-459"/>
                  </a:cubicBezTo>
                  <a:cubicBezTo>
                    <a:pt x="91312" y="-459"/>
                    <a:pt x="124850" y="-459"/>
                    <a:pt x="153248" y="-459"/>
                  </a:cubicBezTo>
                  <a:close/>
                </a:path>
              </a:pathLst>
            </a:custGeom>
            <a:solidFill>
              <a:srgbClr val="FEF3C6"/>
            </a:solidFill>
            <a:ln w="1443" cap="rnd">
              <a:noFill/>
              <a:prstDash val="solid"/>
              <a:round/>
            </a:ln>
          </p:spPr>
          <p:txBody>
            <a:bodyPr rtlCol="0" anchor="ctr"/>
            <a:lstStyle/>
            <a:p>
              <a:pPr algn="ctr"/>
              <a:endParaRPr lang="en-US" sz="1500" dirty="0"/>
            </a:p>
          </p:txBody>
        </p:sp>
        <p:sp>
          <p:nvSpPr>
            <p:cNvPr id="95" name="Freeform 94">
              <a:extLst>
                <a:ext uri="{FF2B5EF4-FFF2-40B4-BE49-F238E27FC236}">
                  <a16:creationId xmlns:a16="http://schemas.microsoft.com/office/drawing/2014/main" id="{A825B8F3-D70C-3180-0F11-E99A1BD3352A}"/>
                </a:ext>
              </a:extLst>
            </p:cNvPr>
            <p:cNvSpPr>
              <a:spLocks/>
            </p:cNvSpPr>
            <p:nvPr/>
          </p:nvSpPr>
          <p:spPr>
            <a:xfrm>
              <a:off x="4054520" y="1496030"/>
              <a:ext cx="412742" cy="1160736"/>
            </a:xfrm>
            <a:custGeom>
              <a:avLst/>
              <a:gdLst>
                <a:gd name="connsiteX0" fmla="*/ 153248 w 214992"/>
                <a:gd name="connsiteY0" fmla="*/ -459 h 603824"/>
                <a:gd name="connsiteX1" fmla="*/ 215578 w 214992"/>
                <a:gd name="connsiteY1" fmla="*/ 61887 h 603824"/>
                <a:gd name="connsiteX2" fmla="*/ 215578 w 214992"/>
                <a:gd name="connsiteY2" fmla="*/ 541015 h 603824"/>
                <a:gd name="connsiteX3" fmla="*/ 153248 w 214992"/>
                <a:gd name="connsiteY3" fmla="*/ 603365 h 603824"/>
                <a:gd name="connsiteX4" fmla="*/ 62914 w 214992"/>
                <a:gd name="connsiteY4" fmla="*/ 603365 h 603824"/>
                <a:gd name="connsiteX5" fmla="*/ 585 w 214992"/>
                <a:gd name="connsiteY5" fmla="*/ 541015 h 603824"/>
                <a:gd name="connsiteX6" fmla="*/ 585 w 214992"/>
                <a:gd name="connsiteY6" fmla="*/ 61887 h 603824"/>
                <a:gd name="connsiteX7" fmla="*/ 62914 w 214992"/>
                <a:gd name="connsiteY7" fmla="*/ -459 h 603824"/>
                <a:gd name="connsiteX8" fmla="*/ 15324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3248" y="-459"/>
                  </a:moveTo>
                  <a:cubicBezTo>
                    <a:pt x="187672" y="-459"/>
                    <a:pt x="215578" y="27453"/>
                    <a:pt x="215578" y="61887"/>
                  </a:cubicBezTo>
                  <a:cubicBezTo>
                    <a:pt x="215578" y="177783"/>
                    <a:pt x="215578" y="425128"/>
                    <a:pt x="215578" y="541015"/>
                  </a:cubicBezTo>
                  <a:cubicBezTo>
                    <a:pt x="215578" y="575466"/>
                    <a:pt x="187672" y="603365"/>
                    <a:pt x="153248" y="603365"/>
                  </a:cubicBezTo>
                  <a:cubicBezTo>
                    <a:pt x="124850" y="603365"/>
                    <a:pt x="91312" y="603365"/>
                    <a:pt x="62914" y="603365"/>
                  </a:cubicBezTo>
                  <a:cubicBezTo>
                    <a:pt x="28491" y="603365"/>
                    <a:pt x="585" y="575466"/>
                    <a:pt x="585" y="541015"/>
                  </a:cubicBezTo>
                  <a:cubicBezTo>
                    <a:pt x="585" y="425128"/>
                    <a:pt x="585" y="177783"/>
                    <a:pt x="585" y="61887"/>
                  </a:cubicBezTo>
                  <a:cubicBezTo>
                    <a:pt x="585" y="27453"/>
                    <a:pt x="28491" y="-459"/>
                    <a:pt x="62914" y="-459"/>
                  </a:cubicBezTo>
                  <a:cubicBezTo>
                    <a:pt x="91312" y="-459"/>
                    <a:pt x="124850" y="-459"/>
                    <a:pt x="153248" y="-459"/>
                  </a:cubicBezTo>
                  <a:close/>
                </a:path>
              </a:pathLst>
            </a:custGeom>
            <a:noFill/>
            <a:ln w="8544" cap="rnd">
              <a:solidFill>
                <a:srgbClr val="FFB900"/>
              </a:solidFill>
              <a:prstDash val="solid"/>
              <a:round/>
            </a:ln>
          </p:spPr>
          <p:txBody>
            <a:bodyPr rtlCol="0" anchor="ctr"/>
            <a:lstStyle/>
            <a:p>
              <a:pPr algn="ctr"/>
              <a:endParaRPr lang="en-US" sz="1500" dirty="0"/>
            </a:p>
          </p:txBody>
        </p:sp>
        <p:sp>
          <p:nvSpPr>
            <p:cNvPr id="96" name="Freeform 95">
              <a:extLst>
                <a:ext uri="{FF2B5EF4-FFF2-40B4-BE49-F238E27FC236}">
                  <a16:creationId xmlns:a16="http://schemas.microsoft.com/office/drawing/2014/main" id="{AF249B02-B0D7-B9DB-5148-9003ACDE4097}"/>
                </a:ext>
              </a:extLst>
            </p:cNvPr>
            <p:cNvSpPr>
              <a:spLocks/>
            </p:cNvSpPr>
            <p:nvPr/>
          </p:nvSpPr>
          <p:spPr>
            <a:xfrm>
              <a:off x="4607921" y="1577442"/>
              <a:ext cx="412742" cy="997907"/>
            </a:xfrm>
            <a:custGeom>
              <a:avLst/>
              <a:gdLst>
                <a:gd name="connsiteX0" fmla="*/ 153386 w 214992"/>
                <a:gd name="connsiteY0" fmla="*/ -459 h 519119"/>
                <a:gd name="connsiteX1" fmla="*/ 197460 w 214992"/>
                <a:gd name="connsiteY1" fmla="*/ 17801 h 519119"/>
                <a:gd name="connsiteX2" fmla="*/ 215716 w 214992"/>
                <a:gd name="connsiteY2" fmla="*/ 61887 h 519119"/>
                <a:gd name="connsiteX3" fmla="*/ 215716 w 214992"/>
                <a:gd name="connsiteY3" fmla="*/ 456313 h 519119"/>
                <a:gd name="connsiteX4" fmla="*/ 197460 w 214992"/>
                <a:gd name="connsiteY4" fmla="*/ 500408 h 519119"/>
                <a:gd name="connsiteX5" fmla="*/ 153386 w 214992"/>
                <a:gd name="connsiteY5" fmla="*/ 518660 h 519119"/>
                <a:gd name="connsiteX6" fmla="*/ 63052 w 214992"/>
                <a:gd name="connsiteY6" fmla="*/ 518660 h 519119"/>
                <a:gd name="connsiteX7" fmla="*/ 18979 w 214992"/>
                <a:gd name="connsiteY7" fmla="*/ 500408 h 519119"/>
                <a:gd name="connsiteX8" fmla="*/ 724 w 214992"/>
                <a:gd name="connsiteY8" fmla="*/ 456313 h 519119"/>
                <a:gd name="connsiteX9" fmla="*/ 724 w 214992"/>
                <a:gd name="connsiteY9" fmla="*/ 61887 h 519119"/>
                <a:gd name="connsiteX10" fmla="*/ 18979 w 214992"/>
                <a:gd name="connsiteY10" fmla="*/ 17801 h 519119"/>
                <a:gd name="connsiteX11" fmla="*/ 63052 w 214992"/>
                <a:gd name="connsiteY11" fmla="*/ -459 h 519119"/>
                <a:gd name="connsiteX12" fmla="*/ 153386 w 214992"/>
                <a:gd name="connsiteY12" fmla="*/ -459 h 51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992" h="519119">
                  <a:moveTo>
                    <a:pt x="153386" y="-459"/>
                  </a:moveTo>
                  <a:cubicBezTo>
                    <a:pt x="169918" y="-459"/>
                    <a:pt x="185771" y="6110"/>
                    <a:pt x="197460" y="17801"/>
                  </a:cubicBezTo>
                  <a:cubicBezTo>
                    <a:pt x="209149" y="29493"/>
                    <a:pt x="215716" y="45351"/>
                    <a:pt x="215716" y="61887"/>
                  </a:cubicBezTo>
                  <a:lnTo>
                    <a:pt x="215716" y="456313"/>
                  </a:lnTo>
                  <a:cubicBezTo>
                    <a:pt x="215716" y="472850"/>
                    <a:pt x="209149" y="488711"/>
                    <a:pt x="197460" y="500408"/>
                  </a:cubicBezTo>
                  <a:cubicBezTo>
                    <a:pt x="185771" y="512091"/>
                    <a:pt x="169918" y="518660"/>
                    <a:pt x="153386" y="518660"/>
                  </a:cubicBezTo>
                  <a:cubicBezTo>
                    <a:pt x="124988" y="518660"/>
                    <a:pt x="91451" y="518660"/>
                    <a:pt x="63052" y="518660"/>
                  </a:cubicBezTo>
                  <a:cubicBezTo>
                    <a:pt x="46522" y="518660"/>
                    <a:pt x="30669" y="512091"/>
                    <a:pt x="18979" y="500408"/>
                  </a:cubicBezTo>
                  <a:cubicBezTo>
                    <a:pt x="7291" y="488711"/>
                    <a:pt x="724" y="472850"/>
                    <a:pt x="724" y="456313"/>
                  </a:cubicBezTo>
                  <a:cubicBezTo>
                    <a:pt x="724" y="356457"/>
                    <a:pt x="724" y="161748"/>
                    <a:pt x="724" y="61887"/>
                  </a:cubicBezTo>
                  <a:cubicBezTo>
                    <a:pt x="724" y="45351"/>
                    <a:pt x="7291" y="29493"/>
                    <a:pt x="18979" y="17801"/>
                  </a:cubicBezTo>
                  <a:cubicBezTo>
                    <a:pt x="30669" y="6110"/>
                    <a:pt x="46522" y="-459"/>
                    <a:pt x="63052" y="-459"/>
                  </a:cubicBezTo>
                  <a:lnTo>
                    <a:pt x="153386" y="-459"/>
                  </a:lnTo>
                  <a:close/>
                </a:path>
              </a:pathLst>
            </a:custGeom>
            <a:solidFill>
              <a:srgbClr val="FEF3C6"/>
            </a:solidFill>
            <a:ln w="1326" cap="rnd">
              <a:noFill/>
              <a:prstDash val="solid"/>
              <a:round/>
            </a:ln>
          </p:spPr>
          <p:txBody>
            <a:bodyPr rtlCol="0" anchor="ctr"/>
            <a:lstStyle/>
            <a:p>
              <a:pPr algn="ctr"/>
              <a:endParaRPr lang="en-US" sz="1500" dirty="0"/>
            </a:p>
          </p:txBody>
        </p:sp>
        <p:sp>
          <p:nvSpPr>
            <p:cNvPr id="97" name="Freeform 96">
              <a:extLst>
                <a:ext uri="{FF2B5EF4-FFF2-40B4-BE49-F238E27FC236}">
                  <a16:creationId xmlns:a16="http://schemas.microsoft.com/office/drawing/2014/main" id="{D6C9ED9D-06B5-FF0D-70A6-1B6DB460259D}"/>
                </a:ext>
              </a:extLst>
            </p:cNvPr>
            <p:cNvSpPr>
              <a:spLocks/>
            </p:cNvSpPr>
            <p:nvPr/>
          </p:nvSpPr>
          <p:spPr>
            <a:xfrm>
              <a:off x="4607921" y="1577442"/>
              <a:ext cx="412742" cy="997907"/>
            </a:xfrm>
            <a:custGeom>
              <a:avLst/>
              <a:gdLst>
                <a:gd name="connsiteX0" fmla="*/ 153386 w 214992"/>
                <a:gd name="connsiteY0" fmla="*/ -459 h 519119"/>
                <a:gd name="connsiteX1" fmla="*/ 197460 w 214992"/>
                <a:gd name="connsiteY1" fmla="*/ 17801 h 519119"/>
                <a:gd name="connsiteX2" fmla="*/ 215716 w 214992"/>
                <a:gd name="connsiteY2" fmla="*/ 61887 h 519119"/>
                <a:gd name="connsiteX3" fmla="*/ 215716 w 214992"/>
                <a:gd name="connsiteY3" fmla="*/ 456313 h 519119"/>
                <a:gd name="connsiteX4" fmla="*/ 197460 w 214992"/>
                <a:gd name="connsiteY4" fmla="*/ 500408 h 519119"/>
                <a:gd name="connsiteX5" fmla="*/ 153386 w 214992"/>
                <a:gd name="connsiteY5" fmla="*/ 518660 h 519119"/>
                <a:gd name="connsiteX6" fmla="*/ 63052 w 214992"/>
                <a:gd name="connsiteY6" fmla="*/ 518660 h 519119"/>
                <a:gd name="connsiteX7" fmla="*/ 18979 w 214992"/>
                <a:gd name="connsiteY7" fmla="*/ 500408 h 519119"/>
                <a:gd name="connsiteX8" fmla="*/ 724 w 214992"/>
                <a:gd name="connsiteY8" fmla="*/ 456313 h 519119"/>
                <a:gd name="connsiteX9" fmla="*/ 724 w 214992"/>
                <a:gd name="connsiteY9" fmla="*/ 61887 h 519119"/>
                <a:gd name="connsiteX10" fmla="*/ 18979 w 214992"/>
                <a:gd name="connsiteY10" fmla="*/ 17801 h 519119"/>
                <a:gd name="connsiteX11" fmla="*/ 63052 w 214992"/>
                <a:gd name="connsiteY11" fmla="*/ -459 h 519119"/>
                <a:gd name="connsiteX12" fmla="*/ 153386 w 214992"/>
                <a:gd name="connsiteY12" fmla="*/ -459 h 51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992" h="519119">
                  <a:moveTo>
                    <a:pt x="153386" y="-459"/>
                  </a:moveTo>
                  <a:cubicBezTo>
                    <a:pt x="169918" y="-459"/>
                    <a:pt x="185771" y="6110"/>
                    <a:pt x="197460" y="17801"/>
                  </a:cubicBezTo>
                  <a:cubicBezTo>
                    <a:pt x="209149" y="29493"/>
                    <a:pt x="215716" y="45351"/>
                    <a:pt x="215716" y="61887"/>
                  </a:cubicBezTo>
                  <a:lnTo>
                    <a:pt x="215716" y="456313"/>
                  </a:lnTo>
                  <a:cubicBezTo>
                    <a:pt x="215716" y="472850"/>
                    <a:pt x="209149" y="488711"/>
                    <a:pt x="197460" y="500408"/>
                  </a:cubicBezTo>
                  <a:cubicBezTo>
                    <a:pt x="185771" y="512091"/>
                    <a:pt x="169918" y="518660"/>
                    <a:pt x="153386" y="518660"/>
                  </a:cubicBezTo>
                  <a:cubicBezTo>
                    <a:pt x="124988" y="518660"/>
                    <a:pt x="91451" y="518660"/>
                    <a:pt x="63052" y="518660"/>
                  </a:cubicBezTo>
                  <a:cubicBezTo>
                    <a:pt x="46522" y="518660"/>
                    <a:pt x="30669" y="512091"/>
                    <a:pt x="18979" y="500408"/>
                  </a:cubicBezTo>
                  <a:cubicBezTo>
                    <a:pt x="7291" y="488711"/>
                    <a:pt x="724" y="472850"/>
                    <a:pt x="724" y="456313"/>
                  </a:cubicBezTo>
                  <a:cubicBezTo>
                    <a:pt x="724" y="356457"/>
                    <a:pt x="724" y="161748"/>
                    <a:pt x="724" y="61887"/>
                  </a:cubicBezTo>
                  <a:cubicBezTo>
                    <a:pt x="724" y="45351"/>
                    <a:pt x="7291" y="29493"/>
                    <a:pt x="18979" y="17801"/>
                  </a:cubicBezTo>
                  <a:cubicBezTo>
                    <a:pt x="30669" y="6110"/>
                    <a:pt x="46522" y="-459"/>
                    <a:pt x="63052" y="-459"/>
                  </a:cubicBezTo>
                  <a:lnTo>
                    <a:pt x="153386" y="-459"/>
                  </a:lnTo>
                  <a:close/>
                </a:path>
              </a:pathLst>
            </a:custGeom>
            <a:noFill/>
            <a:ln w="8618" cap="rnd">
              <a:solidFill>
                <a:srgbClr val="FFB900"/>
              </a:solidFill>
              <a:prstDash val="solid"/>
              <a:round/>
            </a:ln>
          </p:spPr>
          <p:txBody>
            <a:bodyPr rtlCol="0" anchor="ctr"/>
            <a:lstStyle/>
            <a:p>
              <a:pPr algn="ctr"/>
              <a:endParaRPr lang="en-US" sz="1500"/>
            </a:p>
          </p:txBody>
        </p:sp>
        <p:sp>
          <p:nvSpPr>
            <p:cNvPr id="98" name="Freeform 97">
              <a:extLst>
                <a:ext uri="{FF2B5EF4-FFF2-40B4-BE49-F238E27FC236}">
                  <a16:creationId xmlns:a16="http://schemas.microsoft.com/office/drawing/2014/main" id="{58E235BA-AF70-5738-4CF5-9AC400D89184}"/>
                </a:ext>
              </a:extLst>
            </p:cNvPr>
            <p:cNvSpPr>
              <a:spLocks/>
            </p:cNvSpPr>
            <p:nvPr/>
          </p:nvSpPr>
          <p:spPr>
            <a:xfrm>
              <a:off x="5161322" y="1656332"/>
              <a:ext cx="412742" cy="840145"/>
            </a:xfrm>
            <a:custGeom>
              <a:avLst/>
              <a:gdLst>
                <a:gd name="connsiteX0" fmla="*/ 153525 w 214992"/>
                <a:gd name="connsiteY0" fmla="*/ -459 h 437050"/>
                <a:gd name="connsiteX1" fmla="*/ 215855 w 214992"/>
                <a:gd name="connsiteY1" fmla="*/ 61887 h 437050"/>
                <a:gd name="connsiteX2" fmla="*/ 215855 w 214992"/>
                <a:gd name="connsiteY2" fmla="*/ 374252 h 437050"/>
                <a:gd name="connsiteX3" fmla="*/ 153525 w 214992"/>
                <a:gd name="connsiteY3" fmla="*/ 436591 h 437050"/>
                <a:gd name="connsiteX4" fmla="*/ 63191 w 214992"/>
                <a:gd name="connsiteY4" fmla="*/ 436591 h 437050"/>
                <a:gd name="connsiteX5" fmla="*/ 863 w 214992"/>
                <a:gd name="connsiteY5" fmla="*/ 374252 h 437050"/>
                <a:gd name="connsiteX6" fmla="*/ 863 w 214992"/>
                <a:gd name="connsiteY6" fmla="*/ 61887 h 437050"/>
                <a:gd name="connsiteX7" fmla="*/ 63191 w 214992"/>
                <a:gd name="connsiteY7" fmla="*/ -459 h 437050"/>
                <a:gd name="connsiteX8" fmla="*/ 153525 w 214992"/>
                <a:gd name="connsiteY8" fmla="*/ -459 h 43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437050">
                  <a:moveTo>
                    <a:pt x="153525" y="-459"/>
                  </a:moveTo>
                  <a:cubicBezTo>
                    <a:pt x="187949" y="-459"/>
                    <a:pt x="215855" y="27454"/>
                    <a:pt x="215855" y="61887"/>
                  </a:cubicBezTo>
                  <a:lnTo>
                    <a:pt x="215855" y="374252"/>
                  </a:lnTo>
                  <a:cubicBezTo>
                    <a:pt x="215855" y="408684"/>
                    <a:pt x="187949" y="436591"/>
                    <a:pt x="153525" y="436591"/>
                  </a:cubicBezTo>
                  <a:lnTo>
                    <a:pt x="63191" y="436591"/>
                  </a:lnTo>
                  <a:cubicBezTo>
                    <a:pt x="28768" y="436591"/>
                    <a:pt x="863" y="408684"/>
                    <a:pt x="863" y="374252"/>
                  </a:cubicBezTo>
                  <a:lnTo>
                    <a:pt x="863" y="61887"/>
                  </a:lnTo>
                  <a:cubicBezTo>
                    <a:pt x="863" y="27454"/>
                    <a:pt x="28768" y="-459"/>
                    <a:pt x="63191" y="-459"/>
                  </a:cubicBezTo>
                  <a:lnTo>
                    <a:pt x="153525" y="-459"/>
                  </a:lnTo>
                  <a:close/>
                </a:path>
              </a:pathLst>
            </a:custGeom>
            <a:noFill/>
            <a:ln w="8654" cap="rnd">
              <a:solidFill>
                <a:srgbClr val="FFB900"/>
              </a:solidFill>
              <a:prstDash val="solid"/>
              <a:round/>
            </a:ln>
          </p:spPr>
          <p:txBody>
            <a:bodyPr rtlCol="0" anchor="ctr"/>
            <a:lstStyle/>
            <a:p>
              <a:pPr algn="ctr"/>
              <a:endParaRPr lang="en-US" sz="1500"/>
            </a:p>
          </p:txBody>
        </p:sp>
        <p:sp>
          <p:nvSpPr>
            <p:cNvPr id="99" name="Freeform 98">
              <a:extLst>
                <a:ext uri="{FF2B5EF4-FFF2-40B4-BE49-F238E27FC236}">
                  <a16:creationId xmlns:a16="http://schemas.microsoft.com/office/drawing/2014/main" id="{3F06E0AE-DF53-D44C-1435-4C28DA95FF98}"/>
                </a:ext>
              </a:extLst>
            </p:cNvPr>
            <p:cNvSpPr>
              <a:spLocks/>
            </p:cNvSpPr>
            <p:nvPr/>
          </p:nvSpPr>
          <p:spPr>
            <a:xfrm rot="5400000" flipV="1">
              <a:off x="5906481" y="1154734"/>
              <a:ext cx="1683936" cy="1843346"/>
            </a:xfrm>
            <a:custGeom>
              <a:avLst/>
              <a:gdLst>
                <a:gd name="connsiteX0" fmla="*/ 876337 w 875997"/>
                <a:gd name="connsiteY0" fmla="*/ 887247 h 960177"/>
                <a:gd name="connsiteX1" fmla="*/ 862157 w 875997"/>
                <a:gd name="connsiteY1" fmla="*/ 937469 h 960177"/>
                <a:gd name="connsiteX2" fmla="*/ 814769 w 875997"/>
                <a:gd name="connsiteY2" fmla="*/ 959314 h 960177"/>
                <a:gd name="connsiteX3" fmla="*/ 63430 w 875997"/>
                <a:gd name="connsiteY3" fmla="*/ 959314 h 960177"/>
                <a:gd name="connsiteX4" fmla="*/ 16047 w 875997"/>
                <a:gd name="connsiteY4" fmla="*/ 937469 h 960177"/>
                <a:gd name="connsiteX5" fmla="*/ 1862 w 875997"/>
                <a:gd name="connsiteY5" fmla="*/ 887247 h 960177"/>
                <a:gd name="connsiteX6" fmla="*/ 133614 w 875997"/>
                <a:gd name="connsiteY6" fmla="*/ 51768 h 960177"/>
                <a:gd name="connsiteX7" fmla="*/ 195181 w 875997"/>
                <a:gd name="connsiteY7" fmla="*/ -863 h 960177"/>
                <a:gd name="connsiteX8" fmla="*/ 683017 w 875997"/>
                <a:gd name="connsiteY8" fmla="*/ -863 h 960177"/>
                <a:gd name="connsiteX9" fmla="*/ 744585 w 875997"/>
                <a:gd name="connsiteY9" fmla="*/ 51768 h 960177"/>
                <a:gd name="connsiteX10" fmla="*/ 876337 w 875997"/>
                <a:gd name="connsiteY10" fmla="*/ 887247 h 96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997" h="960177">
                  <a:moveTo>
                    <a:pt x="876337" y="887247"/>
                  </a:moveTo>
                  <a:cubicBezTo>
                    <a:pt x="879173" y="905260"/>
                    <a:pt x="873996" y="923609"/>
                    <a:pt x="862157" y="937469"/>
                  </a:cubicBezTo>
                  <a:cubicBezTo>
                    <a:pt x="850310" y="951329"/>
                    <a:pt x="832999" y="959314"/>
                    <a:pt x="814769" y="959314"/>
                  </a:cubicBezTo>
                  <a:cubicBezTo>
                    <a:pt x="646339" y="959314"/>
                    <a:pt x="231860" y="959314"/>
                    <a:pt x="63430" y="959314"/>
                  </a:cubicBezTo>
                  <a:cubicBezTo>
                    <a:pt x="45203" y="959314"/>
                    <a:pt x="27889" y="951329"/>
                    <a:pt x="16047" y="937469"/>
                  </a:cubicBezTo>
                  <a:cubicBezTo>
                    <a:pt x="4205" y="923609"/>
                    <a:pt x="-978" y="905260"/>
                    <a:pt x="1862" y="887247"/>
                  </a:cubicBezTo>
                  <a:cubicBezTo>
                    <a:pt x="31049" y="702166"/>
                    <a:pt x="108142" y="213293"/>
                    <a:pt x="133614" y="51768"/>
                  </a:cubicBezTo>
                  <a:cubicBezTo>
                    <a:pt x="138393" y="21461"/>
                    <a:pt x="164507" y="-863"/>
                    <a:pt x="195181" y="-863"/>
                  </a:cubicBezTo>
                  <a:cubicBezTo>
                    <a:pt x="308048" y="-863"/>
                    <a:pt x="570148" y="-863"/>
                    <a:pt x="683017" y="-863"/>
                  </a:cubicBezTo>
                  <a:cubicBezTo>
                    <a:pt x="713689" y="-863"/>
                    <a:pt x="739801" y="21461"/>
                    <a:pt x="744585" y="51768"/>
                  </a:cubicBezTo>
                  <a:cubicBezTo>
                    <a:pt x="770056" y="213292"/>
                    <a:pt x="847149" y="702159"/>
                    <a:pt x="876337" y="887247"/>
                  </a:cubicBezTo>
                  <a:close/>
                </a:path>
              </a:pathLst>
            </a:custGeom>
            <a:solidFill>
              <a:srgbClr val="FEF3C6"/>
            </a:solidFill>
            <a:ln w="8650" cap="rnd">
              <a:solidFill>
                <a:srgbClr val="FFB900"/>
              </a:solidFill>
              <a:prstDash val="solid"/>
              <a:round/>
            </a:ln>
          </p:spPr>
          <p:txBody>
            <a:bodyPr rtlCol="0" anchor="ctr"/>
            <a:lstStyle/>
            <a:p>
              <a:pPr algn="ctr"/>
              <a:endParaRPr lang="en-US" sz="1500"/>
            </a:p>
          </p:txBody>
        </p:sp>
        <p:grpSp>
          <p:nvGrpSpPr>
            <p:cNvPr id="100" name="Graphic 8">
              <a:extLst>
                <a:ext uri="{FF2B5EF4-FFF2-40B4-BE49-F238E27FC236}">
                  <a16:creationId xmlns:a16="http://schemas.microsoft.com/office/drawing/2014/main" id="{B493CA13-5FB4-43AD-B0DC-80D5E15AD6E3}"/>
                </a:ext>
              </a:extLst>
            </p:cNvPr>
            <p:cNvGrpSpPr>
              <a:grpSpLocks/>
            </p:cNvGrpSpPr>
            <p:nvPr/>
          </p:nvGrpSpPr>
          <p:grpSpPr>
            <a:xfrm>
              <a:off x="7095473" y="1496030"/>
              <a:ext cx="412742" cy="1160736"/>
              <a:chOff x="6215131" y="3473911"/>
              <a:chExt cx="214992" cy="603824"/>
            </a:xfrm>
          </p:grpSpPr>
          <p:sp>
            <p:nvSpPr>
              <p:cNvPr id="110" name="Freeform 109">
                <a:extLst>
                  <a:ext uri="{FF2B5EF4-FFF2-40B4-BE49-F238E27FC236}">
                    <a16:creationId xmlns:a16="http://schemas.microsoft.com/office/drawing/2014/main" id="{044C7ABF-D7E2-A2D3-5FFE-9EF142016504}"/>
                  </a:ext>
                </a:extLst>
              </p:cNvPr>
              <p:cNvSpPr>
                <a:spLocks/>
              </p:cNvSpPr>
              <p:nvPr/>
            </p:nvSpPr>
            <p:spPr>
              <a:xfrm rot="10800000" flipV="1">
                <a:off x="6215131" y="3473911"/>
                <a:ext cx="214992" cy="603824"/>
              </a:xfrm>
              <a:custGeom>
                <a:avLst/>
                <a:gdLst>
                  <a:gd name="connsiteX0" fmla="*/ 154168 w 214992"/>
                  <a:gd name="connsiteY0" fmla="*/ -459 h 603824"/>
                  <a:gd name="connsiteX1" fmla="*/ 216498 w 214992"/>
                  <a:gd name="connsiteY1" fmla="*/ 61887 h 603824"/>
                  <a:gd name="connsiteX2" fmla="*/ 216498 w 214992"/>
                  <a:gd name="connsiteY2" fmla="*/ 541015 h 603824"/>
                  <a:gd name="connsiteX3" fmla="*/ 154168 w 214992"/>
                  <a:gd name="connsiteY3" fmla="*/ 603365 h 603824"/>
                  <a:gd name="connsiteX4" fmla="*/ 63834 w 214992"/>
                  <a:gd name="connsiteY4" fmla="*/ 603365 h 603824"/>
                  <a:gd name="connsiteX5" fmla="*/ 1505 w 214992"/>
                  <a:gd name="connsiteY5" fmla="*/ 541015 h 603824"/>
                  <a:gd name="connsiteX6" fmla="*/ 1505 w 214992"/>
                  <a:gd name="connsiteY6" fmla="*/ 61887 h 603824"/>
                  <a:gd name="connsiteX7" fmla="*/ 63834 w 214992"/>
                  <a:gd name="connsiteY7" fmla="*/ -459 h 603824"/>
                  <a:gd name="connsiteX8" fmla="*/ 15416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4168" y="-459"/>
                    </a:moveTo>
                    <a:cubicBezTo>
                      <a:pt x="188592" y="-459"/>
                      <a:pt x="216498" y="27453"/>
                      <a:pt x="216498" y="61887"/>
                    </a:cubicBezTo>
                    <a:cubicBezTo>
                      <a:pt x="216498" y="177783"/>
                      <a:pt x="216498" y="425128"/>
                      <a:pt x="216498" y="541015"/>
                    </a:cubicBezTo>
                    <a:cubicBezTo>
                      <a:pt x="216498" y="575466"/>
                      <a:pt x="188592" y="603365"/>
                      <a:pt x="154168" y="603365"/>
                    </a:cubicBezTo>
                    <a:cubicBezTo>
                      <a:pt x="125770" y="603365"/>
                      <a:pt x="92232" y="603365"/>
                      <a:pt x="63834" y="603365"/>
                    </a:cubicBezTo>
                    <a:cubicBezTo>
                      <a:pt x="29411" y="603365"/>
                      <a:pt x="1505" y="575466"/>
                      <a:pt x="1505" y="541015"/>
                    </a:cubicBezTo>
                    <a:cubicBezTo>
                      <a:pt x="1505" y="425128"/>
                      <a:pt x="1505" y="177783"/>
                      <a:pt x="1505" y="61887"/>
                    </a:cubicBezTo>
                    <a:cubicBezTo>
                      <a:pt x="1505" y="27453"/>
                      <a:pt x="29411" y="-459"/>
                      <a:pt x="63834" y="-459"/>
                    </a:cubicBezTo>
                    <a:cubicBezTo>
                      <a:pt x="92232" y="-459"/>
                      <a:pt x="125770" y="-459"/>
                      <a:pt x="154168" y="-459"/>
                    </a:cubicBezTo>
                    <a:close/>
                  </a:path>
                </a:pathLst>
              </a:custGeom>
              <a:solidFill>
                <a:srgbClr val="FEF3C6"/>
              </a:solidFill>
              <a:ln w="1443" cap="rnd">
                <a:noFill/>
                <a:prstDash val="solid"/>
                <a:round/>
              </a:ln>
            </p:spPr>
            <p:txBody>
              <a:bodyPr rtlCol="0" anchor="ctr"/>
              <a:lstStyle/>
              <a:p>
                <a:pPr algn="ctr"/>
                <a:endParaRPr lang="en-US" sz="1500"/>
              </a:p>
            </p:txBody>
          </p:sp>
          <p:sp>
            <p:nvSpPr>
              <p:cNvPr id="111" name="Freeform 110">
                <a:extLst>
                  <a:ext uri="{FF2B5EF4-FFF2-40B4-BE49-F238E27FC236}">
                    <a16:creationId xmlns:a16="http://schemas.microsoft.com/office/drawing/2014/main" id="{5CF66B58-7C16-397F-57A3-AEC1CB417BA0}"/>
                  </a:ext>
                </a:extLst>
              </p:cNvPr>
              <p:cNvSpPr>
                <a:spLocks/>
              </p:cNvSpPr>
              <p:nvPr/>
            </p:nvSpPr>
            <p:spPr>
              <a:xfrm rot="10800000" flipV="1">
                <a:off x="6215131" y="3473911"/>
                <a:ext cx="214992" cy="603824"/>
              </a:xfrm>
              <a:custGeom>
                <a:avLst/>
                <a:gdLst>
                  <a:gd name="connsiteX0" fmla="*/ 154168 w 214992"/>
                  <a:gd name="connsiteY0" fmla="*/ -459 h 603824"/>
                  <a:gd name="connsiteX1" fmla="*/ 216498 w 214992"/>
                  <a:gd name="connsiteY1" fmla="*/ 61887 h 603824"/>
                  <a:gd name="connsiteX2" fmla="*/ 216498 w 214992"/>
                  <a:gd name="connsiteY2" fmla="*/ 541015 h 603824"/>
                  <a:gd name="connsiteX3" fmla="*/ 154168 w 214992"/>
                  <a:gd name="connsiteY3" fmla="*/ 603365 h 603824"/>
                  <a:gd name="connsiteX4" fmla="*/ 63834 w 214992"/>
                  <a:gd name="connsiteY4" fmla="*/ 603365 h 603824"/>
                  <a:gd name="connsiteX5" fmla="*/ 1505 w 214992"/>
                  <a:gd name="connsiteY5" fmla="*/ 541015 h 603824"/>
                  <a:gd name="connsiteX6" fmla="*/ 1505 w 214992"/>
                  <a:gd name="connsiteY6" fmla="*/ 61887 h 603824"/>
                  <a:gd name="connsiteX7" fmla="*/ 63834 w 214992"/>
                  <a:gd name="connsiteY7" fmla="*/ -459 h 603824"/>
                  <a:gd name="connsiteX8" fmla="*/ 154168 w 214992"/>
                  <a:gd name="connsiteY8" fmla="*/ -459 h 6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603824">
                    <a:moveTo>
                      <a:pt x="154168" y="-459"/>
                    </a:moveTo>
                    <a:cubicBezTo>
                      <a:pt x="188592" y="-459"/>
                      <a:pt x="216498" y="27453"/>
                      <a:pt x="216498" y="61887"/>
                    </a:cubicBezTo>
                    <a:cubicBezTo>
                      <a:pt x="216498" y="177783"/>
                      <a:pt x="216498" y="425128"/>
                      <a:pt x="216498" y="541015"/>
                    </a:cubicBezTo>
                    <a:cubicBezTo>
                      <a:pt x="216498" y="575466"/>
                      <a:pt x="188592" y="603365"/>
                      <a:pt x="154168" y="603365"/>
                    </a:cubicBezTo>
                    <a:cubicBezTo>
                      <a:pt x="125770" y="603365"/>
                      <a:pt x="92232" y="603365"/>
                      <a:pt x="63834" y="603365"/>
                    </a:cubicBezTo>
                    <a:cubicBezTo>
                      <a:pt x="29411" y="603365"/>
                      <a:pt x="1505" y="575466"/>
                      <a:pt x="1505" y="541015"/>
                    </a:cubicBezTo>
                    <a:cubicBezTo>
                      <a:pt x="1505" y="425128"/>
                      <a:pt x="1505" y="177783"/>
                      <a:pt x="1505" y="61887"/>
                    </a:cubicBezTo>
                    <a:cubicBezTo>
                      <a:pt x="1505" y="27453"/>
                      <a:pt x="29411" y="-459"/>
                      <a:pt x="63834" y="-459"/>
                    </a:cubicBezTo>
                    <a:cubicBezTo>
                      <a:pt x="92232" y="-459"/>
                      <a:pt x="125770" y="-459"/>
                      <a:pt x="154168" y="-459"/>
                    </a:cubicBezTo>
                    <a:close/>
                  </a:path>
                </a:pathLst>
              </a:custGeom>
              <a:noFill/>
              <a:ln w="8544" cap="rnd">
                <a:solidFill>
                  <a:srgbClr val="FFB900"/>
                </a:solidFill>
                <a:prstDash val="solid"/>
                <a:round/>
              </a:ln>
            </p:spPr>
            <p:txBody>
              <a:bodyPr rtlCol="0" anchor="ctr"/>
              <a:lstStyle/>
              <a:p>
                <a:pPr algn="ctr"/>
                <a:endParaRPr lang="en-US" sz="1500"/>
              </a:p>
            </p:txBody>
          </p:sp>
        </p:grpSp>
        <p:sp>
          <p:nvSpPr>
            <p:cNvPr id="101" name="Freeform 100">
              <a:extLst>
                <a:ext uri="{FF2B5EF4-FFF2-40B4-BE49-F238E27FC236}">
                  <a16:creationId xmlns:a16="http://schemas.microsoft.com/office/drawing/2014/main" id="{C04D9E82-558A-B42E-E92D-9B2B91C5B02F}"/>
                </a:ext>
              </a:extLst>
            </p:cNvPr>
            <p:cNvSpPr>
              <a:spLocks/>
            </p:cNvSpPr>
            <p:nvPr/>
          </p:nvSpPr>
          <p:spPr>
            <a:xfrm rot="10800000" flipV="1">
              <a:off x="6542071" y="1577442"/>
              <a:ext cx="412742" cy="997907"/>
            </a:xfrm>
            <a:custGeom>
              <a:avLst/>
              <a:gdLst>
                <a:gd name="connsiteX0" fmla="*/ 154029 w 214992"/>
                <a:gd name="connsiteY0" fmla="*/ -459 h 519119"/>
                <a:gd name="connsiteX1" fmla="*/ 198102 w 214992"/>
                <a:gd name="connsiteY1" fmla="*/ 17801 h 519119"/>
                <a:gd name="connsiteX2" fmla="*/ 216359 w 214992"/>
                <a:gd name="connsiteY2" fmla="*/ 61887 h 519119"/>
                <a:gd name="connsiteX3" fmla="*/ 216359 w 214992"/>
                <a:gd name="connsiteY3" fmla="*/ 456313 h 519119"/>
                <a:gd name="connsiteX4" fmla="*/ 198102 w 214992"/>
                <a:gd name="connsiteY4" fmla="*/ 500408 h 519119"/>
                <a:gd name="connsiteX5" fmla="*/ 154029 w 214992"/>
                <a:gd name="connsiteY5" fmla="*/ 518660 h 519119"/>
                <a:gd name="connsiteX6" fmla="*/ 63695 w 214992"/>
                <a:gd name="connsiteY6" fmla="*/ 518660 h 519119"/>
                <a:gd name="connsiteX7" fmla="*/ 19622 w 214992"/>
                <a:gd name="connsiteY7" fmla="*/ 500408 h 519119"/>
                <a:gd name="connsiteX8" fmla="*/ 1366 w 214992"/>
                <a:gd name="connsiteY8" fmla="*/ 456313 h 519119"/>
                <a:gd name="connsiteX9" fmla="*/ 1366 w 214992"/>
                <a:gd name="connsiteY9" fmla="*/ 61887 h 519119"/>
                <a:gd name="connsiteX10" fmla="*/ 19622 w 214992"/>
                <a:gd name="connsiteY10" fmla="*/ 17801 h 519119"/>
                <a:gd name="connsiteX11" fmla="*/ 63695 w 214992"/>
                <a:gd name="connsiteY11" fmla="*/ -459 h 519119"/>
                <a:gd name="connsiteX12" fmla="*/ 154029 w 214992"/>
                <a:gd name="connsiteY12" fmla="*/ -459 h 51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992" h="519119">
                  <a:moveTo>
                    <a:pt x="154029" y="-459"/>
                  </a:moveTo>
                  <a:cubicBezTo>
                    <a:pt x="170560" y="-459"/>
                    <a:pt x="186414" y="6110"/>
                    <a:pt x="198102" y="17801"/>
                  </a:cubicBezTo>
                  <a:cubicBezTo>
                    <a:pt x="209792" y="29493"/>
                    <a:pt x="216359" y="45351"/>
                    <a:pt x="216359" y="61887"/>
                  </a:cubicBezTo>
                  <a:cubicBezTo>
                    <a:pt x="216359" y="161748"/>
                    <a:pt x="216359" y="356457"/>
                    <a:pt x="216359" y="456313"/>
                  </a:cubicBezTo>
                  <a:cubicBezTo>
                    <a:pt x="216359" y="472850"/>
                    <a:pt x="209792" y="488711"/>
                    <a:pt x="198102" y="500408"/>
                  </a:cubicBezTo>
                  <a:cubicBezTo>
                    <a:pt x="186414" y="512091"/>
                    <a:pt x="170560" y="518660"/>
                    <a:pt x="154029" y="518660"/>
                  </a:cubicBezTo>
                  <a:lnTo>
                    <a:pt x="63695" y="518660"/>
                  </a:lnTo>
                  <a:cubicBezTo>
                    <a:pt x="47165" y="518660"/>
                    <a:pt x="31312" y="512091"/>
                    <a:pt x="19622" y="500408"/>
                  </a:cubicBezTo>
                  <a:cubicBezTo>
                    <a:pt x="7933" y="488711"/>
                    <a:pt x="1366" y="472850"/>
                    <a:pt x="1366" y="456313"/>
                  </a:cubicBezTo>
                  <a:cubicBezTo>
                    <a:pt x="1366" y="356457"/>
                    <a:pt x="1366" y="161748"/>
                    <a:pt x="1366" y="61887"/>
                  </a:cubicBezTo>
                  <a:cubicBezTo>
                    <a:pt x="1366" y="45351"/>
                    <a:pt x="7933" y="29493"/>
                    <a:pt x="19622" y="17801"/>
                  </a:cubicBezTo>
                  <a:cubicBezTo>
                    <a:pt x="31312" y="6110"/>
                    <a:pt x="47165" y="-459"/>
                    <a:pt x="63695" y="-459"/>
                  </a:cubicBezTo>
                  <a:lnTo>
                    <a:pt x="154029" y="-459"/>
                  </a:lnTo>
                  <a:close/>
                </a:path>
              </a:pathLst>
            </a:custGeom>
            <a:solidFill>
              <a:srgbClr val="FEF3C6"/>
            </a:solidFill>
            <a:ln w="1326" cap="rnd">
              <a:noFill/>
              <a:prstDash val="solid"/>
              <a:round/>
            </a:ln>
          </p:spPr>
          <p:txBody>
            <a:bodyPr rtlCol="0" anchor="ctr"/>
            <a:lstStyle/>
            <a:p>
              <a:pPr algn="ctr"/>
              <a:endParaRPr lang="en-US" sz="1500" dirty="0"/>
            </a:p>
          </p:txBody>
        </p:sp>
        <p:sp>
          <p:nvSpPr>
            <p:cNvPr id="102" name="Freeform 101">
              <a:extLst>
                <a:ext uri="{FF2B5EF4-FFF2-40B4-BE49-F238E27FC236}">
                  <a16:creationId xmlns:a16="http://schemas.microsoft.com/office/drawing/2014/main" id="{E00D1A1D-460D-9CB1-0174-2B2FFA1C408A}"/>
                </a:ext>
              </a:extLst>
            </p:cNvPr>
            <p:cNvSpPr>
              <a:spLocks/>
            </p:cNvSpPr>
            <p:nvPr/>
          </p:nvSpPr>
          <p:spPr>
            <a:xfrm rot="10800000" flipV="1">
              <a:off x="6542071" y="1577442"/>
              <a:ext cx="412742" cy="997907"/>
            </a:xfrm>
            <a:custGeom>
              <a:avLst/>
              <a:gdLst>
                <a:gd name="connsiteX0" fmla="*/ 154029 w 214992"/>
                <a:gd name="connsiteY0" fmla="*/ -459 h 519119"/>
                <a:gd name="connsiteX1" fmla="*/ 198102 w 214992"/>
                <a:gd name="connsiteY1" fmla="*/ 17801 h 519119"/>
                <a:gd name="connsiteX2" fmla="*/ 216359 w 214992"/>
                <a:gd name="connsiteY2" fmla="*/ 61887 h 519119"/>
                <a:gd name="connsiteX3" fmla="*/ 216359 w 214992"/>
                <a:gd name="connsiteY3" fmla="*/ 456313 h 519119"/>
                <a:gd name="connsiteX4" fmla="*/ 198102 w 214992"/>
                <a:gd name="connsiteY4" fmla="*/ 500408 h 519119"/>
                <a:gd name="connsiteX5" fmla="*/ 154029 w 214992"/>
                <a:gd name="connsiteY5" fmla="*/ 518660 h 519119"/>
                <a:gd name="connsiteX6" fmla="*/ 63695 w 214992"/>
                <a:gd name="connsiteY6" fmla="*/ 518660 h 519119"/>
                <a:gd name="connsiteX7" fmla="*/ 19622 w 214992"/>
                <a:gd name="connsiteY7" fmla="*/ 500408 h 519119"/>
                <a:gd name="connsiteX8" fmla="*/ 1366 w 214992"/>
                <a:gd name="connsiteY8" fmla="*/ 456313 h 519119"/>
                <a:gd name="connsiteX9" fmla="*/ 1366 w 214992"/>
                <a:gd name="connsiteY9" fmla="*/ 61887 h 519119"/>
                <a:gd name="connsiteX10" fmla="*/ 19622 w 214992"/>
                <a:gd name="connsiteY10" fmla="*/ 17801 h 519119"/>
                <a:gd name="connsiteX11" fmla="*/ 63695 w 214992"/>
                <a:gd name="connsiteY11" fmla="*/ -459 h 519119"/>
                <a:gd name="connsiteX12" fmla="*/ 154029 w 214992"/>
                <a:gd name="connsiteY12" fmla="*/ -459 h 51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992" h="519119">
                  <a:moveTo>
                    <a:pt x="154029" y="-459"/>
                  </a:moveTo>
                  <a:cubicBezTo>
                    <a:pt x="170560" y="-459"/>
                    <a:pt x="186414" y="6110"/>
                    <a:pt x="198102" y="17801"/>
                  </a:cubicBezTo>
                  <a:cubicBezTo>
                    <a:pt x="209792" y="29493"/>
                    <a:pt x="216359" y="45351"/>
                    <a:pt x="216359" y="61887"/>
                  </a:cubicBezTo>
                  <a:cubicBezTo>
                    <a:pt x="216359" y="161748"/>
                    <a:pt x="216359" y="356457"/>
                    <a:pt x="216359" y="456313"/>
                  </a:cubicBezTo>
                  <a:cubicBezTo>
                    <a:pt x="216359" y="472850"/>
                    <a:pt x="209792" y="488711"/>
                    <a:pt x="198102" y="500408"/>
                  </a:cubicBezTo>
                  <a:cubicBezTo>
                    <a:pt x="186414" y="512091"/>
                    <a:pt x="170560" y="518660"/>
                    <a:pt x="154029" y="518660"/>
                  </a:cubicBezTo>
                  <a:lnTo>
                    <a:pt x="63695" y="518660"/>
                  </a:lnTo>
                  <a:cubicBezTo>
                    <a:pt x="47165" y="518660"/>
                    <a:pt x="31312" y="512091"/>
                    <a:pt x="19622" y="500408"/>
                  </a:cubicBezTo>
                  <a:cubicBezTo>
                    <a:pt x="7933" y="488711"/>
                    <a:pt x="1366" y="472850"/>
                    <a:pt x="1366" y="456313"/>
                  </a:cubicBezTo>
                  <a:cubicBezTo>
                    <a:pt x="1366" y="356457"/>
                    <a:pt x="1366" y="161748"/>
                    <a:pt x="1366" y="61887"/>
                  </a:cubicBezTo>
                  <a:cubicBezTo>
                    <a:pt x="1366" y="45351"/>
                    <a:pt x="7933" y="29493"/>
                    <a:pt x="19622" y="17801"/>
                  </a:cubicBezTo>
                  <a:cubicBezTo>
                    <a:pt x="31312" y="6110"/>
                    <a:pt x="47165" y="-459"/>
                    <a:pt x="63695" y="-459"/>
                  </a:cubicBezTo>
                  <a:lnTo>
                    <a:pt x="154029" y="-459"/>
                  </a:lnTo>
                  <a:close/>
                </a:path>
              </a:pathLst>
            </a:custGeom>
            <a:noFill/>
            <a:ln w="8618" cap="rnd">
              <a:solidFill>
                <a:srgbClr val="FFB900"/>
              </a:solidFill>
              <a:prstDash val="solid"/>
              <a:round/>
            </a:ln>
          </p:spPr>
          <p:txBody>
            <a:bodyPr rtlCol="0" anchor="ctr"/>
            <a:lstStyle/>
            <a:p>
              <a:pPr algn="ctr"/>
              <a:endParaRPr lang="en-US" sz="1500"/>
            </a:p>
          </p:txBody>
        </p:sp>
        <p:sp>
          <p:nvSpPr>
            <p:cNvPr id="103" name="Freeform 102">
              <a:extLst>
                <a:ext uri="{FF2B5EF4-FFF2-40B4-BE49-F238E27FC236}">
                  <a16:creationId xmlns:a16="http://schemas.microsoft.com/office/drawing/2014/main" id="{E2430843-39F8-C7A4-4574-37B533971878}"/>
                </a:ext>
              </a:extLst>
            </p:cNvPr>
            <p:cNvSpPr>
              <a:spLocks/>
            </p:cNvSpPr>
            <p:nvPr/>
          </p:nvSpPr>
          <p:spPr>
            <a:xfrm rot="10800000" flipV="1">
              <a:off x="5988669" y="1656332"/>
              <a:ext cx="412742" cy="840145"/>
            </a:xfrm>
            <a:custGeom>
              <a:avLst/>
              <a:gdLst>
                <a:gd name="connsiteX0" fmla="*/ 153890 w 214992"/>
                <a:gd name="connsiteY0" fmla="*/ -459 h 437050"/>
                <a:gd name="connsiteX1" fmla="*/ 216220 w 214992"/>
                <a:gd name="connsiteY1" fmla="*/ 61887 h 437050"/>
                <a:gd name="connsiteX2" fmla="*/ 216220 w 214992"/>
                <a:gd name="connsiteY2" fmla="*/ 374252 h 437050"/>
                <a:gd name="connsiteX3" fmla="*/ 153890 w 214992"/>
                <a:gd name="connsiteY3" fmla="*/ 436591 h 437050"/>
                <a:gd name="connsiteX4" fmla="*/ 63556 w 214992"/>
                <a:gd name="connsiteY4" fmla="*/ 436591 h 437050"/>
                <a:gd name="connsiteX5" fmla="*/ 1228 w 214992"/>
                <a:gd name="connsiteY5" fmla="*/ 374252 h 437050"/>
                <a:gd name="connsiteX6" fmla="*/ 1228 w 214992"/>
                <a:gd name="connsiteY6" fmla="*/ 61887 h 437050"/>
                <a:gd name="connsiteX7" fmla="*/ 63556 w 214992"/>
                <a:gd name="connsiteY7" fmla="*/ -459 h 437050"/>
                <a:gd name="connsiteX8" fmla="*/ 153890 w 214992"/>
                <a:gd name="connsiteY8" fmla="*/ -459 h 43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92" h="437050">
                  <a:moveTo>
                    <a:pt x="153890" y="-459"/>
                  </a:moveTo>
                  <a:cubicBezTo>
                    <a:pt x="188314" y="-459"/>
                    <a:pt x="216220" y="27454"/>
                    <a:pt x="216220" y="61887"/>
                  </a:cubicBezTo>
                  <a:lnTo>
                    <a:pt x="216220" y="374252"/>
                  </a:lnTo>
                  <a:cubicBezTo>
                    <a:pt x="216220" y="408684"/>
                    <a:pt x="188314" y="436591"/>
                    <a:pt x="153890" y="436591"/>
                  </a:cubicBezTo>
                  <a:lnTo>
                    <a:pt x="63556" y="436591"/>
                  </a:lnTo>
                  <a:cubicBezTo>
                    <a:pt x="29134" y="436591"/>
                    <a:pt x="1228" y="408684"/>
                    <a:pt x="1228" y="374252"/>
                  </a:cubicBezTo>
                  <a:lnTo>
                    <a:pt x="1228" y="61887"/>
                  </a:lnTo>
                  <a:cubicBezTo>
                    <a:pt x="1228" y="27454"/>
                    <a:pt x="29134" y="-459"/>
                    <a:pt x="63556" y="-459"/>
                  </a:cubicBezTo>
                  <a:lnTo>
                    <a:pt x="153890" y="-459"/>
                  </a:lnTo>
                  <a:close/>
                </a:path>
              </a:pathLst>
            </a:custGeom>
            <a:noFill/>
            <a:ln w="8654" cap="rnd">
              <a:solidFill>
                <a:srgbClr val="FFB900"/>
              </a:solidFill>
              <a:prstDash val="solid"/>
              <a:round/>
            </a:ln>
          </p:spPr>
          <p:txBody>
            <a:bodyPr rtlCol="0" anchor="ctr"/>
            <a:lstStyle/>
            <a:p>
              <a:pPr algn="ctr"/>
              <a:endParaRPr lang="en-US" sz="1500"/>
            </a:p>
          </p:txBody>
        </p: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CEEF9767-766E-AF46-8114-1B86F20CF3DC}"/>
                    </a:ext>
                  </a:extLst>
                </p:cNvPr>
                <p:cNvSpPr txBox="1"/>
                <p:nvPr/>
              </p:nvSpPr>
              <p:spPr>
                <a:xfrm rot="16200000">
                  <a:off x="4097650" y="1909347"/>
                  <a:ext cx="275856" cy="3008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00" i="1" smtClean="0">
                            <a:latin typeface="Cambria Math" panose="02040503050406030204" pitchFamily="18" charset="0"/>
                            <a:ea typeface="Cambria Math" panose="02040503050406030204" pitchFamily="18" charset="0"/>
                          </a:rPr>
                          <m:t>ℰ</m:t>
                        </m:r>
                        <m:r>
                          <a:rPr lang="de-DE" sz="1000" b="0" i="1" baseline="-25000" smtClean="0">
                            <a:latin typeface="Cambria Math" panose="02040503050406030204" pitchFamily="18" charset="0"/>
                            <a:ea typeface="Cambria Math" panose="02040503050406030204" pitchFamily="18" charset="0"/>
                          </a:rPr>
                          <m:t>1</m:t>
                        </m:r>
                      </m:oMath>
                    </m:oMathPara>
                  </a14:m>
                  <a:endParaRPr lang="en-US" sz="1000" baseline="-25000" dirty="0"/>
                </a:p>
              </p:txBody>
            </p:sp>
          </mc:Choice>
          <mc:Fallback xmlns="">
            <p:sp>
              <p:nvSpPr>
                <p:cNvPr id="104" name="TextBox 103">
                  <a:extLst>
                    <a:ext uri="{FF2B5EF4-FFF2-40B4-BE49-F238E27FC236}">
                      <a16:creationId xmlns:a16="http://schemas.microsoft.com/office/drawing/2014/main" id="{CEEF9767-766E-AF46-8114-1B86F20CF3DC}"/>
                    </a:ext>
                  </a:extLst>
                </p:cNvPr>
                <p:cNvSpPr txBox="1">
                  <a:spLocks noRot="1" noChangeAspect="1" noMove="1" noResize="1" noEditPoints="1" noAdjustHandles="1" noChangeArrowheads="1" noChangeShapeType="1" noTextEdit="1"/>
                </p:cNvSpPr>
                <p:nvPr/>
              </p:nvSpPr>
              <p:spPr>
                <a:xfrm rot="16200000">
                  <a:off x="4097650" y="1909347"/>
                  <a:ext cx="275856" cy="300877"/>
                </a:xfrm>
                <a:prstGeom prst="rect">
                  <a:avLst/>
                </a:prstGeom>
                <a:blipFill>
                  <a:blip r:embed="rId4"/>
                  <a:stretch>
                    <a:fillRect l="-25000" r="-16667"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5D46E4D0-A201-6A96-5684-6D40EC40E35D}"/>
                    </a:ext>
                  </a:extLst>
                </p:cNvPr>
                <p:cNvSpPr txBox="1"/>
                <p:nvPr/>
              </p:nvSpPr>
              <p:spPr>
                <a:xfrm rot="16200000">
                  <a:off x="4689410" y="1909347"/>
                  <a:ext cx="275856" cy="3008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00" i="1" smtClean="0">
                            <a:latin typeface="Cambria Math" panose="02040503050406030204" pitchFamily="18" charset="0"/>
                            <a:ea typeface="Cambria Math" panose="02040503050406030204" pitchFamily="18" charset="0"/>
                          </a:rPr>
                          <m:t>ℰ</m:t>
                        </m:r>
                        <m:r>
                          <a:rPr lang="de-DE" sz="1000" b="0" i="1" baseline="-25000" smtClean="0">
                            <a:latin typeface="Cambria Math" panose="02040503050406030204" pitchFamily="18" charset="0"/>
                            <a:ea typeface="Cambria Math" panose="02040503050406030204" pitchFamily="18" charset="0"/>
                          </a:rPr>
                          <m:t>2</m:t>
                        </m:r>
                      </m:oMath>
                    </m:oMathPara>
                  </a14:m>
                  <a:endParaRPr lang="en-US" sz="1000" baseline="-25000" dirty="0"/>
                </a:p>
              </p:txBody>
            </p:sp>
          </mc:Choice>
          <mc:Fallback xmlns="">
            <p:sp>
              <p:nvSpPr>
                <p:cNvPr id="105" name="TextBox 104">
                  <a:extLst>
                    <a:ext uri="{FF2B5EF4-FFF2-40B4-BE49-F238E27FC236}">
                      <a16:creationId xmlns:a16="http://schemas.microsoft.com/office/drawing/2014/main" id="{5D46E4D0-A201-6A96-5684-6D40EC40E35D}"/>
                    </a:ext>
                  </a:extLst>
                </p:cNvPr>
                <p:cNvSpPr txBox="1">
                  <a:spLocks noRot="1" noChangeAspect="1" noMove="1" noResize="1" noEditPoints="1" noAdjustHandles="1" noChangeArrowheads="1" noChangeShapeType="1" noTextEdit="1"/>
                </p:cNvSpPr>
                <p:nvPr/>
              </p:nvSpPr>
              <p:spPr>
                <a:xfrm rot="16200000">
                  <a:off x="4689410" y="1909347"/>
                  <a:ext cx="275856" cy="300877"/>
                </a:xfrm>
                <a:prstGeom prst="rect">
                  <a:avLst/>
                </a:prstGeom>
                <a:blipFill>
                  <a:blip r:embed="rId5"/>
                  <a:stretch>
                    <a:fillRect l="-25000" r="-16667"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97AE7BB9-E3A7-9803-4940-1CAEEB43890B}"/>
                    </a:ext>
                  </a:extLst>
                </p:cNvPr>
                <p:cNvSpPr txBox="1"/>
                <p:nvPr/>
              </p:nvSpPr>
              <p:spPr>
                <a:xfrm rot="16200000">
                  <a:off x="5234365" y="1898600"/>
                  <a:ext cx="275856" cy="3008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00" i="1" smtClean="0">
                            <a:latin typeface="Cambria Math" panose="02040503050406030204" pitchFamily="18" charset="0"/>
                            <a:ea typeface="Cambria Math" panose="02040503050406030204" pitchFamily="18" charset="0"/>
                          </a:rPr>
                          <m:t>ℰ</m:t>
                        </m:r>
                        <m:r>
                          <a:rPr lang="de-DE" sz="1000" b="0" i="1" baseline="-25000" smtClean="0">
                            <a:latin typeface="Cambria Math" panose="02040503050406030204" pitchFamily="18" charset="0"/>
                            <a:ea typeface="Cambria Math" panose="02040503050406030204" pitchFamily="18" charset="0"/>
                          </a:rPr>
                          <m:t>3</m:t>
                        </m:r>
                      </m:oMath>
                    </m:oMathPara>
                  </a14:m>
                  <a:endParaRPr lang="en-US" sz="1000" baseline="-25000" dirty="0"/>
                </a:p>
              </p:txBody>
            </p:sp>
          </mc:Choice>
          <mc:Fallback xmlns="">
            <p:sp>
              <p:nvSpPr>
                <p:cNvPr id="106" name="TextBox 105">
                  <a:extLst>
                    <a:ext uri="{FF2B5EF4-FFF2-40B4-BE49-F238E27FC236}">
                      <a16:creationId xmlns:a16="http://schemas.microsoft.com/office/drawing/2014/main" id="{97AE7BB9-E3A7-9803-4940-1CAEEB43890B}"/>
                    </a:ext>
                  </a:extLst>
                </p:cNvPr>
                <p:cNvSpPr txBox="1">
                  <a:spLocks noRot="1" noChangeAspect="1" noMove="1" noResize="1" noEditPoints="1" noAdjustHandles="1" noChangeArrowheads="1" noChangeShapeType="1" noTextEdit="1"/>
                </p:cNvSpPr>
                <p:nvPr/>
              </p:nvSpPr>
              <p:spPr>
                <a:xfrm rot="16200000">
                  <a:off x="5234365" y="1898600"/>
                  <a:ext cx="275856" cy="300877"/>
                </a:xfrm>
                <a:prstGeom prst="rect">
                  <a:avLst/>
                </a:prstGeom>
                <a:blipFill>
                  <a:blip r:embed="rId6"/>
                  <a:stretch>
                    <a:fillRect l="-25000" r="-8333"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059E74E1-1C98-A979-345B-DF5FF0557F90}"/>
                    </a:ext>
                  </a:extLst>
                </p:cNvPr>
                <p:cNvSpPr txBox="1"/>
                <p:nvPr/>
              </p:nvSpPr>
              <p:spPr>
                <a:xfrm rot="16200000">
                  <a:off x="6045052" y="1869719"/>
                  <a:ext cx="320763" cy="3008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00" i="1" smtClean="0">
                            <a:latin typeface="Cambria Math" panose="02040503050406030204" pitchFamily="18" charset="0"/>
                            <a:ea typeface="Cambria Math" panose="02040503050406030204" pitchFamily="18" charset="0"/>
                          </a:rPr>
                          <m:t>𝒟</m:t>
                        </m:r>
                        <m:r>
                          <a:rPr lang="de-DE" sz="1000" b="0" i="1" baseline="-25000" smtClean="0">
                            <a:latin typeface="Cambria Math" panose="02040503050406030204" pitchFamily="18" charset="0"/>
                            <a:ea typeface="Cambria Math" panose="02040503050406030204" pitchFamily="18" charset="0"/>
                          </a:rPr>
                          <m:t>3</m:t>
                        </m:r>
                      </m:oMath>
                    </m:oMathPara>
                  </a14:m>
                  <a:endParaRPr lang="en-US" sz="1000" baseline="-25000" dirty="0"/>
                </a:p>
              </p:txBody>
            </p:sp>
          </mc:Choice>
          <mc:Fallback xmlns="">
            <p:sp>
              <p:nvSpPr>
                <p:cNvPr id="107" name="TextBox 106">
                  <a:extLst>
                    <a:ext uri="{FF2B5EF4-FFF2-40B4-BE49-F238E27FC236}">
                      <a16:creationId xmlns:a16="http://schemas.microsoft.com/office/drawing/2014/main" id="{059E74E1-1C98-A979-345B-DF5FF0557F90}"/>
                    </a:ext>
                  </a:extLst>
                </p:cNvPr>
                <p:cNvSpPr txBox="1">
                  <a:spLocks noRot="1" noChangeAspect="1" noMove="1" noResize="1" noEditPoints="1" noAdjustHandles="1" noChangeArrowheads="1" noChangeShapeType="1" noTextEdit="1"/>
                </p:cNvSpPr>
                <p:nvPr/>
              </p:nvSpPr>
              <p:spPr>
                <a:xfrm rot="16200000">
                  <a:off x="6045052" y="1869719"/>
                  <a:ext cx="320763" cy="300877"/>
                </a:xfrm>
                <a:prstGeom prst="rect">
                  <a:avLst/>
                </a:prstGeom>
                <a:blipFill>
                  <a:blip r:embed="rId7"/>
                  <a:stretch>
                    <a:fillRect l="-21429" r="-7143"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622D1363-81AE-C1AB-5F7C-73405743D0D3}"/>
                    </a:ext>
                  </a:extLst>
                </p:cNvPr>
                <p:cNvSpPr txBox="1"/>
                <p:nvPr/>
              </p:nvSpPr>
              <p:spPr>
                <a:xfrm rot="16200000">
                  <a:off x="6578654" y="1914600"/>
                  <a:ext cx="329203" cy="3008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00" i="1" smtClean="0">
                            <a:latin typeface="Cambria Math" panose="02040503050406030204" pitchFamily="18" charset="0"/>
                            <a:ea typeface="Cambria Math" panose="02040503050406030204" pitchFamily="18" charset="0"/>
                          </a:rPr>
                          <m:t>𝒟</m:t>
                        </m:r>
                        <m:r>
                          <a:rPr lang="de-DE" sz="1000" b="0" i="1" baseline="-25000" smtClean="0">
                            <a:latin typeface="Cambria Math" panose="02040503050406030204" pitchFamily="18" charset="0"/>
                            <a:ea typeface="Cambria Math" panose="02040503050406030204" pitchFamily="18" charset="0"/>
                          </a:rPr>
                          <m:t>2</m:t>
                        </m:r>
                      </m:oMath>
                    </m:oMathPara>
                  </a14:m>
                  <a:endParaRPr lang="en-US" sz="1000" baseline="-25000" dirty="0"/>
                </a:p>
              </p:txBody>
            </p:sp>
          </mc:Choice>
          <mc:Fallback xmlns="">
            <p:sp>
              <p:nvSpPr>
                <p:cNvPr id="108" name="TextBox 107">
                  <a:extLst>
                    <a:ext uri="{FF2B5EF4-FFF2-40B4-BE49-F238E27FC236}">
                      <a16:creationId xmlns:a16="http://schemas.microsoft.com/office/drawing/2014/main" id="{622D1363-81AE-C1AB-5F7C-73405743D0D3}"/>
                    </a:ext>
                  </a:extLst>
                </p:cNvPr>
                <p:cNvSpPr txBox="1">
                  <a:spLocks noRot="1" noChangeAspect="1" noMove="1" noResize="1" noEditPoints="1" noAdjustHandles="1" noChangeArrowheads="1" noChangeShapeType="1" noTextEdit="1"/>
                </p:cNvSpPr>
                <p:nvPr/>
              </p:nvSpPr>
              <p:spPr>
                <a:xfrm rot="16200000">
                  <a:off x="6578654" y="1914600"/>
                  <a:ext cx="329203" cy="300877"/>
                </a:xfrm>
                <a:prstGeom prst="rect">
                  <a:avLst/>
                </a:prstGeom>
                <a:blipFill>
                  <a:blip r:embed="rId8"/>
                  <a:stretch>
                    <a:fillRect l="-21429" r="-7143"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9D28D21F-49F9-0B2C-9743-4B7D80445632}"/>
                    </a:ext>
                  </a:extLst>
                </p:cNvPr>
                <p:cNvSpPr txBox="1"/>
                <p:nvPr/>
              </p:nvSpPr>
              <p:spPr>
                <a:xfrm rot="16200000">
                  <a:off x="7134020" y="1911308"/>
                  <a:ext cx="329203" cy="3008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00" i="1" smtClean="0">
                            <a:latin typeface="Cambria Math" panose="02040503050406030204" pitchFamily="18" charset="0"/>
                            <a:ea typeface="Cambria Math" panose="02040503050406030204" pitchFamily="18" charset="0"/>
                          </a:rPr>
                          <m:t>𝒟</m:t>
                        </m:r>
                        <m:r>
                          <a:rPr lang="de-DE" sz="1000" b="0" i="1" baseline="-25000" smtClean="0">
                            <a:latin typeface="Cambria Math" panose="02040503050406030204" pitchFamily="18" charset="0"/>
                            <a:ea typeface="Cambria Math" panose="02040503050406030204" pitchFamily="18" charset="0"/>
                          </a:rPr>
                          <m:t>1</m:t>
                        </m:r>
                      </m:oMath>
                    </m:oMathPara>
                  </a14:m>
                  <a:endParaRPr lang="en-US" sz="1000" baseline="-25000" dirty="0"/>
                </a:p>
              </p:txBody>
            </p:sp>
          </mc:Choice>
          <mc:Fallback xmlns="">
            <p:sp>
              <p:nvSpPr>
                <p:cNvPr id="109" name="TextBox 108">
                  <a:extLst>
                    <a:ext uri="{FF2B5EF4-FFF2-40B4-BE49-F238E27FC236}">
                      <a16:creationId xmlns:a16="http://schemas.microsoft.com/office/drawing/2014/main" id="{9D28D21F-49F9-0B2C-9743-4B7D80445632}"/>
                    </a:ext>
                  </a:extLst>
                </p:cNvPr>
                <p:cNvSpPr txBox="1">
                  <a:spLocks noRot="1" noChangeAspect="1" noMove="1" noResize="1" noEditPoints="1" noAdjustHandles="1" noChangeArrowheads="1" noChangeShapeType="1" noTextEdit="1"/>
                </p:cNvSpPr>
                <p:nvPr/>
              </p:nvSpPr>
              <p:spPr>
                <a:xfrm rot="16200000">
                  <a:off x="7134020" y="1911308"/>
                  <a:ext cx="329203" cy="300877"/>
                </a:xfrm>
                <a:prstGeom prst="rect">
                  <a:avLst/>
                </a:prstGeom>
                <a:blipFill>
                  <a:blip r:embed="rId9"/>
                  <a:stretch>
                    <a:fillRect l="-21429" r="-7143" b="-15385"/>
                  </a:stretch>
                </a:blipFill>
              </p:spPr>
              <p:txBody>
                <a:bodyPr/>
                <a:lstStyle/>
                <a:p>
                  <a:r>
                    <a:rPr lang="en-US">
                      <a:noFill/>
                    </a:rPr>
                    <a:t> </a:t>
                  </a:r>
                </a:p>
              </p:txBody>
            </p:sp>
          </mc:Fallback>
        </mc:AlternateContent>
      </p:grpSp>
      <p:sp>
        <p:nvSpPr>
          <p:cNvPr id="19" name="Google Shape;180;p19">
            <a:extLst>
              <a:ext uri="{FF2B5EF4-FFF2-40B4-BE49-F238E27FC236}">
                <a16:creationId xmlns:a16="http://schemas.microsoft.com/office/drawing/2014/main" id="{7E2A7662-7683-99A7-D9AF-9B884EA3CAE0}"/>
              </a:ext>
            </a:extLst>
          </p:cNvPr>
          <p:cNvSpPr txBox="1"/>
          <p:nvPr/>
        </p:nvSpPr>
        <p:spPr>
          <a:xfrm>
            <a:off x="1516512" y="867900"/>
            <a:ext cx="3054000" cy="2714566"/>
          </a:xfrm>
          <a:prstGeom prst="rect">
            <a:avLst/>
          </a:prstGeom>
          <a:solidFill>
            <a:srgbClr val="FAFAFA"/>
          </a:solid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 dirty="0">
                <a:solidFill>
                  <a:srgbClr val="202124"/>
                </a:solidFill>
                <a:latin typeface="Arial" panose="020B0604020202020204" pitchFamily="34" charset="0"/>
                <a:ea typeface="Google Sans"/>
                <a:cs typeface="Arial" panose="020B0604020202020204" pitchFamily="34" charset="0"/>
                <a:sym typeface="Google Sans"/>
              </a:rPr>
              <a:t>Computer Vision</a:t>
            </a:r>
            <a:endParaRPr dirty="0">
              <a:solidFill>
                <a:srgbClr val="202124"/>
              </a:solidFill>
              <a:latin typeface="Arial" panose="020B0604020202020204" pitchFamily="34" charset="0"/>
              <a:ea typeface="Google Sans"/>
              <a:cs typeface="Arial" panose="020B0604020202020204" pitchFamily="34" charset="0"/>
              <a:sym typeface="Google Sans"/>
            </a:endParaRPr>
          </a:p>
        </p:txBody>
      </p:sp>
      <p:sp>
        <p:nvSpPr>
          <p:cNvPr id="20" name="Google Shape;181;p19">
            <a:extLst>
              <a:ext uri="{FF2B5EF4-FFF2-40B4-BE49-F238E27FC236}">
                <a16:creationId xmlns:a16="http://schemas.microsoft.com/office/drawing/2014/main" id="{82A6C5A8-5C15-142C-F69F-47870FC57B0E}"/>
              </a:ext>
            </a:extLst>
          </p:cNvPr>
          <p:cNvSpPr txBox="1"/>
          <p:nvPr/>
        </p:nvSpPr>
        <p:spPr>
          <a:xfrm>
            <a:off x="4570512" y="867900"/>
            <a:ext cx="3036000" cy="2561100"/>
          </a:xfrm>
          <a:prstGeom prst="rect">
            <a:avLst/>
          </a:prstGeom>
          <a:solidFill>
            <a:srgbClr val="F3F3F3"/>
          </a:solid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
                <a:solidFill>
                  <a:srgbClr val="202124"/>
                </a:solidFill>
                <a:latin typeface="Arial" panose="020B0604020202020204" pitchFamily="34" charset="0"/>
                <a:ea typeface="Google Sans"/>
                <a:cs typeface="Arial" panose="020B0604020202020204" pitchFamily="34" charset="0"/>
                <a:sym typeface="Google Sans"/>
              </a:rPr>
              <a:t>Natural Lang. Proc.</a:t>
            </a:r>
            <a:endParaRPr>
              <a:solidFill>
                <a:srgbClr val="202124"/>
              </a:solidFill>
              <a:latin typeface="Arial" panose="020B0604020202020204" pitchFamily="34" charset="0"/>
              <a:ea typeface="Google Sans"/>
              <a:cs typeface="Arial" panose="020B0604020202020204" pitchFamily="34" charset="0"/>
              <a:sym typeface="Google Sans"/>
            </a:endParaRPr>
          </a:p>
        </p:txBody>
      </p:sp>
      <p:sp>
        <p:nvSpPr>
          <p:cNvPr id="21" name="Google Shape;182;p19">
            <a:extLst>
              <a:ext uri="{FF2B5EF4-FFF2-40B4-BE49-F238E27FC236}">
                <a16:creationId xmlns:a16="http://schemas.microsoft.com/office/drawing/2014/main" id="{805C041D-9F97-589D-9985-2B399608A8E4}"/>
              </a:ext>
            </a:extLst>
          </p:cNvPr>
          <p:cNvSpPr txBox="1"/>
          <p:nvPr/>
        </p:nvSpPr>
        <p:spPr>
          <a:xfrm>
            <a:off x="4579437" y="3429000"/>
            <a:ext cx="3036000" cy="2561100"/>
          </a:xfrm>
          <a:prstGeom prst="rect">
            <a:avLst/>
          </a:prstGeom>
          <a:solidFill>
            <a:srgbClr val="FAFAFA"/>
          </a:solid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
                <a:solidFill>
                  <a:srgbClr val="202124"/>
                </a:solidFill>
                <a:latin typeface="Arial" panose="020B0604020202020204" pitchFamily="34" charset="0"/>
                <a:ea typeface="Google Sans"/>
                <a:cs typeface="Arial" panose="020B0604020202020204" pitchFamily="34" charset="0"/>
                <a:sym typeface="Google Sans"/>
              </a:rPr>
              <a:t>Translation</a:t>
            </a:r>
            <a:endParaRPr>
              <a:solidFill>
                <a:srgbClr val="202124"/>
              </a:solidFill>
              <a:latin typeface="Arial" panose="020B0604020202020204" pitchFamily="34" charset="0"/>
              <a:ea typeface="Google Sans"/>
              <a:cs typeface="Arial" panose="020B0604020202020204" pitchFamily="34" charset="0"/>
              <a:sym typeface="Google Sans"/>
            </a:endParaRPr>
          </a:p>
        </p:txBody>
      </p:sp>
      <p:sp>
        <p:nvSpPr>
          <p:cNvPr id="22" name="Google Shape;183;p19">
            <a:extLst>
              <a:ext uri="{FF2B5EF4-FFF2-40B4-BE49-F238E27FC236}">
                <a16:creationId xmlns:a16="http://schemas.microsoft.com/office/drawing/2014/main" id="{DF554CD2-6E47-9BD8-9842-F1D634758457}"/>
              </a:ext>
            </a:extLst>
          </p:cNvPr>
          <p:cNvSpPr txBox="1"/>
          <p:nvPr/>
        </p:nvSpPr>
        <p:spPr>
          <a:xfrm>
            <a:off x="1525487" y="3429000"/>
            <a:ext cx="3054000" cy="2561100"/>
          </a:xfrm>
          <a:prstGeom prst="rect">
            <a:avLst/>
          </a:prstGeom>
          <a:solidFill>
            <a:srgbClr val="F3F3F3"/>
          </a:solid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
                <a:solidFill>
                  <a:srgbClr val="202124"/>
                </a:solidFill>
                <a:latin typeface="Arial" panose="020B0604020202020204" pitchFamily="34" charset="0"/>
                <a:ea typeface="Google Sans"/>
                <a:cs typeface="Arial" panose="020B0604020202020204" pitchFamily="34" charset="0"/>
                <a:sym typeface="Google Sans"/>
              </a:rPr>
              <a:t>Speech</a:t>
            </a:r>
            <a:endParaRPr>
              <a:solidFill>
                <a:srgbClr val="202124"/>
              </a:solidFill>
              <a:latin typeface="Arial" panose="020B0604020202020204" pitchFamily="34" charset="0"/>
              <a:ea typeface="Google Sans"/>
              <a:cs typeface="Arial" panose="020B0604020202020204" pitchFamily="34" charset="0"/>
              <a:sym typeface="Google Sans"/>
            </a:endParaRPr>
          </a:p>
        </p:txBody>
      </p:sp>
      <p:pic>
        <p:nvPicPr>
          <p:cNvPr id="23" name="Google Shape;184;p19">
            <a:extLst>
              <a:ext uri="{FF2B5EF4-FFF2-40B4-BE49-F238E27FC236}">
                <a16:creationId xmlns:a16="http://schemas.microsoft.com/office/drawing/2014/main" id="{86D82730-8C97-E3F3-EEE2-338A1B87F0CA}"/>
              </a:ext>
            </a:extLst>
          </p:cNvPr>
          <p:cNvPicPr preferRelativeResize="0">
            <a:picLocks noChangeAspect="1"/>
          </p:cNvPicPr>
          <p:nvPr/>
        </p:nvPicPr>
        <p:blipFill>
          <a:blip r:embed="rId10">
            <a:alphaModFix/>
          </a:blip>
          <a:stretch>
            <a:fillRect/>
          </a:stretch>
        </p:blipFill>
        <p:spPr>
          <a:xfrm>
            <a:off x="2364086" y="1359203"/>
            <a:ext cx="1376802" cy="1920240"/>
          </a:xfrm>
          <a:prstGeom prst="rect">
            <a:avLst/>
          </a:prstGeom>
          <a:noFill/>
          <a:ln>
            <a:noFill/>
          </a:ln>
        </p:spPr>
      </p:pic>
      <p:pic>
        <p:nvPicPr>
          <p:cNvPr id="24" name="Google Shape;185;p19">
            <a:extLst>
              <a:ext uri="{FF2B5EF4-FFF2-40B4-BE49-F238E27FC236}">
                <a16:creationId xmlns:a16="http://schemas.microsoft.com/office/drawing/2014/main" id="{5F11E52A-C706-85E2-2233-F914333EE121}"/>
              </a:ext>
            </a:extLst>
          </p:cNvPr>
          <p:cNvPicPr preferRelativeResize="0">
            <a:picLocks noChangeAspect="1"/>
          </p:cNvPicPr>
          <p:nvPr/>
        </p:nvPicPr>
        <p:blipFill>
          <a:blip r:embed="rId10">
            <a:alphaModFix/>
          </a:blip>
          <a:stretch>
            <a:fillRect/>
          </a:stretch>
        </p:blipFill>
        <p:spPr>
          <a:xfrm>
            <a:off x="5427061" y="1352697"/>
            <a:ext cx="1376802" cy="1920240"/>
          </a:xfrm>
          <a:prstGeom prst="rect">
            <a:avLst/>
          </a:prstGeom>
          <a:noFill/>
          <a:ln>
            <a:noFill/>
          </a:ln>
        </p:spPr>
      </p:pic>
      <p:pic>
        <p:nvPicPr>
          <p:cNvPr id="25" name="Google Shape;186;p19">
            <a:extLst>
              <a:ext uri="{FF2B5EF4-FFF2-40B4-BE49-F238E27FC236}">
                <a16:creationId xmlns:a16="http://schemas.microsoft.com/office/drawing/2014/main" id="{0AE78927-C00E-3AFE-A8D9-D740C4D3A46F}"/>
              </a:ext>
            </a:extLst>
          </p:cNvPr>
          <p:cNvPicPr preferRelativeResize="0">
            <a:picLocks noChangeAspect="1"/>
          </p:cNvPicPr>
          <p:nvPr/>
        </p:nvPicPr>
        <p:blipFill>
          <a:blip r:embed="rId10">
            <a:alphaModFix/>
          </a:blip>
          <a:stretch>
            <a:fillRect/>
          </a:stretch>
        </p:blipFill>
        <p:spPr>
          <a:xfrm>
            <a:off x="2382123" y="3931422"/>
            <a:ext cx="1376802" cy="1920240"/>
          </a:xfrm>
          <a:prstGeom prst="rect">
            <a:avLst/>
          </a:prstGeom>
          <a:noFill/>
          <a:ln>
            <a:noFill/>
          </a:ln>
        </p:spPr>
      </p:pic>
      <p:pic>
        <p:nvPicPr>
          <p:cNvPr id="26" name="Google Shape;187;p19">
            <a:extLst>
              <a:ext uri="{FF2B5EF4-FFF2-40B4-BE49-F238E27FC236}">
                <a16:creationId xmlns:a16="http://schemas.microsoft.com/office/drawing/2014/main" id="{4887A593-E19B-56DB-D6D9-8D48854D792C}"/>
              </a:ext>
            </a:extLst>
          </p:cNvPr>
          <p:cNvPicPr preferRelativeResize="0">
            <a:picLocks noChangeAspect="1"/>
          </p:cNvPicPr>
          <p:nvPr/>
        </p:nvPicPr>
        <p:blipFill>
          <a:blip r:embed="rId10">
            <a:alphaModFix/>
          </a:blip>
          <a:stretch>
            <a:fillRect/>
          </a:stretch>
        </p:blipFill>
        <p:spPr>
          <a:xfrm>
            <a:off x="5427073" y="3931422"/>
            <a:ext cx="1376802" cy="1920240"/>
          </a:xfrm>
          <a:prstGeom prst="rect">
            <a:avLst/>
          </a:prstGeom>
          <a:noFill/>
          <a:ln>
            <a:noFill/>
          </a:ln>
        </p:spPr>
      </p:pic>
      <p:sp>
        <p:nvSpPr>
          <p:cNvPr id="27" name="Google Shape;188;p19">
            <a:extLst>
              <a:ext uri="{FF2B5EF4-FFF2-40B4-BE49-F238E27FC236}">
                <a16:creationId xmlns:a16="http://schemas.microsoft.com/office/drawing/2014/main" id="{366D4116-765B-6E21-4232-7891C009CA5C}"/>
              </a:ext>
            </a:extLst>
          </p:cNvPr>
          <p:cNvSpPr txBox="1"/>
          <p:nvPr/>
        </p:nvSpPr>
        <p:spPr>
          <a:xfrm>
            <a:off x="7612512" y="867900"/>
            <a:ext cx="3054000" cy="2561100"/>
          </a:xfrm>
          <a:prstGeom prst="rect">
            <a:avLst/>
          </a:prstGeom>
          <a:solidFill>
            <a:srgbClr val="FAFAFA"/>
          </a:solid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
                <a:solidFill>
                  <a:srgbClr val="202124"/>
                </a:solidFill>
                <a:latin typeface="Arial" panose="020B0604020202020204" pitchFamily="34" charset="0"/>
                <a:ea typeface="Google Sans"/>
                <a:cs typeface="Arial" panose="020B0604020202020204" pitchFamily="34" charset="0"/>
                <a:sym typeface="Google Sans"/>
              </a:rPr>
              <a:t>Reinf. Learning</a:t>
            </a:r>
            <a:endParaRPr>
              <a:solidFill>
                <a:srgbClr val="202124"/>
              </a:solidFill>
              <a:latin typeface="Arial" panose="020B0604020202020204" pitchFamily="34" charset="0"/>
              <a:ea typeface="Google Sans"/>
              <a:cs typeface="Arial" panose="020B0604020202020204" pitchFamily="34" charset="0"/>
              <a:sym typeface="Google Sans"/>
            </a:endParaRPr>
          </a:p>
        </p:txBody>
      </p:sp>
      <p:pic>
        <p:nvPicPr>
          <p:cNvPr id="28" name="Google Shape;190;p19">
            <a:extLst>
              <a:ext uri="{FF2B5EF4-FFF2-40B4-BE49-F238E27FC236}">
                <a16:creationId xmlns:a16="http://schemas.microsoft.com/office/drawing/2014/main" id="{C4DC0EDD-7BFA-071D-093F-361D64D84E1D}"/>
              </a:ext>
            </a:extLst>
          </p:cNvPr>
          <p:cNvPicPr preferRelativeResize="0">
            <a:picLocks noChangeAspect="1"/>
          </p:cNvPicPr>
          <p:nvPr/>
        </p:nvPicPr>
        <p:blipFill>
          <a:blip r:embed="rId10">
            <a:alphaModFix/>
          </a:blip>
          <a:stretch>
            <a:fillRect/>
          </a:stretch>
        </p:blipFill>
        <p:spPr>
          <a:xfrm>
            <a:off x="8478123" y="1352697"/>
            <a:ext cx="1376802" cy="1920240"/>
          </a:xfrm>
          <a:prstGeom prst="rect">
            <a:avLst/>
          </a:prstGeom>
          <a:noFill/>
          <a:ln>
            <a:noFill/>
          </a:ln>
        </p:spPr>
      </p:pic>
    </p:spTree>
    <p:extLst>
      <p:ext uri="{BB962C8B-B14F-4D97-AF65-F5344CB8AC3E}">
        <p14:creationId xmlns:p14="http://schemas.microsoft.com/office/powerpoint/2010/main" val="494428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725BF-965C-E408-4036-D11BBFDCD7CA}"/>
              </a:ext>
            </a:extLst>
          </p:cNvPr>
          <p:cNvSpPr>
            <a:spLocks noGrp="1"/>
          </p:cNvSpPr>
          <p:nvPr>
            <p:ph type="title"/>
          </p:nvPr>
        </p:nvSpPr>
        <p:spPr/>
        <p:txBody>
          <a:bodyPr/>
          <a:lstStyle/>
          <a:p>
            <a:r>
              <a:rPr lang="en-US" dirty="0"/>
              <a:t>Downsides of 3D-Specific Architectures</a:t>
            </a:r>
          </a:p>
        </p:txBody>
      </p:sp>
      <p:sp>
        <p:nvSpPr>
          <p:cNvPr id="3" name="Content Placeholder 2">
            <a:extLst>
              <a:ext uri="{FF2B5EF4-FFF2-40B4-BE49-F238E27FC236}">
                <a16:creationId xmlns:a16="http://schemas.microsoft.com/office/drawing/2014/main" id="{F12DF47C-5CE9-12FA-BC85-E712E5C0587B}"/>
              </a:ext>
            </a:extLst>
          </p:cNvPr>
          <p:cNvSpPr>
            <a:spLocks noGrp="1"/>
          </p:cNvSpPr>
          <p:nvPr>
            <p:ph idx="1"/>
          </p:nvPr>
        </p:nvSpPr>
        <p:spPr>
          <a:xfrm>
            <a:off x="838200" y="1139825"/>
            <a:ext cx="6890360" cy="4991554"/>
          </a:xfrm>
        </p:spPr>
        <p:txBody>
          <a:bodyPr>
            <a:normAutofit/>
          </a:bodyPr>
          <a:lstStyle/>
          <a:p>
            <a:pPr>
              <a:lnSpc>
                <a:spcPct val="150000"/>
              </a:lnSpc>
            </a:pPr>
            <a:r>
              <a:rPr lang="en-US" sz="1800" b="1" dirty="0"/>
              <a:t>Inductive biases can be limiting</a:t>
            </a:r>
          </a:p>
          <a:p>
            <a:pPr lvl="1">
              <a:lnSpc>
                <a:spcPct val="150000"/>
              </a:lnSpc>
            </a:pPr>
            <a:r>
              <a:rPr lang="en-US" sz="1800" dirty="0"/>
              <a:t>Convolutions and hand-designed local attention layers are useful at small scale</a:t>
            </a:r>
          </a:p>
          <a:p>
            <a:pPr lvl="1">
              <a:lnSpc>
                <a:spcPct val="150000"/>
              </a:lnSpc>
            </a:pPr>
            <a:r>
              <a:rPr lang="en-US" sz="1800" dirty="0"/>
              <a:t>But they can limit the model’s ability to learn complex patterns or long-range dependencies</a:t>
            </a:r>
          </a:p>
          <a:p>
            <a:pPr>
              <a:lnSpc>
                <a:spcPct val="150000"/>
              </a:lnSpc>
            </a:pPr>
            <a:r>
              <a:rPr lang="en-US" sz="1800" b="1" dirty="0"/>
              <a:t>Isolates 3D research</a:t>
            </a:r>
          </a:p>
          <a:p>
            <a:pPr lvl="1">
              <a:lnSpc>
                <a:spcPct val="150000"/>
              </a:lnSpc>
            </a:pPr>
            <a:r>
              <a:rPr lang="en-US" sz="1800" dirty="0">
                <a:sym typeface="Wingdings" pitchFamily="2" charset="2"/>
              </a:rPr>
              <a:t>Most research is on Transformers (Muon Optimizer, SSL techniques: MAE, DINO, </a:t>
            </a:r>
            <a:r>
              <a:rPr lang="en-US" sz="1800" dirty="0" err="1">
                <a:sym typeface="Wingdings" pitchFamily="2" charset="2"/>
              </a:rPr>
              <a:t>MoE</a:t>
            </a:r>
            <a:r>
              <a:rPr lang="en-US" sz="1800" dirty="0">
                <a:sym typeface="Wingdings" pitchFamily="2" charset="2"/>
              </a:rPr>
              <a:t>, </a:t>
            </a:r>
            <a:r>
              <a:rPr lang="en-US" sz="1800" dirty="0" err="1">
                <a:sym typeface="Wingdings" pitchFamily="2" charset="2"/>
              </a:rPr>
              <a:t>QKNorm</a:t>
            </a:r>
            <a:r>
              <a:rPr lang="en-US" sz="1800" dirty="0">
                <a:sym typeface="Wingdings" pitchFamily="2" charset="2"/>
              </a:rPr>
              <a:t>)</a:t>
            </a:r>
          </a:p>
          <a:p>
            <a:pPr lvl="1">
              <a:lnSpc>
                <a:spcPct val="150000"/>
              </a:lnSpc>
            </a:pPr>
            <a:r>
              <a:rPr lang="en-US" sz="1800" dirty="0"/>
              <a:t>Hardware/software are focused on the Transformer workloads (H100, GB200, FlashAttention4)</a:t>
            </a:r>
          </a:p>
          <a:p>
            <a:pPr lvl="1">
              <a:lnSpc>
                <a:spcPct val="150000"/>
              </a:lnSpc>
            </a:pPr>
            <a:endParaRPr lang="en-US" sz="1800" dirty="0"/>
          </a:p>
        </p:txBody>
      </p:sp>
      <p:sp>
        <p:nvSpPr>
          <p:cNvPr id="4" name="Date Placeholder 3">
            <a:extLst>
              <a:ext uri="{FF2B5EF4-FFF2-40B4-BE49-F238E27FC236}">
                <a16:creationId xmlns:a16="http://schemas.microsoft.com/office/drawing/2014/main" id="{A2DB1951-A45A-2D19-7696-13E41B3F8834}"/>
              </a:ext>
            </a:extLst>
          </p:cNvPr>
          <p:cNvSpPr>
            <a:spLocks noGrp="1"/>
          </p:cNvSpPr>
          <p:nvPr>
            <p:ph type="dt" sz="half" idx="10"/>
          </p:nvPr>
        </p:nvSpPr>
        <p:spPr/>
        <p:txBody>
          <a:bodyPr/>
          <a:lstStyle/>
          <a:p>
            <a:r>
              <a:rPr lang="en-US"/>
              <a:t>June 3, 2026</a:t>
            </a:r>
          </a:p>
        </p:txBody>
      </p:sp>
      <p:sp>
        <p:nvSpPr>
          <p:cNvPr id="5" name="Footer Placeholder 4">
            <a:extLst>
              <a:ext uri="{FF2B5EF4-FFF2-40B4-BE49-F238E27FC236}">
                <a16:creationId xmlns:a16="http://schemas.microsoft.com/office/drawing/2014/main" id="{D1991338-9568-A18F-C6E9-3164786D4B0C}"/>
              </a:ext>
            </a:extLst>
          </p:cNvPr>
          <p:cNvSpPr>
            <a:spLocks noGrp="1"/>
          </p:cNvSpPr>
          <p:nvPr>
            <p:ph type="ftr" sz="quarter" idx="11"/>
          </p:nvPr>
        </p:nvSpPr>
        <p:spPr/>
        <p:txBody>
          <a:bodyPr/>
          <a:lstStyle/>
          <a:p>
            <a:r>
              <a:rPr lang="en-US"/>
              <a:t>Volume Transformer (Volt)</a:t>
            </a:r>
          </a:p>
        </p:txBody>
      </p:sp>
      <p:sp>
        <p:nvSpPr>
          <p:cNvPr id="6" name="Slide Number Placeholder 5">
            <a:extLst>
              <a:ext uri="{FF2B5EF4-FFF2-40B4-BE49-F238E27FC236}">
                <a16:creationId xmlns:a16="http://schemas.microsoft.com/office/drawing/2014/main" id="{A4CA47B3-A3B6-CD07-F708-A3ECCE9A0475}"/>
              </a:ext>
            </a:extLst>
          </p:cNvPr>
          <p:cNvSpPr>
            <a:spLocks noGrp="1"/>
          </p:cNvSpPr>
          <p:nvPr>
            <p:ph type="sldNum" sz="quarter" idx="12"/>
          </p:nvPr>
        </p:nvSpPr>
        <p:spPr/>
        <p:txBody>
          <a:bodyPr/>
          <a:lstStyle/>
          <a:p>
            <a:fld id="{2B4F6D82-CD72-F34E-B7DE-8B6ACE9B0198}" type="slidenum">
              <a:rPr lang="en-US" smtClean="0"/>
              <a:pPr/>
              <a:t>7</a:t>
            </a:fld>
            <a:endParaRPr lang="en-US"/>
          </a:p>
        </p:txBody>
      </p:sp>
      <p:pic>
        <p:nvPicPr>
          <p:cNvPr id="7" name="Grafik 16" descr="Ein Bild, das Text, Diagramm, Screenshot, Plan enthält.&#10;&#10;Automatisch generierte Beschreibung">
            <a:extLst>
              <a:ext uri="{FF2B5EF4-FFF2-40B4-BE49-F238E27FC236}">
                <a16:creationId xmlns:a16="http://schemas.microsoft.com/office/drawing/2014/main" id="{F8B86E7C-A27C-39CA-215E-B51D5F312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1165" y="1140279"/>
            <a:ext cx="3542070" cy="4991100"/>
          </a:xfrm>
          <a:prstGeom prst="rect">
            <a:avLst/>
          </a:prstGeom>
        </p:spPr>
      </p:pic>
    </p:spTree>
    <p:extLst>
      <p:ext uri="{BB962C8B-B14F-4D97-AF65-F5344CB8AC3E}">
        <p14:creationId xmlns:p14="http://schemas.microsoft.com/office/powerpoint/2010/main" val="3658918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8667C-C0F7-2E80-FCAC-2D5667648A9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A480910-E7B3-8047-77F2-569A8FBEAA91}"/>
              </a:ext>
            </a:extLst>
          </p:cNvPr>
          <p:cNvSpPr>
            <a:spLocks noGrp="1"/>
          </p:cNvSpPr>
          <p:nvPr>
            <p:ph type="title"/>
          </p:nvPr>
        </p:nvSpPr>
        <p:spPr>
          <a:xfrm>
            <a:off x="837433" y="185122"/>
            <a:ext cx="10515600" cy="581932"/>
          </a:xfrm>
        </p:spPr>
        <p:txBody>
          <a:bodyPr>
            <a:normAutofit/>
          </a:bodyPr>
          <a:lstStyle/>
          <a:p>
            <a:r>
              <a:rPr lang="en-US" dirty="0"/>
              <a:t>Bridging the Gap: Volume Transformer (Volt)</a:t>
            </a:r>
          </a:p>
        </p:txBody>
      </p:sp>
      <p:sp>
        <p:nvSpPr>
          <p:cNvPr id="2" name="Date Placeholder 1">
            <a:extLst>
              <a:ext uri="{FF2B5EF4-FFF2-40B4-BE49-F238E27FC236}">
                <a16:creationId xmlns:a16="http://schemas.microsoft.com/office/drawing/2014/main" id="{28731B8B-C912-A297-502C-ACD2A67E613C}"/>
              </a:ext>
            </a:extLst>
          </p:cNvPr>
          <p:cNvSpPr>
            <a:spLocks noGrp="1"/>
          </p:cNvSpPr>
          <p:nvPr>
            <p:ph type="dt" sz="half" idx="10"/>
          </p:nvPr>
        </p:nvSpPr>
        <p:spPr/>
        <p:txBody>
          <a:bodyPr/>
          <a:lstStyle/>
          <a:p>
            <a:r>
              <a:rPr lang="en-US" dirty="0"/>
              <a:t>June 3, 2026</a:t>
            </a:r>
          </a:p>
        </p:txBody>
      </p:sp>
      <p:sp>
        <p:nvSpPr>
          <p:cNvPr id="3" name="Footer Placeholder 2">
            <a:extLst>
              <a:ext uri="{FF2B5EF4-FFF2-40B4-BE49-F238E27FC236}">
                <a16:creationId xmlns:a16="http://schemas.microsoft.com/office/drawing/2014/main" id="{0E00EE4C-42E1-3754-EBEB-5555C8649A98}"/>
              </a:ext>
            </a:extLst>
          </p:cNvPr>
          <p:cNvSpPr>
            <a:spLocks noGrp="1"/>
          </p:cNvSpPr>
          <p:nvPr>
            <p:ph type="ftr" sz="quarter" idx="11"/>
          </p:nvPr>
        </p:nvSpPr>
        <p:spPr/>
        <p:txBody>
          <a:bodyPr/>
          <a:lstStyle/>
          <a:p>
            <a:r>
              <a:rPr lang="en-US"/>
              <a:t>Volume Transformer (Volt)</a:t>
            </a:r>
          </a:p>
        </p:txBody>
      </p:sp>
      <p:sp>
        <p:nvSpPr>
          <p:cNvPr id="5" name="Slide Number Placeholder 4">
            <a:extLst>
              <a:ext uri="{FF2B5EF4-FFF2-40B4-BE49-F238E27FC236}">
                <a16:creationId xmlns:a16="http://schemas.microsoft.com/office/drawing/2014/main" id="{9D929D7E-5FE8-522B-367C-A6BA60888AF8}"/>
              </a:ext>
            </a:extLst>
          </p:cNvPr>
          <p:cNvSpPr>
            <a:spLocks noGrp="1"/>
          </p:cNvSpPr>
          <p:nvPr>
            <p:ph type="sldNum" sz="quarter" idx="12"/>
          </p:nvPr>
        </p:nvSpPr>
        <p:spPr/>
        <p:txBody>
          <a:bodyPr/>
          <a:lstStyle/>
          <a:p>
            <a:fld id="{2B4F6D82-CD72-F34E-B7DE-8B6ACE9B0198}" type="slidenum">
              <a:rPr lang="en-US" smtClean="0"/>
              <a:t>8</a:t>
            </a:fld>
            <a:endParaRPr lang="en-US"/>
          </a:p>
        </p:txBody>
      </p:sp>
      <p:pic>
        <p:nvPicPr>
          <p:cNvPr id="11" name="rgb.png" descr="rgb.png">
            <a:extLst>
              <a:ext uri="{FF2B5EF4-FFF2-40B4-BE49-F238E27FC236}">
                <a16:creationId xmlns:a16="http://schemas.microsoft.com/office/drawing/2014/main" id="{2DF4D17C-9390-37BD-23D0-BC4EB1D01C0F}"/>
              </a:ext>
            </a:extLst>
          </p:cNvPr>
          <p:cNvPicPr>
            <a:picLocks noChangeAspect="1"/>
          </p:cNvPicPr>
          <p:nvPr/>
        </p:nvPicPr>
        <p:blipFill>
          <a:blip r:embed="rId3"/>
          <a:stretch>
            <a:fillRect/>
          </a:stretch>
        </p:blipFill>
        <p:spPr>
          <a:xfrm>
            <a:off x="1938127" y="1327915"/>
            <a:ext cx="3623898" cy="1899302"/>
          </a:xfrm>
          <a:prstGeom prst="rect">
            <a:avLst/>
          </a:prstGeom>
          <a:ln w="3175">
            <a:miter lim="400000"/>
          </a:ln>
        </p:spPr>
      </p:pic>
      <p:sp>
        <p:nvSpPr>
          <p:cNvPr id="29" name="Patchified Input Point Cloud">
            <a:extLst>
              <a:ext uri="{FF2B5EF4-FFF2-40B4-BE49-F238E27FC236}">
                <a16:creationId xmlns:a16="http://schemas.microsoft.com/office/drawing/2014/main" id="{BD9A33F9-15A1-0941-A0F7-E652149CB5E1}"/>
              </a:ext>
            </a:extLst>
          </p:cNvPr>
          <p:cNvSpPr txBox="1"/>
          <p:nvPr/>
        </p:nvSpPr>
        <p:spPr>
          <a:xfrm>
            <a:off x="2280458" y="1021161"/>
            <a:ext cx="2939236"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lgn="ctr">
              <a:defRPr sz="900">
                <a:latin typeface="Arial"/>
                <a:ea typeface="Arial"/>
                <a:cs typeface="Arial"/>
                <a:sym typeface="Arial"/>
              </a:defRPr>
            </a:lvl1pPr>
          </a:lstStyle>
          <a:p>
            <a:r>
              <a:rPr sz="1200" dirty="0" err="1">
                <a:latin typeface="Arial" panose="020B0604020202020204" pitchFamily="34" charset="0"/>
                <a:cs typeface="Arial" panose="020B0604020202020204" pitchFamily="34" charset="0"/>
              </a:rPr>
              <a:t>Patchified</a:t>
            </a:r>
            <a:r>
              <a:rPr sz="1200" dirty="0">
                <a:latin typeface="Arial" panose="020B0604020202020204" pitchFamily="34" charset="0"/>
                <a:cs typeface="Arial" panose="020B0604020202020204" pitchFamily="34" charset="0"/>
              </a:rPr>
              <a:t> Input Point Cloud </a:t>
            </a:r>
          </a:p>
        </p:txBody>
      </p:sp>
      <p:sp>
        <p:nvSpPr>
          <p:cNvPr id="36" name="Circle">
            <a:extLst>
              <a:ext uri="{FF2B5EF4-FFF2-40B4-BE49-F238E27FC236}">
                <a16:creationId xmlns:a16="http://schemas.microsoft.com/office/drawing/2014/main" id="{0E0783BC-42D1-F86F-34F4-4C48CEA1710F}"/>
              </a:ext>
            </a:extLst>
          </p:cNvPr>
          <p:cNvSpPr/>
          <p:nvPr/>
        </p:nvSpPr>
        <p:spPr>
          <a:xfrm>
            <a:off x="3115232" y="2065093"/>
            <a:ext cx="401669" cy="399947"/>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7" name="Circle">
            <a:extLst>
              <a:ext uri="{FF2B5EF4-FFF2-40B4-BE49-F238E27FC236}">
                <a16:creationId xmlns:a16="http://schemas.microsoft.com/office/drawing/2014/main" id="{097A7328-AE0A-D21E-FA32-9702694A2898}"/>
              </a:ext>
            </a:extLst>
          </p:cNvPr>
          <p:cNvSpPr/>
          <p:nvPr/>
        </p:nvSpPr>
        <p:spPr>
          <a:xfrm>
            <a:off x="4294609" y="1837711"/>
            <a:ext cx="260513" cy="259396"/>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8" name="Circle">
            <a:extLst>
              <a:ext uri="{FF2B5EF4-FFF2-40B4-BE49-F238E27FC236}">
                <a16:creationId xmlns:a16="http://schemas.microsoft.com/office/drawing/2014/main" id="{78C019D5-98F1-A6F7-33E4-094D16C06B8A}"/>
              </a:ext>
            </a:extLst>
          </p:cNvPr>
          <p:cNvSpPr/>
          <p:nvPr/>
        </p:nvSpPr>
        <p:spPr>
          <a:xfrm>
            <a:off x="3185243" y="2626715"/>
            <a:ext cx="349587" cy="348089"/>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9" name="Circle">
            <a:extLst>
              <a:ext uri="{FF2B5EF4-FFF2-40B4-BE49-F238E27FC236}">
                <a16:creationId xmlns:a16="http://schemas.microsoft.com/office/drawing/2014/main" id="{D737F6F1-9FF6-07B1-C4BB-8FABC2A3CD02}"/>
              </a:ext>
            </a:extLst>
          </p:cNvPr>
          <p:cNvSpPr/>
          <p:nvPr/>
        </p:nvSpPr>
        <p:spPr>
          <a:xfrm>
            <a:off x="2358018" y="2438515"/>
            <a:ext cx="513154" cy="510958"/>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a:solidFill>
                <a:srgbClr val="FF0000"/>
              </a:solidFill>
              <a:latin typeface="Arial" panose="020B0604020202020204" pitchFamily="34" charset="0"/>
              <a:cs typeface="Arial" panose="020B0604020202020204" pitchFamily="34" charset="0"/>
            </a:endParaRPr>
          </a:p>
        </p:txBody>
      </p:sp>
      <p:sp>
        <p:nvSpPr>
          <p:cNvPr id="31" name="⚡️">
            <a:extLst>
              <a:ext uri="{FF2B5EF4-FFF2-40B4-BE49-F238E27FC236}">
                <a16:creationId xmlns:a16="http://schemas.microsoft.com/office/drawing/2014/main" id="{79A890E2-CC75-3EA8-B40D-EA5F634501C0}"/>
              </a:ext>
            </a:extLst>
          </p:cNvPr>
          <p:cNvSpPr txBox="1"/>
          <p:nvPr/>
        </p:nvSpPr>
        <p:spPr>
          <a:xfrm rot="10800000">
            <a:off x="8231363" y="1094991"/>
            <a:ext cx="379236"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defRPr sz="1100"/>
            </a:lvl1pPr>
          </a:lstStyle>
          <a:p>
            <a:endParaRP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0136309"/>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770FE-92B3-E13E-1EEF-6B8C0B12298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BB14F60-F649-B4E9-6593-8E77C574B430}"/>
              </a:ext>
            </a:extLst>
          </p:cNvPr>
          <p:cNvSpPr>
            <a:spLocks noGrp="1"/>
          </p:cNvSpPr>
          <p:nvPr>
            <p:ph type="title"/>
          </p:nvPr>
        </p:nvSpPr>
        <p:spPr>
          <a:xfrm>
            <a:off x="837433" y="185122"/>
            <a:ext cx="10515600" cy="581932"/>
          </a:xfrm>
        </p:spPr>
        <p:txBody>
          <a:bodyPr>
            <a:normAutofit/>
          </a:bodyPr>
          <a:lstStyle/>
          <a:p>
            <a:r>
              <a:rPr lang="en-US" dirty="0"/>
              <a:t>Bridging the Gap: Volume Transformer (Volt)</a:t>
            </a:r>
          </a:p>
        </p:txBody>
      </p:sp>
      <p:sp>
        <p:nvSpPr>
          <p:cNvPr id="2" name="Date Placeholder 1">
            <a:extLst>
              <a:ext uri="{FF2B5EF4-FFF2-40B4-BE49-F238E27FC236}">
                <a16:creationId xmlns:a16="http://schemas.microsoft.com/office/drawing/2014/main" id="{39E03E67-25C4-F152-EC5E-F728085EF0A4}"/>
              </a:ext>
            </a:extLst>
          </p:cNvPr>
          <p:cNvSpPr>
            <a:spLocks noGrp="1"/>
          </p:cNvSpPr>
          <p:nvPr>
            <p:ph type="dt" sz="half" idx="10"/>
          </p:nvPr>
        </p:nvSpPr>
        <p:spPr/>
        <p:txBody>
          <a:bodyPr/>
          <a:lstStyle/>
          <a:p>
            <a:r>
              <a:rPr lang="en-US" dirty="0"/>
              <a:t>June 3, 2026</a:t>
            </a:r>
          </a:p>
        </p:txBody>
      </p:sp>
      <p:sp>
        <p:nvSpPr>
          <p:cNvPr id="3" name="Footer Placeholder 2">
            <a:extLst>
              <a:ext uri="{FF2B5EF4-FFF2-40B4-BE49-F238E27FC236}">
                <a16:creationId xmlns:a16="http://schemas.microsoft.com/office/drawing/2014/main" id="{4F1D15E9-B687-DFD0-ED1B-D22F26D28904}"/>
              </a:ext>
            </a:extLst>
          </p:cNvPr>
          <p:cNvSpPr>
            <a:spLocks noGrp="1"/>
          </p:cNvSpPr>
          <p:nvPr>
            <p:ph type="ftr" sz="quarter" idx="11"/>
          </p:nvPr>
        </p:nvSpPr>
        <p:spPr/>
        <p:txBody>
          <a:bodyPr/>
          <a:lstStyle/>
          <a:p>
            <a:r>
              <a:rPr lang="en-US"/>
              <a:t>Volume Transformer (Volt)</a:t>
            </a:r>
          </a:p>
        </p:txBody>
      </p:sp>
      <p:sp>
        <p:nvSpPr>
          <p:cNvPr id="5" name="Slide Number Placeholder 4">
            <a:extLst>
              <a:ext uri="{FF2B5EF4-FFF2-40B4-BE49-F238E27FC236}">
                <a16:creationId xmlns:a16="http://schemas.microsoft.com/office/drawing/2014/main" id="{D40DE210-BC65-66CF-0EC6-B0BAC50CB645}"/>
              </a:ext>
            </a:extLst>
          </p:cNvPr>
          <p:cNvSpPr>
            <a:spLocks noGrp="1"/>
          </p:cNvSpPr>
          <p:nvPr>
            <p:ph type="sldNum" sz="quarter" idx="12"/>
          </p:nvPr>
        </p:nvSpPr>
        <p:spPr/>
        <p:txBody>
          <a:bodyPr/>
          <a:lstStyle/>
          <a:p>
            <a:fld id="{2B4F6D82-CD72-F34E-B7DE-8B6ACE9B0198}" type="slidenum">
              <a:rPr lang="en-US" smtClean="0"/>
              <a:t>9</a:t>
            </a:fld>
            <a:endParaRPr lang="en-US"/>
          </a:p>
        </p:txBody>
      </p:sp>
      <p:pic>
        <p:nvPicPr>
          <p:cNvPr id="11" name="rgb.png" descr="rgb.png">
            <a:extLst>
              <a:ext uri="{FF2B5EF4-FFF2-40B4-BE49-F238E27FC236}">
                <a16:creationId xmlns:a16="http://schemas.microsoft.com/office/drawing/2014/main" id="{02BC366F-3EA7-771C-B529-A2041052CF66}"/>
              </a:ext>
            </a:extLst>
          </p:cNvPr>
          <p:cNvPicPr>
            <a:picLocks noChangeAspect="1"/>
          </p:cNvPicPr>
          <p:nvPr/>
        </p:nvPicPr>
        <p:blipFill>
          <a:blip r:embed="rId3"/>
          <a:stretch>
            <a:fillRect/>
          </a:stretch>
        </p:blipFill>
        <p:spPr>
          <a:xfrm>
            <a:off x="1938127" y="1327915"/>
            <a:ext cx="3623898" cy="1899302"/>
          </a:xfrm>
          <a:prstGeom prst="rect">
            <a:avLst/>
          </a:prstGeom>
          <a:ln w="3175">
            <a:miter lim="400000"/>
          </a:ln>
        </p:spPr>
      </p:pic>
      <p:sp>
        <p:nvSpPr>
          <p:cNvPr id="29" name="Patchified Input Point Cloud">
            <a:extLst>
              <a:ext uri="{FF2B5EF4-FFF2-40B4-BE49-F238E27FC236}">
                <a16:creationId xmlns:a16="http://schemas.microsoft.com/office/drawing/2014/main" id="{18FCD7FA-E98F-7E12-97C5-A5550242508E}"/>
              </a:ext>
            </a:extLst>
          </p:cNvPr>
          <p:cNvSpPr txBox="1"/>
          <p:nvPr/>
        </p:nvSpPr>
        <p:spPr>
          <a:xfrm>
            <a:off x="2280458" y="1021161"/>
            <a:ext cx="2939236"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lgn="ctr">
              <a:defRPr sz="900">
                <a:latin typeface="Arial"/>
                <a:ea typeface="Arial"/>
                <a:cs typeface="Arial"/>
                <a:sym typeface="Arial"/>
              </a:defRPr>
            </a:lvl1pPr>
          </a:lstStyle>
          <a:p>
            <a:r>
              <a:rPr sz="1200" dirty="0" err="1">
                <a:latin typeface="Arial" panose="020B0604020202020204" pitchFamily="34" charset="0"/>
                <a:cs typeface="Arial" panose="020B0604020202020204" pitchFamily="34" charset="0"/>
              </a:rPr>
              <a:t>Patchified</a:t>
            </a:r>
            <a:r>
              <a:rPr sz="1200" dirty="0">
                <a:latin typeface="Arial" panose="020B0604020202020204" pitchFamily="34" charset="0"/>
                <a:cs typeface="Arial" panose="020B0604020202020204" pitchFamily="34" charset="0"/>
              </a:rPr>
              <a:t> Input Point Cloud </a:t>
            </a:r>
          </a:p>
        </p:txBody>
      </p:sp>
      <p:sp>
        <p:nvSpPr>
          <p:cNvPr id="36" name="Circle">
            <a:extLst>
              <a:ext uri="{FF2B5EF4-FFF2-40B4-BE49-F238E27FC236}">
                <a16:creationId xmlns:a16="http://schemas.microsoft.com/office/drawing/2014/main" id="{31CFC801-9076-2BDD-29E8-45D7B48F658E}"/>
              </a:ext>
            </a:extLst>
          </p:cNvPr>
          <p:cNvSpPr/>
          <p:nvPr/>
        </p:nvSpPr>
        <p:spPr>
          <a:xfrm>
            <a:off x="3115232" y="2065093"/>
            <a:ext cx="401669" cy="399947"/>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7" name="Circle">
            <a:extLst>
              <a:ext uri="{FF2B5EF4-FFF2-40B4-BE49-F238E27FC236}">
                <a16:creationId xmlns:a16="http://schemas.microsoft.com/office/drawing/2014/main" id="{55552A1C-6425-E38E-2186-DD70E96CAB4A}"/>
              </a:ext>
            </a:extLst>
          </p:cNvPr>
          <p:cNvSpPr/>
          <p:nvPr/>
        </p:nvSpPr>
        <p:spPr>
          <a:xfrm>
            <a:off x="4294609" y="1837711"/>
            <a:ext cx="260513" cy="259396"/>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8" name="Circle">
            <a:extLst>
              <a:ext uri="{FF2B5EF4-FFF2-40B4-BE49-F238E27FC236}">
                <a16:creationId xmlns:a16="http://schemas.microsoft.com/office/drawing/2014/main" id="{AE14511A-205D-9F51-A7AD-B9162234F310}"/>
              </a:ext>
            </a:extLst>
          </p:cNvPr>
          <p:cNvSpPr/>
          <p:nvPr/>
        </p:nvSpPr>
        <p:spPr>
          <a:xfrm>
            <a:off x="3185243" y="2626715"/>
            <a:ext cx="349587" cy="348089"/>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39" name="Circle">
            <a:extLst>
              <a:ext uri="{FF2B5EF4-FFF2-40B4-BE49-F238E27FC236}">
                <a16:creationId xmlns:a16="http://schemas.microsoft.com/office/drawing/2014/main" id="{AE7FFB47-67B8-A06A-7CB3-66A4A9CA812A}"/>
              </a:ext>
            </a:extLst>
          </p:cNvPr>
          <p:cNvSpPr/>
          <p:nvPr/>
        </p:nvSpPr>
        <p:spPr>
          <a:xfrm>
            <a:off x="2358018" y="2438515"/>
            <a:ext cx="513154" cy="510958"/>
          </a:xfrm>
          <a:prstGeom prst="ellipse">
            <a:avLst/>
          </a:prstGeom>
          <a:ln w="15240">
            <a:solidFill>
              <a:srgbClr val="FF0000"/>
            </a:solidFill>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a:solidFill>
                <a:srgbClr val="FF0000"/>
              </a:solidFill>
              <a:latin typeface="Arial" panose="020B0604020202020204" pitchFamily="34" charset="0"/>
              <a:cs typeface="Arial" panose="020B0604020202020204" pitchFamily="34" charset="0"/>
            </a:endParaRPr>
          </a:p>
        </p:txBody>
      </p:sp>
      <p:sp>
        <p:nvSpPr>
          <p:cNvPr id="65" name="Line">
            <a:extLst>
              <a:ext uri="{FF2B5EF4-FFF2-40B4-BE49-F238E27FC236}">
                <a16:creationId xmlns:a16="http://schemas.microsoft.com/office/drawing/2014/main" id="{E9B573F1-30E3-D9E4-80E1-236AF36200DD}"/>
              </a:ext>
            </a:extLst>
          </p:cNvPr>
          <p:cNvSpPr/>
          <p:nvPr/>
        </p:nvSpPr>
        <p:spPr>
          <a:xfrm>
            <a:off x="5580240" y="1666394"/>
            <a:ext cx="281420" cy="1"/>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13" name="Line">
            <a:extLst>
              <a:ext uri="{FF2B5EF4-FFF2-40B4-BE49-F238E27FC236}">
                <a16:creationId xmlns:a16="http://schemas.microsoft.com/office/drawing/2014/main" id="{5FF5260C-0539-9361-36DE-4F5FE2BF0C5F}"/>
              </a:ext>
            </a:extLst>
          </p:cNvPr>
          <p:cNvSpPr/>
          <p:nvPr/>
        </p:nvSpPr>
        <p:spPr>
          <a:xfrm flipH="1">
            <a:off x="8792856" y="1973597"/>
            <a:ext cx="3021" cy="589049"/>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17" name="Line">
            <a:extLst>
              <a:ext uri="{FF2B5EF4-FFF2-40B4-BE49-F238E27FC236}">
                <a16:creationId xmlns:a16="http://schemas.microsoft.com/office/drawing/2014/main" id="{37BEEF40-1D67-7064-CE0F-1E4323C118FB}"/>
              </a:ext>
            </a:extLst>
          </p:cNvPr>
          <p:cNvSpPr/>
          <p:nvPr/>
        </p:nvSpPr>
        <p:spPr>
          <a:xfrm flipH="1">
            <a:off x="9832304" y="1973597"/>
            <a:ext cx="3020" cy="589049"/>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18" name="Line">
            <a:extLst>
              <a:ext uri="{FF2B5EF4-FFF2-40B4-BE49-F238E27FC236}">
                <a16:creationId xmlns:a16="http://schemas.microsoft.com/office/drawing/2014/main" id="{3D2DFC05-CC88-F40D-282C-9712FE5C30D4}"/>
              </a:ext>
            </a:extLst>
          </p:cNvPr>
          <p:cNvSpPr/>
          <p:nvPr/>
        </p:nvSpPr>
        <p:spPr>
          <a:xfrm flipH="1">
            <a:off x="6677697" y="1956175"/>
            <a:ext cx="1475" cy="589050"/>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23" name="Input Patches">
            <a:extLst>
              <a:ext uri="{FF2B5EF4-FFF2-40B4-BE49-F238E27FC236}">
                <a16:creationId xmlns:a16="http://schemas.microsoft.com/office/drawing/2014/main" id="{BB4532FF-3C7D-FD8B-FE81-D13049204534}"/>
              </a:ext>
            </a:extLst>
          </p:cNvPr>
          <p:cNvSpPr txBox="1"/>
          <p:nvPr/>
        </p:nvSpPr>
        <p:spPr>
          <a:xfrm rot="16200000">
            <a:off x="5851824" y="1465696"/>
            <a:ext cx="667320" cy="40112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5742" tIns="15742" rIns="15742" bIns="15742" anchor="ctr">
            <a:spAutoFit/>
          </a:bodyPr>
          <a:lstStyle>
            <a:lvl1pPr algn="ctr">
              <a:defRPr sz="900">
                <a:latin typeface="Arial"/>
                <a:ea typeface="Arial"/>
                <a:cs typeface="Arial"/>
                <a:sym typeface="Arial"/>
              </a:defRPr>
            </a:lvl1pPr>
          </a:lstStyle>
          <a:p>
            <a:r>
              <a:rPr sz="1200" dirty="0">
                <a:latin typeface="Arial" panose="020B0604020202020204" pitchFamily="34" charset="0"/>
                <a:cs typeface="Arial" panose="020B0604020202020204" pitchFamily="34" charset="0"/>
              </a:rPr>
              <a:t>Input Patches</a:t>
            </a:r>
          </a:p>
        </p:txBody>
      </p:sp>
      <p:sp>
        <p:nvSpPr>
          <p:cNvPr id="24" name="Line">
            <a:extLst>
              <a:ext uri="{FF2B5EF4-FFF2-40B4-BE49-F238E27FC236}">
                <a16:creationId xmlns:a16="http://schemas.microsoft.com/office/drawing/2014/main" id="{5E1D508B-6D31-917F-D687-3D6BBB4B0ADA}"/>
              </a:ext>
            </a:extLst>
          </p:cNvPr>
          <p:cNvSpPr/>
          <p:nvPr/>
        </p:nvSpPr>
        <p:spPr>
          <a:xfrm flipH="1">
            <a:off x="7753473" y="1973596"/>
            <a:ext cx="1475" cy="589050"/>
          </a:xfrm>
          <a:prstGeom prst="line">
            <a:avLst/>
          </a:prstGeom>
          <a:ln w="12700">
            <a:solidFill>
              <a:srgbClr val="5E5E5E"/>
            </a:solidFill>
            <a:miter lim="400000"/>
            <a:tailEnd type="triangle"/>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28" name="Linear Tokenizer">
            <a:extLst>
              <a:ext uri="{FF2B5EF4-FFF2-40B4-BE49-F238E27FC236}">
                <a16:creationId xmlns:a16="http://schemas.microsoft.com/office/drawing/2014/main" id="{C314407B-3944-531E-7D97-E8196B55898E}"/>
              </a:ext>
            </a:extLst>
          </p:cNvPr>
          <p:cNvSpPr/>
          <p:nvPr/>
        </p:nvSpPr>
        <p:spPr>
          <a:xfrm>
            <a:off x="6048462" y="2052394"/>
            <a:ext cx="4114803" cy="299309"/>
          </a:xfrm>
          <a:prstGeom prst="roundRect">
            <a:avLst>
              <a:gd name="adj" fmla="val 13032"/>
            </a:avLst>
          </a:prstGeom>
          <a:solidFill>
            <a:srgbClr val="B0C6FA"/>
          </a:solidFill>
          <a:ln>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spcBef>
                <a:spcPts val="0"/>
              </a:spcBef>
              <a:defRPr sz="900">
                <a:latin typeface="Arial"/>
                <a:ea typeface="Arial"/>
                <a:cs typeface="Arial"/>
                <a:sym typeface="Arial"/>
              </a:defRPr>
            </a:lvl1pPr>
          </a:lstStyle>
          <a:p>
            <a:r>
              <a:rPr sz="1200">
                <a:latin typeface="Arial" panose="020B0604020202020204" pitchFamily="34" charset="0"/>
                <a:cs typeface="Arial" panose="020B0604020202020204" pitchFamily="34" charset="0"/>
              </a:rPr>
              <a:t>Linear Tokenizer</a:t>
            </a:r>
          </a:p>
        </p:txBody>
      </p:sp>
      <p:sp>
        <p:nvSpPr>
          <p:cNvPr id="31" name="⚡️">
            <a:extLst>
              <a:ext uri="{FF2B5EF4-FFF2-40B4-BE49-F238E27FC236}">
                <a16:creationId xmlns:a16="http://schemas.microsoft.com/office/drawing/2014/main" id="{18866E22-5530-B714-41EF-13D21BA8EEB0}"/>
              </a:ext>
            </a:extLst>
          </p:cNvPr>
          <p:cNvSpPr txBox="1"/>
          <p:nvPr/>
        </p:nvSpPr>
        <p:spPr>
          <a:xfrm rot="10800000">
            <a:off x="8231363" y="1094991"/>
            <a:ext cx="379236" cy="2164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742" tIns="15742" rIns="15742" bIns="15742" anchor="ctr">
            <a:spAutoFit/>
          </a:bodyPr>
          <a:lstStyle>
            <a:lvl1pPr>
              <a:defRPr sz="1100"/>
            </a:lvl1pPr>
          </a:lstStyle>
          <a:p>
            <a:endParaRPr sz="1200" dirty="0">
              <a:latin typeface="Arial" panose="020B0604020202020204" pitchFamily="34" charset="0"/>
              <a:cs typeface="Arial" panose="020B0604020202020204" pitchFamily="34" charset="0"/>
            </a:endParaRPr>
          </a:p>
        </p:txBody>
      </p:sp>
      <p:sp>
        <p:nvSpPr>
          <p:cNvPr id="33" name="Line">
            <a:extLst>
              <a:ext uri="{FF2B5EF4-FFF2-40B4-BE49-F238E27FC236}">
                <a16:creationId xmlns:a16="http://schemas.microsoft.com/office/drawing/2014/main" id="{CCB0BEC3-C98C-FCF2-41A6-F66B98282775}"/>
              </a:ext>
            </a:extLst>
          </p:cNvPr>
          <p:cNvSpPr/>
          <p:nvPr/>
        </p:nvSpPr>
        <p:spPr>
          <a:xfrm>
            <a:off x="8105741" y="1703262"/>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
        <p:nvSpPr>
          <p:cNvPr id="40" name="Shape">
            <a:extLst>
              <a:ext uri="{FF2B5EF4-FFF2-40B4-BE49-F238E27FC236}">
                <a16:creationId xmlns:a16="http://schemas.microsoft.com/office/drawing/2014/main" id="{05CF0C1B-096E-E2B2-9093-4C3A01A61BA5}"/>
              </a:ext>
            </a:extLst>
          </p:cNvPr>
          <p:cNvSpPr/>
          <p:nvPr/>
        </p:nvSpPr>
        <p:spPr>
          <a:xfrm>
            <a:off x="6746180" y="2430778"/>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673E3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1" name="Shape">
            <a:extLst>
              <a:ext uri="{FF2B5EF4-FFF2-40B4-BE49-F238E27FC236}">
                <a16:creationId xmlns:a16="http://schemas.microsoft.com/office/drawing/2014/main" id="{FBCCFA56-CBB0-5630-BB13-20A8FAF47D02}"/>
              </a:ext>
            </a:extLst>
          </p:cNvPr>
          <p:cNvSpPr/>
          <p:nvPr/>
        </p:nvSpPr>
        <p:spPr>
          <a:xfrm>
            <a:off x="6570720" y="2500633"/>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804D3F"/>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2" name="Shape">
            <a:extLst>
              <a:ext uri="{FF2B5EF4-FFF2-40B4-BE49-F238E27FC236}">
                <a16:creationId xmlns:a16="http://schemas.microsoft.com/office/drawing/2014/main" id="{ED2A86EF-D4C2-7556-78A5-1D0D85755CB3}"/>
              </a:ext>
            </a:extLst>
          </p:cNvPr>
          <p:cNvSpPr/>
          <p:nvPr/>
        </p:nvSpPr>
        <p:spPr>
          <a:xfrm rot="16200000" flipH="1">
            <a:off x="6634050" y="2366065"/>
            <a:ext cx="67469" cy="194131"/>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804D3F"/>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3" name="Shape">
            <a:extLst>
              <a:ext uri="{FF2B5EF4-FFF2-40B4-BE49-F238E27FC236}">
                <a16:creationId xmlns:a16="http://schemas.microsoft.com/office/drawing/2014/main" id="{E3380681-3D13-BB86-C097-914ED78EECB1}"/>
              </a:ext>
            </a:extLst>
          </p:cNvPr>
          <p:cNvSpPr/>
          <p:nvPr/>
        </p:nvSpPr>
        <p:spPr>
          <a:xfrm>
            <a:off x="7832763" y="2430778"/>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383A3C"/>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4" name="Shape">
            <a:extLst>
              <a:ext uri="{FF2B5EF4-FFF2-40B4-BE49-F238E27FC236}">
                <a16:creationId xmlns:a16="http://schemas.microsoft.com/office/drawing/2014/main" id="{484C44DA-6DAD-D468-E548-357FF6EA7FD2}"/>
              </a:ext>
            </a:extLst>
          </p:cNvPr>
          <p:cNvSpPr/>
          <p:nvPr/>
        </p:nvSpPr>
        <p:spPr>
          <a:xfrm>
            <a:off x="7655736" y="2500633"/>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4E505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5" name="Shape">
            <a:extLst>
              <a:ext uri="{FF2B5EF4-FFF2-40B4-BE49-F238E27FC236}">
                <a16:creationId xmlns:a16="http://schemas.microsoft.com/office/drawing/2014/main" id="{5053E6C1-2BA9-3FDE-B060-EA35A524C73C}"/>
              </a:ext>
            </a:extLst>
          </p:cNvPr>
          <p:cNvSpPr/>
          <p:nvPr/>
        </p:nvSpPr>
        <p:spPr>
          <a:xfrm rot="16200000" flipH="1">
            <a:off x="7719068" y="2366065"/>
            <a:ext cx="67468"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4E5053"/>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49" name="Shape">
            <a:extLst>
              <a:ext uri="{FF2B5EF4-FFF2-40B4-BE49-F238E27FC236}">
                <a16:creationId xmlns:a16="http://schemas.microsoft.com/office/drawing/2014/main" id="{5B89E144-028D-3A9A-F46E-A1ABD38F467C}"/>
              </a:ext>
            </a:extLst>
          </p:cNvPr>
          <p:cNvSpPr/>
          <p:nvPr/>
        </p:nvSpPr>
        <p:spPr>
          <a:xfrm>
            <a:off x="8860923" y="2432161"/>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4E5B70"/>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0" name="Shape">
            <a:extLst>
              <a:ext uri="{FF2B5EF4-FFF2-40B4-BE49-F238E27FC236}">
                <a16:creationId xmlns:a16="http://schemas.microsoft.com/office/drawing/2014/main" id="{77BC16C8-3078-6816-D41E-E79872F95682}"/>
              </a:ext>
            </a:extLst>
          </p:cNvPr>
          <p:cNvSpPr/>
          <p:nvPr/>
        </p:nvSpPr>
        <p:spPr>
          <a:xfrm>
            <a:off x="8683896" y="2502016"/>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5F6F89"/>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1" name="Shape">
            <a:extLst>
              <a:ext uri="{FF2B5EF4-FFF2-40B4-BE49-F238E27FC236}">
                <a16:creationId xmlns:a16="http://schemas.microsoft.com/office/drawing/2014/main" id="{66DBD248-6B39-FDA1-B44C-CBFF5B16DF0F}"/>
              </a:ext>
            </a:extLst>
          </p:cNvPr>
          <p:cNvSpPr/>
          <p:nvPr/>
        </p:nvSpPr>
        <p:spPr>
          <a:xfrm rot="16200000" flipH="1">
            <a:off x="8747228" y="2367448"/>
            <a:ext cx="67469"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5F6F89"/>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2" name="Shape">
            <a:extLst>
              <a:ext uri="{FF2B5EF4-FFF2-40B4-BE49-F238E27FC236}">
                <a16:creationId xmlns:a16="http://schemas.microsoft.com/office/drawing/2014/main" id="{07342AE7-4D2A-9E13-D2AA-3CC7058F2DB6}"/>
              </a:ext>
            </a:extLst>
          </p:cNvPr>
          <p:cNvSpPr/>
          <p:nvPr/>
        </p:nvSpPr>
        <p:spPr>
          <a:xfrm>
            <a:off x="9911435" y="2432161"/>
            <a:ext cx="28028" cy="213532"/>
          </a:xfrm>
          <a:custGeom>
            <a:avLst/>
            <a:gdLst/>
            <a:ahLst/>
            <a:cxnLst>
              <a:cxn ang="0">
                <a:pos x="wd2" y="hd2"/>
              </a:cxn>
              <a:cxn ang="5400000">
                <a:pos x="wd2" y="hd2"/>
              </a:cxn>
              <a:cxn ang="10800000">
                <a:pos x="wd2" y="hd2"/>
              </a:cxn>
              <a:cxn ang="16200000">
                <a:pos x="wd2" y="hd2"/>
              </a:cxn>
            </a:cxnLst>
            <a:rect l="0" t="0" r="r" b="b"/>
            <a:pathLst>
              <a:path w="21600" h="21566" extrusionOk="0">
                <a:moveTo>
                  <a:pt x="21474" y="5"/>
                </a:moveTo>
                <a:cubicBezTo>
                  <a:pt x="21395" y="-6"/>
                  <a:pt x="21295" y="1"/>
                  <a:pt x="21222" y="25"/>
                </a:cubicBezTo>
                <a:lnTo>
                  <a:pt x="315" y="6966"/>
                </a:lnTo>
                <a:cubicBezTo>
                  <a:pt x="113" y="7033"/>
                  <a:pt x="0" y="7128"/>
                  <a:pt x="0" y="7224"/>
                </a:cubicBezTo>
                <a:lnTo>
                  <a:pt x="0" y="21482"/>
                </a:lnTo>
                <a:cubicBezTo>
                  <a:pt x="0" y="21556"/>
                  <a:pt x="253" y="21594"/>
                  <a:pt x="409" y="21542"/>
                </a:cubicBezTo>
                <a:lnTo>
                  <a:pt x="21317" y="14581"/>
                </a:lnTo>
                <a:cubicBezTo>
                  <a:pt x="21510" y="14517"/>
                  <a:pt x="21600" y="14434"/>
                  <a:pt x="21600" y="14343"/>
                </a:cubicBezTo>
                <a:lnTo>
                  <a:pt x="21600" y="64"/>
                </a:lnTo>
                <a:cubicBezTo>
                  <a:pt x="21600" y="30"/>
                  <a:pt x="21553" y="16"/>
                  <a:pt x="21474" y="5"/>
                </a:cubicBezTo>
                <a:close/>
              </a:path>
            </a:pathLst>
          </a:custGeom>
          <a:solidFill>
            <a:srgbClr val="405550"/>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3" name="Shape">
            <a:extLst>
              <a:ext uri="{FF2B5EF4-FFF2-40B4-BE49-F238E27FC236}">
                <a16:creationId xmlns:a16="http://schemas.microsoft.com/office/drawing/2014/main" id="{A425D60A-DB92-0A96-BBAC-66AA9ECE6D46}"/>
              </a:ext>
            </a:extLst>
          </p:cNvPr>
          <p:cNvSpPr/>
          <p:nvPr/>
        </p:nvSpPr>
        <p:spPr>
          <a:xfrm>
            <a:off x="9734408" y="2502016"/>
            <a:ext cx="168983" cy="14367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44" y="0"/>
                  <a:pt x="0" y="92"/>
                  <a:pt x="0" y="203"/>
                </a:cubicBezTo>
                <a:lnTo>
                  <a:pt x="0" y="21397"/>
                </a:lnTo>
                <a:cubicBezTo>
                  <a:pt x="0" y="21508"/>
                  <a:pt x="44" y="21600"/>
                  <a:pt x="98" y="21600"/>
                </a:cubicBezTo>
                <a:lnTo>
                  <a:pt x="21502" y="21600"/>
                </a:lnTo>
                <a:cubicBezTo>
                  <a:pt x="21556" y="21600"/>
                  <a:pt x="21600" y="21508"/>
                  <a:pt x="21600" y="21397"/>
                </a:cubicBezTo>
                <a:lnTo>
                  <a:pt x="21600" y="203"/>
                </a:lnTo>
                <a:cubicBezTo>
                  <a:pt x="21600" y="92"/>
                  <a:pt x="21556" y="0"/>
                  <a:pt x="21502" y="0"/>
                </a:cubicBezTo>
                <a:lnTo>
                  <a:pt x="98" y="0"/>
                </a:lnTo>
                <a:close/>
              </a:path>
            </a:pathLst>
          </a:custGeom>
          <a:solidFill>
            <a:srgbClr val="58756E"/>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sp>
        <p:nvSpPr>
          <p:cNvPr id="54" name="Shape">
            <a:extLst>
              <a:ext uri="{FF2B5EF4-FFF2-40B4-BE49-F238E27FC236}">
                <a16:creationId xmlns:a16="http://schemas.microsoft.com/office/drawing/2014/main" id="{77A89495-27DE-AC1B-ECA7-CF4FD49A2871}"/>
              </a:ext>
            </a:extLst>
          </p:cNvPr>
          <p:cNvSpPr/>
          <p:nvPr/>
        </p:nvSpPr>
        <p:spPr>
          <a:xfrm rot="16200000" flipH="1">
            <a:off x="9797739" y="2367448"/>
            <a:ext cx="67468" cy="194130"/>
          </a:xfrm>
          <a:custGeom>
            <a:avLst/>
            <a:gdLst/>
            <a:ahLst/>
            <a:cxnLst>
              <a:cxn ang="0">
                <a:pos x="wd2" y="hd2"/>
              </a:cxn>
              <a:cxn ang="5400000">
                <a:pos x="wd2" y="hd2"/>
              </a:cxn>
              <a:cxn ang="10800000">
                <a:pos x="wd2" y="hd2"/>
              </a:cxn>
              <a:cxn ang="16200000">
                <a:pos x="wd2" y="hd2"/>
              </a:cxn>
            </a:cxnLst>
            <a:rect l="0" t="0" r="r" b="b"/>
            <a:pathLst>
              <a:path w="21600" h="21600" extrusionOk="0">
                <a:moveTo>
                  <a:pt x="21509" y="0"/>
                </a:moveTo>
                <a:lnTo>
                  <a:pt x="61" y="3345"/>
                </a:lnTo>
                <a:lnTo>
                  <a:pt x="0" y="21600"/>
                </a:lnTo>
                <a:lnTo>
                  <a:pt x="21600" y="18933"/>
                </a:lnTo>
                <a:cubicBezTo>
                  <a:pt x="21459" y="16605"/>
                  <a:pt x="21365" y="14277"/>
                  <a:pt x="21320" y="11948"/>
                </a:cubicBezTo>
                <a:cubicBezTo>
                  <a:pt x="21243" y="7965"/>
                  <a:pt x="21306" y="3983"/>
                  <a:pt x="21509" y="0"/>
                </a:cubicBezTo>
                <a:close/>
              </a:path>
            </a:pathLst>
          </a:custGeom>
          <a:solidFill>
            <a:srgbClr val="58756E"/>
          </a:solidFill>
          <a:ln w="3175">
            <a:miter lim="400000"/>
          </a:ln>
        </p:spPr>
        <p:txBody>
          <a:bodyPr lIns="0" tIns="0" rIns="0" bIns="0" anchor="ctr"/>
          <a:lstStyle/>
          <a:p>
            <a:pPr algn="ctr">
              <a:spcBef>
                <a:spcPts val="0"/>
              </a:spcBef>
              <a:defRPr sz="2400">
                <a:solidFill>
                  <a:srgbClr val="FFFFFF"/>
                </a:solidFill>
                <a:latin typeface="+mn-lt"/>
                <a:ea typeface="+mn-ea"/>
                <a:cs typeface="+mn-cs"/>
                <a:sym typeface="Helvetica Neue Medium"/>
              </a:defRPr>
            </a:pPr>
            <a:endParaRPr sz="1200">
              <a:latin typeface="Arial" panose="020B0604020202020204" pitchFamily="34" charset="0"/>
              <a:cs typeface="Arial" panose="020B0604020202020204" pitchFamily="34" charset="0"/>
            </a:endParaRPr>
          </a:p>
        </p:txBody>
      </p:sp>
      <p:pic>
        <p:nvPicPr>
          <p:cNvPr id="67" name="Screenshot 2026-03-04 004520.png" descr="Screenshot 2026-03-04 004520.png">
            <a:extLst>
              <a:ext uri="{FF2B5EF4-FFF2-40B4-BE49-F238E27FC236}">
                <a16:creationId xmlns:a16="http://schemas.microsoft.com/office/drawing/2014/main" id="{EAA9AF52-0476-D378-B514-14C22794D373}"/>
              </a:ext>
            </a:extLst>
          </p:cNvPr>
          <p:cNvPicPr>
            <a:picLocks noChangeAspect="1"/>
          </p:cNvPicPr>
          <p:nvPr/>
        </p:nvPicPr>
        <p:blipFill>
          <a:blip r:embed="rId4"/>
          <a:srcRect l="13908" t="14169" r="11203" b="6471"/>
          <a:stretch>
            <a:fillRect/>
          </a:stretch>
        </p:blipFill>
        <p:spPr>
          <a:xfrm>
            <a:off x="6470365" y="1422353"/>
            <a:ext cx="533825" cy="467573"/>
          </a:xfrm>
          <a:custGeom>
            <a:avLst/>
            <a:gdLst/>
            <a:ahLst/>
            <a:cxnLst>
              <a:cxn ang="0">
                <a:pos x="wd2" y="hd2"/>
              </a:cxn>
              <a:cxn ang="5400000">
                <a:pos x="wd2" y="hd2"/>
              </a:cxn>
              <a:cxn ang="10800000">
                <a:pos x="wd2" y="hd2"/>
              </a:cxn>
              <a:cxn ang="16200000">
                <a:pos x="wd2" y="hd2"/>
              </a:cxn>
            </a:cxnLst>
            <a:rect l="0" t="0" r="r" b="b"/>
            <a:pathLst>
              <a:path w="20953" h="21386" extrusionOk="0">
                <a:moveTo>
                  <a:pt x="2506" y="3"/>
                </a:moveTo>
                <a:cubicBezTo>
                  <a:pt x="2179" y="24"/>
                  <a:pt x="1810" y="171"/>
                  <a:pt x="1502" y="451"/>
                </a:cubicBezTo>
                <a:cubicBezTo>
                  <a:pt x="670" y="1206"/>
                  <a:pt x="567" y="1475"/>
                  <a:pt x="390" y="3389"/>
                </a:cubicBezTo>
                <a:cubicBezTo>
                  <a:pt x="245" y="4962"/>
                  <a:pt x="258" y="5256"/>
                  <a:pt x="455" y="5606"/>
                </a:cubicBezTo>
                <a:cubicBezTo>
                  <a:pt x="777" y="6179"/>
                  <a:pt x="765" y="9922"/>
                  <a:pt x="433" y="10611"/>
                </a:cubicBezTo>
                <a:cubicBezTo>
                  <a:pt x="337" y="10811"/>
                  <a:pt x="241" y="11124"/>
                  <a:pt x="241" y="11309"/>
                </a:cubicBezTo>
                <a:cubicBezTo>
                  <a:pt x="241" y="11729"/>
                  <a:pt x="529" y="12479"/>
                  <a:pt x="690" y="12479"/>
                </a:cubicBezTo>
                <a:cubicBezTo>
                  <a:pt x="929" y="12479"/>
                  <a:pt x="801" y="12877"/>
                  <a:pt x="369" y="13450"/>
                </a:cubicBezTo>
                <a:cubicBezTo>
                  <a:pt x="23" y="13910"/>
                  <a:pt x="-47" y="14130"/>
                  <a:pt x="27" y="14471"/>
                </a:cubicBezTo>
                <a:cubicBezTo>
                  <a:pt x="79" y="14710"/>
                  <a:pt x="155" y="15147"/>
                  <a:pt x="198" y="15467"/>
                </a:cubicBezTo>
                <a:cubicBezTo>
                  <a:pt x="241" y="15788"/>
                  <a:pt x="367" y="16169"/>
                  <a:pt x="476" y="16314"/>
                </a:cubicBezTo>
                <a:cubicBezTo>
                  <a:pt x="585" y="16459"/>
                  <a:pt x="620" y="16644"/>
                  <a:pt x="561" y="16713"/>
                </a:cubicBezTo>
                <a:cubicBezTo>
                  <a:pt x="398" y="16903"/>
                  <a:pt x="401" y="19008"/>
                  <a:pt x="561" y="19502"/>
                </a:cubicBezTo>
                <a:cubicBezTo>
                  <a:pt x="639" y="19741"/>
                  <a:pt x="832" y="20005"/>
                  <a:pt x="1010" y="20099"/>
                </a:cubicBezTo>
                <a:cubicBezTo>
                  <a:pt x="1428" y="20321"/>
                  <a:pt x="3482" y="20339"/>
                  <a:pt x="3596" y="20124"/>
                </a:cubicBezTo>
                <a:cubicBezTo>
                  <a:pt x="3740" y="19853"/>
                  <a:pt x="4232" y="19945"/>
                  <a:pt x="4558" y="20299"/>
                </a:cubicBezTo>
                <a:cubicBezTo>
                  <a:pt x="4743" y="20500"/>
                  <a:pt x="5104" y="20652"/>
                  <a:pt x="5455" y="20672"/>
                </a:cubicBezTo>
                <a:cubicBezTo>
                  <a:pt x="6878" y="20753"/>
                  <a:pt x="7347" y="20795"/>
                  <a:pt x="7849" y="20896"/>
                </a:cubicBezTo>
                <a:cubicBezTo>
                  <a:pt x="8209" y="20969"/>
                  <a:pt x="8488" y="20931"/>
                  <a:pt x="8704" y="20772"/>
                </a:cubicBezTo>
                <a:cubicBezTo>
                  <a:pt x="8974" y="20571"/>
                  <a:pt x="9086" y="20558"/>
                  <a:pt x="9387" y="20747"/>
                </a:cubicBezTo>
                <a:cubicBezTo>
                  <a:pt x="9598" y="20879"/>
                  <a:pt x="10070" y="20948"/>
                  <a:pt x="10541" y="20921"/>
                </a:cubicBezTo>
                <a:cubicBezTo>
                  <a:pt x="10981" y="20896"/>
                  <a:pt x="11436" y="20969"/>
                  <a:pt x="11546" y="21071"/>
                </a:cubicBezTo>
                <a:cubicBezTo>
                  <a:pt x="11656" y="21172"/>
                  <a:pt x="11834" y="21292"/>
                  <a:pt x="11952" y="21345"/>
                </a:cubicBezTo>
                <a:cubicBezTo>
                  <a:pt x="12070" y="21397"/>
                  <a:pt x="12429" y="21404"/>
                  <a:pt x="12743" y="21345"/>
                </a:cubicBezTo>
                <a:cubicBezTo>
                  <a:pt x="13057" y="21285"/>
                  <a:pt x="13810" y="21248"/>
                  <a:pt x="14409" y="21270"/>
                </a:cubicBezTo>
                <a:cubicBezTo>
                  <a:pt x="15455" y="21308"/>
                  <a:pt x="15507" y="21285"/>
                  <a:pt x="15841" y="20822"/>
                </a:cubicBezTo>
                <a:cubicBezTo>
                  <a:pt x="16183" y="20348"/>
                  <a:pt x="16185" y="20358"/>
                  <a:pt x="16525" y="20647"/>
                </a:cubicBezTo>
                <a:cubicBezTo>
                  <a:pt x="16735" y="20826"/>
                  <a:pt x="17246" y="20970"/>
                  <a:pt x="17807" y="21021"/>
                </a:cubicBezTo>
                <a:cubicBezTo>
                  <a:pt x="18317" y="21067"/>
                  <a:pt x="18942" y="21156"/>
                  <a:pt x="19196" y="21220"/>
                </a:cubicBezTo>
                <a:cubicBezTo>
                  <a:pt x="20629" y="21581"/>
                  <a:pt x="21553" y="19936"/>
                  <a:pt x="20500" y="18904"/>
                </a:cubicBezTo>
                <a:cubicBezTo>
                  <a:pt x="20258" y="18667"/>
                  <a:pt x="19982" y="18481"/>
                  <a:pt x="19880" y="18481"/>
                </a:cubicBezTo>
                <a:cubicBezTo>
                  <a:pt x="19570" y="18481"/>
                  <a:pt x="18384" y="16204"/>
                  <a:pt x="18384" y="15617"/>
                </a:cubicBezTo>
                <a:cubicBezTo>
                  <a:pt x="18384" y="15459"/>
                  <a:pt x="18322" y="15291"/>
                  <a:pt x="18256" y="15243"/>
                </a:cubicBezTo>
                <a:cubicBezTo>
                  <a:pt x="18127" y="15150"/>
                  <a:pt x="17773" y="13638"/>
                  <a:pt x="17530" y="12155"/>
                </a:cubicBezTo>
                <a:cubicBezTo>
                  <a:pt x="17417" y="11472"/>
                  <a:pt x="17135" y="7482"/>
                  <a:pt x="17102" y="6129"/>
                </a:cubicBezTo>
                <a:cubicBezTo>
                  <a:pt x="17096" y="5886"/>
                  <a:pt x="16109" y="4825"/>
                  <a:pt x="15734" y="4659"/>
                </a:cubicBezTo>
                <a:cubicBezTo>
                  <a:pt x="15314" y="4473"/>
                  <a:pt x="13079" y="4828"/>
                  <a:pt x="12550" y="5158"/>
                </a:cubicBezTo>
                <a:cubicBezTo>
                  <a:pt x="12062" y="5462"/>
                  <a:pt x="12330" y="4736"/>
                  <a:pt x="12892" y="4236"/>
                </a:cubicBezTo>
                <a:cubicBezTo>
                  <a:pt x="13296" y="3877"/>
                  <a:pt x="13384" y="3703"/>
                  <a:pt x="13384" y="3165"/>
                </a:cubicBezTo>
                <a:cubicBezTo>
                  <a:pt x="13384" y="2667"/>
                  <a:pt x="13290" y="2461"/>
                  <a:pt x="12999" y="2194"/>
                </a:cubicBezTo>
                <a:cubicBezTo>
                  <a:pt x="12792" y="2004"/>
                  <a:pt x="12504" y="1845"/>
                  <a:pt x="12358" y="1845"/>
                </a:cubicBezTo>
                <a:cubicBezTo>
                  <a:pt x="12211" y="1845"/>
                  <a:pt x="12101" y="1713"/>
                  <a:pt x="12101" y="1571"/>
                </a:cubicBezTo>
                <a:cubicBezTo>
                  <a:pt x="12101" y="1044"/>
                  <a:pt x="11454" y="546"/>
                  <a:pt x="10627" y="426"/>
                </a:cubicBezTo>
                <a:cubicBezTo>
                  <a:pt x="9971" y="330"/>
                  <a:pt x="9723" y="383"/>
                  <a:pt x="9174" y="675"/>
                </a:cubicBezTo>
                <a:lnTo>
                  <a:pt x="8490" y="1024"/>
                </a:lnTo>
                <a:lnTo>
                  <a:pt x="8148" y="650"/>
                </a:lnTo>
                <a:cubicBezTo>
                  <a:pt x="7643" y="97"/>
                  <a:pt x="7037" y="176"/>
                  <a:pt x="6075" y="899"/>
                </a:cubicBezTo>
                <a:cubicBezTo>
                  <a:pt x="5627" y="1236"/>
                  <a:pt x="5192" y="1497"/>
                  <a:pt x="5113" y="1497"/>
                </a:cubicBezTo>
                <a:cubicBezTo>
                  <a:pt x="5034" y="1497"/>
                  <a:pt x="4740" y="1327"/>
                  <a:pt x="4451" y="1098"/>
                </a:cubicBezTo>
                <a:cubicBezTo>
                  <a:pt x="4162" y="870"/>
                  <a:pt x="3840" y="675"/>
                  <a:pt x="3746" y="675"/>
                </a:cubicBezTo>
                <a:cubicBezTo>
                  <a:pt x="3651" y="675"/>
                  <a:pt x="3460" y="534"/>
                  <a:pt x="3318" y="351"/>
                </a:cubicBezTo>
                <a:cubicBezTo>
                  <a:pt x="3127" y="104"/>
                  <a:pt x="2833" y="-19"/>
                  <a:pt x="2506" y="3"/>
                </a:cubicBezTo>
                <a:close/>
              </a:path>
            </a:pathLst>
          </a:custGeom>
          <a:ln w="3175">
            <a:miter lim="400000"/>
          </a:ln>
        </p:spPr>
      </p:pic>
      <p:pic>
        <p:nvPicPr>
          <p:cNvPr id="68" name="Screenshot 2026-03-04 004737.png" descr="Screenshot 2026-03-04 004737.png">
            <a:extLst>
              <a:ext uri="{FF2B5EF4-FFF2-40B4-BE49-F238E27FC236}">
                <a16:creationId xmlns:a16="http://schemas.microsoft.com/office/drawing/2014/main" id="{5E3D32CA-0625-5A4B-D528-A79B1B731EC1}"/>
              </a:ext>
            </a:extLst>
          </p:cNvPr>
          <p:cNvPicPr>
            <a:picLocks noChangeAspect="1"/>
          </p:cNvPicPr>
          <p:nvPr/>
        </p:nvPicPr>
        <p:blipFill>
          <a:blip r:embed="rId5"/>
          <a:srcRect l="5506" t="9448" r="19860" b="5351"/>
          <a:stretch>
            <a:fillRect/>
          </a:stretch>
        </p:blipFill>
        <p:spPr>
          <a:xfrm>
            <a:off x="7494537" y="1437209"/>
            <a:ext cx="485976" cy="467885"/>
          </a:xfrm>
          <a:custGeom>
            <a:avLst/>
            <a:gdLst/>
            <a:ahLst/>
            <a:cxnLst>
              <a:cxn ang="0">
                <a:pos x="wd2" y="hd2"/>
              </a:cxn>
              <a:cxn ang="5400000">
                <a:pos x="wd2" y="hd2"/>
              </a:cxn>
              <a:cxn ang="10800000">
                <a:pos x="wd2" y="hd2"/>
              </a:cxn>
              <a:cxn ang="16200000">
                <a:pos x="wd2" y="hd2"/>
              </a:cxn>
            </a:cxnLst>
            <a:rect l="0" t="0" r="r" b="b"/>
            <a:pathLst>
              <a:path w="21421" h="21507" extrusionOk="0">
                <a:moveTo>
                  <a:pt x="17498" y="96"/>
                </a:moveTo>
                <a:cubicBezTo>
                  <a:pt x="17284" y="181"/>
                  <a:pt x="17018" y="253"/>
                  <a:pt x="16922" y="247"/>
                </a:cubicBezTo>
                <a:cubicBezTo>
                  <a:pt x="15214" y="132"/>
                  <a:pt x="15001" y="130"/>
                  <a:pt x="14739" y="272"/>
                </a:cubicBezTo>
                <a:cubicBezTo>
                  <a:pt x="14590" y="352"/>
                  <a:pt x="14451" y="449"/>
                  <a:pt x="14451" y="497"/>
                </a:cubicBezTo>
                <a:cubicBezTo>
                  <a:pt x="14451" y="674"/>
                  <a:pt x="14012" y="588"/>
                  <a:pt x="13707" y="347"/>
                </a:cubicBezTo>
                <a:cubicBezTo>
                  <a:pt x="13408" y="111"/>
                  <a:pt x="13348" y="101"/>
                  <a:pt x="12531" y="121"/>
                </a:cubicBezTo>
                <a:cubicBezTo>
                  <a:pt x="11842" y="138"/>
                  <a:pt x="11618" y="168"/>
                  <a:pt x="11355" y="322"/>
                </a:cubicBezTo>
                <a:cubicBezTo>
                  <a:pt x="11093" y="475"/>
                  <a:pt x="10970" y="502"/>
                  <a:pt x="10827" y="422"/>
                </a:cubicBezTo>
                <a:cubicBezTo>
                  <a:pt x="10728" y="367"/>
                  <a:pt x="10354" y="322"/>
                  <a:pt x="9987" y="322"/>
                </a:cubicBezTo>
                <a:cubicBezTo>
                  <a:pt x="9620" y="322"/>
                  <a:pt x="9165" y="279"/>
                  <a:pt x="8979" y="222"/>
                </a:cubicBezTo>
                <a:cubicBezTo>
                  <a:pt x="8603" y="104"/>
                  <a:pt x="7772" y="213"/>
                  <a:pt x="7107" y="472"/>
                </a:cubicBezTo>
                <a:cubicBezTo>
                  <a:pt x="6762" y="606"/>
                  <a:pt x="6722" y="603"/>
                  <a:pt x="6363" y="422"/>
                </a:cubicBezTo>
                <a:cubicBezTo>
                  <a:pt x="5889" y="183"/>
                  <a:pt x="5725" y="182"/>
                  <a:pt x="5043" y="422"/>
                </a:cubicBezTo>
                <a:cubicBezTo>
                  <a:pt x="4517" y="606"/>
                  <a:pt x="4482" y="618"/>
                  <a:pt x="4083" y="472"/>
                </a:cubicBezTo>
                <a:cubicBezTo>
                  <a:pt x="3321" y="192"/>
                  <a:pt x="3062" y="142"/>
                  <a:pt x="2451" y="197"/>
                </a:cubicBezTo>
                <a:cubicBezTo>
                  <a:pt x="1778" y="257"/>
                  <a:pt x="905" y="652"/>
                  <a:pt x="555" y="1047"/>
                </a:cubicBezTo>
                <a:cubicBezTo>
                  <a:pt x="128" y="1531"/>
                  <a:pt x="-87" y="2709"/>
                  <a:pt x="147" y="3350"/>
                </a:cubicBezTo>
                <a:cubicBezTo>
                  <a:pt x="215" y="3536"/>
                  <a:pt x="208" y="3679"/>
                  <a:pt x="99" y="3976"/>
                </a:cubicBezTo>
                <a:cubicBezTo>
                  <a:pt x="-5" y="4258"/>
                  <a:pt x="-25" y="4453"/>
                  <a:pt x="27" y="4701"/>
                </a:cubicBezTo>
                <a:cubicBezTo>
                  <a:pt x="67" y="4889"/>
                  <a:pt x="88" y="5159"/>
                  <a:pt x="75" y="5277"/>
                </a:cubicBezTo>
                <a:cubicBezTo>
                  <a:pt x="53" y="5486"/>
                  <a:pt x="224" y="6062"/>
                  <a:pt x="483" y="6728"/>
                </a:cubicBezTo>
                <a:cubicBezTo>
                  <a:pt x="602" y="7034"/>
                  <a:pt x="618" y="7298"/>
                  <a:pt x="579" y="8155"/>
                </a:cubicBezTo>
                <a:cubicBezTo>
                  <a:pt x="559" y="8598"/>
                  <a:pt x="654" y="9920"/>
                  <a:pt x="747" y="10507"/>
                </a:cubicBezTo>
                <a:cubicBezTo>
                  <a:pt x="813" y="10923"/>
                  <a:pt x="786" y="11028"/>
                  <a:pt x="651" y="11258"/>
                </a:cubicBezTo>
                <a:cubicBezTo>
                  <a:pt x="382" y="11718"/>
                  <a:pt x="494" y="12386"/>
                  <a:pt x="915" y="12885"/>
                </a:cubicBezTo>
                <a:cubicBezTo>
                  <a:pt x="1030" y="13021"/>
                  <a:pt x="1032" y="13104"/>
                  <a:pt x="939" y="13511"/>
                </a:cubicBezTo>
                <a:cubicBezTo>
                  <a:pt x="848" y="13908"/>
                  <a:pt x="853" y="14046"/>
                  <a:pt x="963" y="14387"/>
                </a:cubicBezTo>
                <a:cubicBezTo>
                  <a:pt x="1203" y="15129"/>
                  <a:pt x="1318" y="16143"/>
                  <a:pt x="1203" y="16639"/>
                </a:cubicBezTo>
                <a:cubicBezTo>
                  <a:pt x="1147" y="16884"/>
                  <a:pt x="1124" y="17255"/>
                  <a:pt x="1155" y="17440"/>
                </a:cubicBezTo>
                <a:cubicBezTo>
                  <a:pt x="1186" y="17624"/>
                  <a:pt x="1218" y="18039"/>
                  <a:pt x="1251" y="18366"/>
                </a:cubicBezTo>
                <a:cubicBezTo>
                  <a:pt x="1303" y="18869"/>
                  <a:pt x="1382" y="19047"/>
                  <a:pt x="1731" y="19592"/>
                </a:cubicBezTo>
                <a:cubicBezTo>
                  <a:pt x="1958" y="19946"/>
                  <a:pt x="2139" y="20285"/>
                  <a:pt x="2139" y="20343"/>
                </a:cubicBezTo>
                <a:cubicBezTo>
                  <a:pt x="2139" y="20546"/>
                  <a:pt x="2597" y="21069"/>
                  <a:pt x="2883" y="21194"/>
                </a:cubicBezTo>
                <a:cubicBezTo>
                  <a:pt x="3042" y="21263"/>
                  <a:pt x="3375" y="21318"/>
                  <a:pt x="3603" y="21319"/>
                </a:cubicBezTo>
                <a:cubicBezTo>
                  <a:pt x="3831" y="21320"/>
                  <a:pt x="4060" y="21371"/>
                  <a:pt x="4131" y="21419"/>
                </a:cubicBezTo>
                <a:cubicBezTo>
                  <a:pt x="4304" y="21535"/>
                  <a:pt x="5072" y="21537"/>
                  <a:pt x="5283" y="21419"/>
                </a:cubicBezTo>
                <a:cubicBezTo>
                  <a:pt x="5401" y="21353"/>
                  <a:pt x="5548" y="21345"/>
                  <a:pt x="5787" y="21419"/>
                </a:cubicBezTo>
                <a:cubicBezTo>
                  <a:pt x="6169" y="21538"/>
                  <a:pt x="7297" y="21420"/>
                  <a:pt x="7635" y="21219"/>
                </a:cubicBezTo>
                <a:cubicBezTo>
                  <a:pt x="7739" y="21157"/>
                  <a:pt x="7996" y="21103"/>
                  <a:pt x="8211" y="21094"/>
                </a:cubicBezTo>
                <a:cubicBezTo>
                  <a:pt x="8425" y="21084"/>
                  <a:pt x="9006" y="21041"/>
                  <a:pt x="9483" y="21019"/>
                </a:cubicBezTo>
                <a:cubicBezTo>
                  <a:pt x="9960" y="20997"/>
                  <a:pt x="10482" y="21018"/>
                  <a:pt x="10659" y="21069"/>
                </a:cubicBezTo>
                <a:cubicBezTo>
                  <a:pt x="10937" y="21149"/>
                  <a:pt x="11044" y="21150"/>
                  <a:pt x="11451" y="20944"/>
                </a:cubicBezTo>
                <a:cubicBezTo>
                  <a:pt x="11708" y="20813"/>
                  <a:pt x="12067" y="20693"/>
                  <a:pt x="12243" y="20693"/>
                </a:cubicBezTo>
                <a:cubicBezTo>
                  <a:pt x="12418" y="20693"/>
                  <a:pt x="12714" y="20620"/>
                  <a:pt x="12891" y="20543"/>
                </a:cubicBezTo>
                <a:cubicBezTo>
                  <a:pt x="13155" y="20428"/>
                  <a:pt x="13270" y="20433"/>
                  <a:pt x="13611" y="20518"/>
                </a:cubicBezTo>
                <a:cubicBezTo>
                  <a:pt x="13914" y="20594"/>
                  <a:pt x="14106" y="20591"/>
                  <a:pt x="14307" y="20518"/>
                </a:cubicBezTo>
                <a:cubicBezTo>
                  <a:pt x="14457" y="20464"/>
                  <a:pt x="14950" y="20418"/>
                  <a:pt x="15410" y="20418"/>
                </a:cubicBezTo>
                <a:cubicBezTo>
                  <a:pt x="15988" y="20418"/>
                  <a:pt x="16305" y="20379"/>
                  <a:pt x="16418" y="20293"/>
                </a:cubicBezTo>
                <a:cubicBezTo>
                  <a:pt x="16543" y="20198"/>
                  <a:pt x="16771" y="20178"/>
                  <a:pt x="17330" y="20218"/>
                </a:cubicBezTo>
                <a:cubicBezTo>
                  <a:pt x="18137" y="20275"/>
                  <a:pt x="18209" y="20280"/>
                  <a:pt x="19106" y="20218"/>
                </a:cubicBezTo>
                <a:cubicBezTo>
                  <a:pt x="20416" y="20126"/>
                  <a:pt x="21401" y="19215"/>
                  <a:pt x="21170" y="18316"/>
                </a:cubicBezTo>
                <a:cubicBezTo>
                  <a:pt x="21088" y="17996"/>
                  <a:pt x="21093" y="17924"/>
                  <a:pt x="21242" y="17715"/>
                </a:cubicBezTo>
                <a:cubicBezTo>
                  <a:pt x="21513" y="17334"/>
                  <a:pt x="21472" y="16789"/>
                  <a:pt x="21146" y="16088"/>
                </a:cubicBezTo>
                <a:cubicBezTo>
                  <a:pt x="20993" y="15759"/>
                  <a:pt x="20882" y="15445"/>
                  <a:pt x="20882" y="15388"/>
                </a:cubicBezTo>
                <a:cubicBezTo>
                  <a:pt x="20882" y="15330"/>
                  <a:pt x="20811" y="15159"/>
                  <a:pt x="20738" y="15012"/>
                </a:cubicBezTo>
                <a:cubicBezTo>
                  <a:pt x="20620" y="14774"/>
                  <a:pt x="20620" y="14725"/>
                  <a:pt x="20738" y="14487"/>
                </a:cubicBezTo>
                <a:cubicBezTo>
                  <a:pt x="20940" y="14081"/>
                  <a:pt x="20932" y="12809"/>
                  <a:pt x="20714" y="12309"/>
                </a:cubicBezTo>
                <a:cubicBezTo>
                  <a:pt x="20620" y="12093"/>
                  <a:pt x="20524" y="11782"/>
                  <a:pt x="20522" y="11634"/>
                </a:cubicBezTo>
                <a:cubicBezTo>
                  <a:pt x="20521" y="11485"/>
                  <a:pt x="20478" y="11232"/>
                  <a:pt x="20402" y="11083"/>
                </a:cubicBezTo>
                <a:cubicBezTo>
                  <a:pt x="20287" y="10856"/>
                  <a:pt x="20278" y="10712"/>
                  <a:pt x="20354" y="10182"/>
                </a:cubicBezTo>
                <a:cubicBezTo>
                  <a:pt x="20521" y="9027"/>
                  <a:pt x="20533" y="8080"/>
                  <a:pt x="20402" y="7755"/>
                </a:cubicBezTo>
                <a:cubicBezTo>
                  <a:pt x="20336" y="7589"/>
                  <a:pt x="20282" y="7257"/>
                  <a:pt x="20282" y="7029"/>
                </a:cubicBezTo>
                <a:cubicBezTo>
                  <a:pt x="20282" y="6763"/>
                  <a:pt x="20213" y="6493"/>
                  <a:pt x="20090" y="6278"/>
                </a:cubicBezTo>
                <a:cubicBezTo>
                  <a:pt x="19933" y="6002"/>
                  <a:pt x="19911" y="5821"/>
                  <a:pt x="19922" y="5252"/>
                </a:cubicBezTo>
                <a:cubicBezTo>
                  <a:pt x="19936" y="4580"/>
                  <a:pt x="19914" y="4566"/>
                  <a:pt x="19634" y="4276"/>
                </a:cubicBezTo>
                <a:cubicBezTo>
                  <a:pt x="19369" y="4000"/>
                  <a:pt x="19362" y="3958"/>
                  <a:pt x="19466" y="3750"/>
                </a:cubicBezTo>
                <a:cubicBezTo>
                  <a:pt x="19529" y="3626"/>
                  <a:pt x="19576" y="3326"/>
                  <a:pt x="19562" y="3075"/>
                </a:cubicBezTo>
                <a:cubicBezTo>
                  <a:pt x="19542" y="2690"/>
                  <a:pt x="19580" y="2569"/>
                  <a:pt x="19778" y="2324"/>
                </a:cubicBezTo>
                <a:cubicBezTo>
                  <a:pt x="20035" y="2006"/>
                  <a:pt x="20151" y="1523"/>
                  <a:pt x="20066" y="1173"/>
                </a:cubicBezTo>
                <a:cubicBezTo>
                  <a:pt x="19979" y="813"/>
                  <a:pt x="19503" y="340"/>
                  <a:pt x="19154" y="247"/>
                </a:cubicBezTo>
                <a:cubicBezTo>
                  <a:pt x="18105" y="-34"/>
                  <a:pt x="17900" y="-62"/>
                  <a:pt x="17498" y="96"/>
                </a:cubicBezTo>
                <a:close/>
              </a:path>
            </a:pathLst>
          </a:custGeom>
          <a:ln w="3175">
            <a:miter lim="400000"/>
          </a:ln>
        </p:spPr>
      </p:pic>
      <p:pic>
        <p:nvPicPr>
          <p:cNvPr id="69" name="Screenshot 2026-03-04 004558.png" descr="Screenshot 2026-03-04 004558.png">
            <a:extLst>
              <a:ext uri="{FF2B5EF4-FFF2-40B4-BE49-F238E27FC236}">
                <a16:creationId xmlns:a16="http://schemas.microsoft.com/office/drawing/2014/main" id="{39B70E8F-2315-CBCD-7A8E-880DEF861B3B}"/>
              </a:ext>
            </a:extLst>
          </p:cNvPr>
          <p:cNvPicPr>
            <a:picLocks noChangeAspect="1"/>
          </p:cNvPicPr>
          <p:nvPr/>
        </p:nvPicPr>
        <p:blipFill>
          <a:blip r:embed="rId6"/>
          <a:srcRect l="7405" t="3979" r="13118" b="3938"/>
          <a:stretch>
            <a:fillRect/>
          </a:stretch>
        </p:blipFill>
        <p:spPr>
          <a:xfrm>
            <a:off x="9578545" y="1368754"/>
            <a:ext cx="444336" cy="521171"/>
          </a:xfrm>
          <a:custGeom>
            <a:avLst/>
            <a:gdLst/>
            <a:ahLst/>
            <a:cxnLst>
              <a:cxn ang="0">
                <a:pos x="wd2" y="hd2"/>
              </a:cxn>
              <a:cxn ang="5400000">
                <a:pos x="wd2" y="hd2"/>
              </a:cxn>
              <a:cxn ang="10800000">
                <a:pos x="wd2" y="hd2"/>
              </a:cxn>
              <a:cxn ang="16200000">
                <a:pos x="wd2" y="hd2"/>
              </a:cxn>
            </a:cxnLst>
            <a:rect l="0" t="0" r="r" b="b"/>
            <a:pathLst>
              <a:path w="21582" h="21500" extrusionOk="0">
                <a:moveTo>
                  <a:pt x="12168" y="1"/>
                </a:moveTo>
                <a:cubicBezTo>
                  <a:pt x="11157" y="6"/>
                  <a:pt x="10648" y="209"/>
                  <a:pt x="10132" y="787"/>
                </a:cubicBezTo>
                <a:cubicBezTo>
                  <a:pt x="10009" y="924"/>
                  <a:pt x="9734" y="1179"/>
                  <a:pt x="9523" y="1371"/>
                </a:cubicBezTo>
                <a:cubicBezTo>
                  <a:pt x="9313" y="1562"/>
                  <a:pt x="9127" y="1746"/>
                  <a:pt x="9127" y="1775"/>
                </a:cubicBezTo>
                <a:cubicBezTo>
                  <a:pt x="9127" y="1804"/>
                  <a:pt x="8916" y="1911"/>
                  <a:pt x="8651" y="1999"/>
                </a:cubicBezTo>
                <a:cubicBezTo>
                  <a:pt x="8165" y="2162"/>
                  <a:pt x="8030" y="2199"/>
                  <a:pt x="7038" y="2606"/>
                </a:cubicBezTo>
                <a:cubicBezTo>
                  <a:pt x="6738" y="2729"/>
                  <a:pt x="6286" y="2884"/>
                  <a:pt x="6033" y="2943"/>
                </a:cubicBezTo>
                <a:cubicBezTo>
                  <a:pt x="5300" y="3113"/>
                  <a:pt x="4807" y="3478"/>
                  <a:pt x="4393" y="4178"/>
                </a:cubicBezTo>
                <a:cubicBezTo>
                  <a:pt x="4274" y="4379"/>
                  <a:pt x="4155" y="4705"/>
                  <a:pt x="4129" y="4897"/>
                </a:cubicBezTo>
                <a:lnTo>
                  <a:pt x="4076" y="5256"/>
                </a:lnTo>
                <a:lnTo>
                  <a:pt x="3229" y="5616"/>
                </a:lnTo>
                <a:cubicBezTo>
                  <a:pt x="2745" y="5830"/>
                  <a:pt x="2168" y="6158"/>
                  <a:pt x="1881" y="6379"/>
                </a:cubicBezTo>
                <a:cubicBezTo>
                  <a:pt x="1604" y="6592"/>
                  <a:pt x="1249" y="6825"/>
                  <a:pt x="1087" y="6896"/>
                </a:cubicBezTo>
                <a:cubicBezTo>
                  <a:pt x="750" y="7045"/>
                  <a:pt x="440" y="7325"/>
                  <a:pt x="188" y="7682"/>
                </a:cubicBezTo>
                <a:cubicBezTo>
                  <a:pt x="57" y="7868"/>
                  <a:pt x="-15" y="8071"/>
                  <a:pt x="3" y="8288"/>
                </a:cubicBezTo>
                <a:cubicBezTo>
                  <a:pt x="21" y="8506"/>
                  <a:pt x="123" y="8741"/>
                  <a:pt x="294" y="9030"/>
                </a:cubicBezTo>
                <a:cubicBezTo>
                  <a:pt x="453" y="9297"/>
                  <a:pt x="650" y="9715"/>
                  <a:pt x="744" y="9950"/>
                </a:cubicBezTo>
                <a:cubicBezTo>
                  <a:pt x="913" y="10377"/>
                  <a:pt x="908" y="10380"/>
                  <a:pt x="744" y="10669"/>
                </a:cubicBezTo>
                <a:cubicBezTo>
                  <a:pt x="514" y="11072"/>
                  <a:pt x="536" y="11482"/>
                  <a:pt x="796" y="11860"/>
                </a:cubicBezTo>
                <a:cubicBezTo>
                  <a:pt x="989" y="12139"/>
                  <a:pt x="1014" y="12196"/>
                  <a:pt x="929" y="12466"/>
                </a:cubicBezTo>
                <a:cubicBezTo>
                  <a:pt x="778" y="12941"/>
                  <a:pt x="878" y="13367"/>
                  <a:pt x="1246" y="13679"/>
                </a:cubicBezTo>
                <a:cubicBezTo>
                  <a:pt x="1503" y="13897"/>
                  <a:pt x="1568" y="13972"/>
                  <a:pt x="1537" y="14151"/>
                </a:cubicBezTo>
                <a:cubicBezTo>
                  <a:pt x="1516" y="14270"/>
                  <a:pt x="1537" y="14512"/>
                  <a:pt x="1590" y="14690"/>
                </a:cubicBezTo>
                <a:cubicBezTo>
                  <a:pt x="1681" y="14998"/>
                  <a:pt x="1675" y="15044"/>
                  <a:pt x="1352" y="15588"/>
                </a:cubicBezTo>
                <a:cubicBezTo>
                  <a:pt x="913" y="16327"/>
                  <a:pt x="890" y="16696"/>
                  <a:pt x="1272" y="17138"/>
                </a:cubicBezTo>
                <a:cubicBezTo>
                  <a:pt x="1503" y="17404"/>
                  <a:pt x="1529" y="17503"/>
                  <a:pt x="1537" y="17924"/>
                </a:cubicBezTo>
                <a:cubicBezTo>
                  <a:pt x="1544" y="18329"/>
                  <a:pt x="1585" y="18453"/>
                  <a:pt x="1775" y="18665"/>
                </a:cubicBezTo>
                <a:cubicBezTo>
                  <a:pt x="1899" y="18803"/>
                  <a:pt x="2108" y="18952"/>
                  <a:pt x="2251" y="19002"/>
                </a:cubicBezTo>
                <a:cubicBezTo>
                  <a:pt x="2510" y="19093"/>
                  <a:pt x="2518" y="19099"/>
                  <a:pt x="2357" y="19249"/>
                </a:cubicBezTo>
                <a:cubicBezTo>
                  <a:pt x="1992" y="19588"/>
                  <a:pt x="1791" y="20124"/>
                  <a:pt x="1881" y="20529"/>
                </a:cubicBezTo>
                <a:cubicBezTo>
                  <a:pt x="1945" y="20822"/>
                  <a:pt x="2376" y="21275"/>
                  <a:pt x="2727" y="21405"/>
                </a:cubicBezTo>
                <a:cubicBezTo>
                  <a:pt x="3121" y="21551"/>
                  <a:pt x="4043" y="21523"/>
                  <a:pt x="4420" y="21360"/>
                </a:cubicBezTo>
                <a:cubicBezTo>
                  <a:pt x="4594" y="21285"/>
                  <a:pt x="4976" y="21151"/>
                  <a:pt x="5266" y="21068"/>
                </a:cubicBezTo>
                <a:cubicBezTo>
                  <a:pt x="5776" y="20922"/>
                  <a:pt x="5818" y="20922"/>
                  <a:pt x="6033" y="21046"/>
                </a:cubicBezTo>
                <a:cubicBezTo>
                  <a:pt x="6202" y="21144"/>
                  <a:pt x="6393" y="21183"/>
                  <a:pt x="6905" y="21181"/>
                </a:cubicBezTo>
                <a:cubicBezTo>
                  <a:pt x="7641" y="21177"/>
                  <a:pt x="8032" y="21044"/>
                  <a:pt x="8571" y="20642"/>
                </a:cubicBezTo>
                <a:cubicBezTo>
                  <a:pt x="8943" y="20365"/>
                  <a:pt x="9160" y="20363"/>
                  <a:pt x="9471" y="20664"/>
                </a:cubicBezTo>
                <a:cubicBezTo>
                  <a:pt x="9805" y="20988"/>
                  <a:pt x="10348" y="21163"/>
                  <a:pt x="10872" y="21113"/>
                </a:cubicBezTo>
                <a:cubicBezTo>
                  <a:pt x="11095" y="21092"/>
                  <a:pt x="11622" y="21037"/>
                  <a:pt x="12062" y="21001"/>
                </a:cubicBezTo>
                <a:cubicBezTo>
                  <a:pt x="13158" y="20910"/>
                  <a:pt x="13678" y="20684"/>
                  <a:pt x="14204" y="20035"/>
                </a:cubicBezTo>
                <a:cubicBezTo>
                  <a:pt x="14497" y="19674"/>
                  <a:pt x="14746" y="19491"/>
                  <a:pt x="15579" y="18935"/>
                </a:cubicBezTo>
                <a:lnTo>
                  <a:pt x="16003" y="18643"/>
                </a:lnTo>
                <a:lnTo>
                  <a:pt x="16267" y="18890"/>
                </a:lnTo>
                <a:cubicBezTo>
                  <a:pt x="16641" y="19252"/>
                  <a:pt x="16925" y="19363"/>
                  <a:pt x="17536" y="19361"/>
                </a:cubicBezTo>
                <a:cubicBezTo>
                  <a:pt x="18497" y="19359"/>
                  <a:pt x="19439" y="18757"/>
                  <a:pt x="19573" y="18081"/>
                </a:cubicBezTo>
                <a:cubicBezTo>
                  <a:pt x="19616" y="17864"/>
                  <a:pt x="19714" y="17784"/>
                  <a:pt x="20075" y="17587"/>
                </a:cubicBezTo>
                <a:cubicBezTo>
                  <a:pt x="20980" y="17094"/>
                  <a:pt x="21286" y="16123"/>
                  <a:pt x="20710" y="15566"/>
                </a:cubicBezTo>
                <a:cubicBezTo>
                  <a:pt x="20460" y="15324"/>
                  <a:pt x="20444" y="15320"/>
                  <a:pt x="20578" y="15049"/>
                </a:cubicBezTo>
                <a:cubicBezTo>
                  <a:pt x="20671" y="14860"/>
                  <a:pt x="20710" y="14650"/>
                  <a:pt x="20683" y="14353"/>
                </a:cubicBezTo>
                <a:cubicBezTo>
                  <a:pt x="20654" y="14027"/>
                  <a:pt x="20671" y="13857"/>
                  <a:pt x="20789" y="13656"/>
                </a:cubicBezTo>
                <a:cubicBezTo>
                  <a:pt x="20980" y="13334"/>
                  <a:pt x="20992" y="12733"/>
                  <a:pt x="20816" y="12444"/>
                </a:cubicBezTo>
                <a:cubicBezTo>
                  <a:pt x="20699" y="12253"/>
                  <a:pt x="20711" y="12227"/>
                  <a:pt x="20842" y="12017"/>
                </a:cubicBezTo>
                <a:cubicBezTo>
                  <a:pt x="21036" y="11708"/>
                  <a:pt x="21041" y="11061"/>
                  <a:pt x="20842" y="10804"/>
                </a:cubicBezTo>
                <a:cubicBezTo>
                  <a:pt x="20698" y="10617"/>
                  <a:pt x="20697" y="10582"/>
                  <a:pt x="20869" y="10242"/>
                </a:cubicBezTo>
                <a:cubicBezTo>
                  <a:pt x="21137" y="9712"/>
                  <a:pt x="21082" y="9234"/>
                  <a:pt x="20736" y="8940"/>
                </a:cubicBezTo>
                <a:cubicBezTo>
                  <a:pt x="20617" y="8839"/>
                  <a:pt x="20602" y="8787"/>
                  <a:pt x="20683" y="8693"/>
                </a:cubicBezTo>
                <a:cubicBezTo>
                  <a:pt x="20960" y="8372"/>
                  <a:pt x="21131" y="7932"/>
                  <a:pt x="21107" y="7615"/>
                </a:cubicBezTo>
                <a:cubicBezTo>
                  <a:pt x="21086" y="7345"/>
                  <a:pt x="21118" y="7223"/>
                  <a:pt x="21318" y="6963"/>
                </a:cubicBezTo>
                <a:cubicBezTo>
                  <a:pt x="21521" y="6699"/>
                  <a:pt x="21580" y="6578"/>
                  <a:pt x="21583" y="6222"/>
                </a:cubicBezTo>
                <a:cubicBezTo>
                  <a:pt x="21585" y="5852"/>
                  <a:pt x="21554" y="5737"/>
                  <a:pt x="21345" y="5503"/>
                </a:cubicBezTo>
                <a:cubicBezTo>
                  <a:pt x="21195" y="5337"/>
                  <a:pt x="20933" y="5188"/>
                  <a:pt x="20683" y="5099"/>
                </a:cubicBezTo>
                <a:cubicBezTo>
                  <a:pt x="20292" y="4959"/>
                  <a:pt x="20277" y="4947"/>
                  <a:pt x="20340" y="4740"/>
                </a:cubicBezTo>
                <a:cubicBezTo>
                  <a:pt x="20376" y="4621"/>
                  <a:pt x="20396" y="4358"/>
                  <a:pt x="20393" y="4156"/>
                </a:cubicBezTo>
                <a:cubicBezTo>
                  <a:pt x="20380" y="3442"/>
                  <a:pt x="19824" y="3056"/>
                  <a:pt x="18488" y="2875"/>
                </a:cubicBezTo>
                <a:cubicBezTo>
                  <a:pt x="17807" y="2783"/>
                  <a:pt x="17622" y="2766"/>
                  <a:pt x="17219" y="2853"/>
                </a:cubicBezTo>
                <a:cubicBezTo>
                  <a:pt x="16802" y="2943"/>
                  <a:pt x="16623" y="2927"/>
                  <a:pt x="16849" y="2808"/>
                </a:cubicBezTo>
                <a:cubicBezTo>
                  <a:pt x="16983" y="2738"/>
                  <a:pt x="17193" y="2281"/>
                  <a:pt x="17193" y="2044"/>
                </a:cubicBezTo>
                <a:cubicBezTo>
                  <a:pt x="17193" y="1583"/>
                  <a:pt x="16847" y="1001"/>
                  <a:pt x="16346" y="607"/>
                </a:cubicBezTo>
                <a:cubicBezTo>
                  <a:pt x="15668" y="73"/>
                  <a:pt x="15073" y="-49"/>
                  <a:pt x="13993" y="135"/>
                </a:cubicBezTo>
                <a:cubicBezTo>
                  <a:pt x="13613" y="200"/>
                  <a:pt x="13465" y="207"/>
                  <a:pt x="13199" y="113"/>
                </a:cubicBezTo>
                <a:cubicBezTo>
                  <a:pt x="12986" y="37"/>
                  <a:pt x="12650" y="-2"/>
                  <a:pt x="12168" y="1"/>
                </a:cubicBezTo>
                <a:close/>
              </a:path>
            </a:pathLst>
          </a:custGeom>
          <a:ln w="3175">
            <a:miter lim="400000"/>
          </a:ln>
        </p:spPr>
      </p:pic>
      <p:pic>
        <p:nvPicPr>
          <p:cNvPr id="70" name="Screenshot 2026-03-04 004624.png" descr="Screenshot 2026-03-04 004624.png">
            <a:extLst>
              <a:ext uri="{FF2B5EF4-FFF2-40B4-BE49-F238E27FC236}">
                <a16:creationId xmlns:a16="http://schemas.microsoft.com/office/drawing/2014/main" id="{463D3595-93AA-2A43-59E3-EE5840510138}"/>
              </a:ext>
            </a:extLst>
          </p:cNvPr>
          <p:cNvPicPr>
            <a:picLocks noChangeAspect="1"/>
          </p:cNvPicPr>
          <p:nvPr/>
        </p:nvPicPr>
        <p:blipFill>
          <a:blip r:embed="rId7"/>
          <a:srcRect l="8050" t="4424" r="22557" b="14434"/>
          <a:stretch>
            <a:fillRect/>
          </a:stretch>
        </p:blipFill>
        <p:spPr>
          <a:xfrm>
            <a:off x="8512559" y="1469010"/>
            <a:ext cx="595701" cy="420916"/>
          </a:xfrm>
          <a:custGeom>
            <a:avLst/>
            <a:gdLst/>
            <a:ahLst/>
            <a:cxnLst>
              <a:cxn ang="0">
                <a:pos x="wd2" y="hd2"/>
              </a:cxn>
              <a:cxn ang="5400000">
                <a:pos x="wd2" y="hd2"/>
              </a:cxn>
              <a:cxn ang="10800000">
                <a:pos x="wd2" y="hd2"/>
              </a:cxn>
              <a:cxn ang="16200000">
                <a:pos x="wd2" y="hd2"/>
              </a:cxn>
            </a:cxnLst>
            <a:rect l="0" t="0" r="r" b="b"/>
            <a:pathLst>
              <a:path w="21494" h="21539" extrusionOk="0">
                <a:moveTo>
                  <a:pt x="15833" y="0"/>
                </a:moveTo>
                <a:cubicBezTo>
                  <a:pt x="15615" y="0"/>
                  <a:pt x="14239" y="474"/>
                  <a:pt x="14144" y="585"/>
                </a:cubicBezTo>
                <a:cubicBezTo>
                  <a:pt x="14095" y="642"/>
                  <a:pt x="13786" y="737"/>
                  <a:pt x="13456" y="780"/>
                </a:cubicBezTo>
                <a:cubicBezTo>
                  <a:pt x="13127" y="823"/>
                  <a:pt x="12852" y="892"/>
                  <a:pt x="12828" y="947"/>
                </a:cubicBezTo>
                <a:cubicBezTo>
                  <a:pt x="12804" y="1002"/>
                  <a:pt x="12643" y="1056"/>
                  <a:pt x="12474" y="1059"/>
                </a:cubicBezTo>
                <a:cubicBezTo>
                  <a:pt x="12306" y="1061"/>
                  <a:pt x="12078" y="1134"/>
                  <a:pt x="11963" y="1226"/>
                </a:cubicBezTo>
                <a:cubicBezTo>
                  <a:pt x="11849" y="1318"/>
                  <a:pt x="11585" y="1391"/>
                  <a:pt x="11394" y="1393"/>
                </a:cubicBezTo>
                <a:cubicBezTo>
                  <a:pt x="11188" y="1395"/>
                  <a:pt x="10892" y="1530"/>
                  <a:pt x="10667" y="1699"/>
                </a:cubicBezTo>
                <a:cubicBezTo>
                  <a:pt x="10355" y="1934"/>
                  <a:pt x="10212" y="1978"/>
                  <a:pt x="9881" y="1922"/>
                </a:cubicBezTo>
                <a:cubicBezTo>
                  <a:pt x="9562" y="1869"/>
                  <a:pt x="9401" y="1893"/>
                  <a:pt x="9135" y="2090"/>
                </a:cubicBezTo>
                <a:cubicBezTo>
                  <a:pt x="8948" y="2227"/>
                  <a:pt x="8646" y="2340"/>
                  <a:pt x="8467" y="2340"/>
                </a:cubicBezTo>
                <a:cubicBezTo>
                  <a:pt x="8142" y="2340"/>
                  <a:pt x="7315" y="2625"/>
                  <a:pt x="7131" y="2786"/>
                </a:cubicBezTo>
                <a:cubicBezTo>
                  <a:pt x="7077" y="2833"/>
                  <a:pt x="6681" y="2861"/>
                  <a:pt x="6266" y="2870"/>
                </a:cubicBezTo>
                <a:cubicBezTo>
                  <a:pt x="5572" y="2884"/>
                  <a:pt x="5164" y="2980"/>
                  <a:pt x="4282" y="3315"/>
                </a:cubicBezTo>
                <a:cubicBezTo>
                  <a:pt x="4100" y="3385"/>
                  <a:pt x="3819" y="3442"/>
                  <a:pt x="3673" y="3427"/>
                </a:cubicBezTo>
                <a:cubicBezTo>
                  <a:pt x="3527" y="3412"/>
                  <a:pt x="3225" y="3509"/>
                  <a:pt x="3005" y="3650"/>
                </a:cubicBezTo>
                <a:cubicBezTo>
                  <a:pt x="2786" y="3790"/>
                  <a:pt x="2481" y="3909"/>
                  <a:pt x="2318" y="3928"/>
                </a:cubicBezTo>
                <a:cubicBezTo>
                  <a:pt x="2155" y="3948"/>
                  <a:pt x="1752" y="4073"/>
                  <a:pt x="1434" y="4207"/>
                </a:cubicBezTo>
                <a:cubicBezTo>
                  <a:pt x="655" y="4535"/>
                  <a:pt x="242" y="5168"/>
                  <a:pt x="236" y="6018"/>
                </a:cubicBezTo>
                <a:cubicBezTo>
                  <a:pt x="234" y="6232"/>
                  <a:pt x="183" y="6525"/>
                  <a:pt x="118" y="6686"/>
                </a:cubicBezTo>
                <a:cubicBezTo>
                  <a:pt x="52" y="6848"/>
                  <a:pt x="1" y="7284"/>
                  <a:pt x="0" y="7634"/>
                </a:cubicBezTo>
                <a:cubicBezTo>
                  <a:pt x="-3" y="8235"/>
                  <a:pt x="10" y="8282"/>
                  <a:pt x="353" y="8748"/>
                </a:cubicBezTo>
                <a:lnTo>
                  <a:pt x="727" y="9250"/>
                </a:lnTo>
                <a:lnTo>
                  <a:pt x="727" y="10280"/>
                </a:lnTo>
                <a:cubicBezTo>
                  <a:pt x="723" y="10854"/>
                  <a:pt x="768" y="11625"/>
                  <a:pt x="825" y="11980"/>
                </a:cubicBezTo>
                <a:cubicBezTo>
                  <a:pt x="945" y="12725"/>
                  <a:pt x="1148" y="13512"/>
                  <a:pt x="1237" y="13512"/>
                </a:cubicBezTo>
                <a:cubicBezTo>
                  <a:pt x="1271" y="13512"/>
                  <a:pt x="1332" y="13641"/>
                  <a:pt x="1355" y="13819"/>
                </a:cubicBezTo>
                <a:cubicBezTo>
                  <a:pt x="1378" y="13996"/>
                  <a:pt x="1432" y="14333"/>
                  <a:pt x="1493" y="14543"/>
                </a:cubicBezTo>
                <a:cubicBezTo>
                  <a:pt x="1589" y="14875"/>
                  <a:pt x="1597" y="14972"/>
                  <a:pt x="1473" y="15267"/>
                </a:cubicBezTo>
                <a:cubicBezTo>
                  <a:pt x="1288" y="15710"/>
                  <a:pt x="1286" y="17708"/>
                  <a:pt x="1473" y="18193"/>
                </a:cubicBezTo>
                <a:cubicBezTo>
                  <a:pt x="1541" y="18368"/>
                  <a:pt x="1663" y="18706"/>
                  <a:pt x="1748" y="18945"/>
                </a:cubicBezTo>
                <a:cubicBezTo>
                  <a:pt x="1833" y="19184"/>
                  <a:pt x="2000" y="19470"/>
                  <a:pt x="2121" y="19586"/>
                </a:cubicBezTo>
                <a:cubicBezTo>
                  <a:pt x="2243" y="19702"/>
                  <a:pt x="2488" y="19992"/>
                  <a:pt x="2652" y="20227"/>
                </a:cubicBezTo>
                <a:cubicBezTo>
                  <a:pt x="3037" y="20779"/>
                  <a:pt x="3236" y="20895"/>
                  <a:pt x="3654" y="20895"/>
                </a:cubicBezTo>
                <a:cubicBezTo>
                  <a:pt x="3873" y="20895"/>
                  <a:pt x="4067" y="21010"/>
                  <a:pt x="4223" y="21174"/>
                </a:cubicBezTo>
                <a:cubicBezTo>
                  <a:pt x="4589" y="21556"/>
                  <a:pt x="5306" y="21584"/>
                  <a:pt x="5697" y="21257"/>
                </a:cubicBezTo>
                <a:cubicBezTo>
                  <a:pt x="5961" y="21037"/>
                  <a:pt x="6035" y="21029"/>
                  <a:pt x="6286" y="21146"/>
                </a:cubicBezTo>
                <a:cubicBezTo>
                  <a:pt x="6641" y="21311"/>
                  <a:pt x="7171" y="21219"/>
                  <a:pt x="7465" y="20923"/>
                </a:cubicBezTo>
                <a:cubicBezTo>
                  <a:pt x="7598" y="20789"/>
                  <a:pt x="7767" y="20721"/>
                  <a:pt x="7897" y="20756"/>
                </a:cubicBezTo>
                <a:cubicBezTo>
                  <a:pt x="8202" y="20839"/>
                  <a:pt x="8720" y="20593"/>
                  <a:pt x="8997" y="20255"/>
                </a:cubicBezTo>
                <a:cubicBezTo>
                  <a:pt x="9128" y="20094"/>
                  <a:pt x="9406" y="19862"/>
                  <a:pt x="9606" y="19725"/>
                </a:cubicBezTo>
                <a:cubicBezTo>
                  <a:pt x="9806" y="19588"/>
                  <a:pt x="9960" y="19439"/>
                  <a:pt x="9960" y="19391"/>
                </a:cubicBezTo>
                <a:cubicBezTo>
                  <a:pt x="9960" y="19343"/>
                  <a:pt x="10162" y="19334"/>
                  <a:pt x="10411" y="19363"/>
                </a:cubicBezTo>
                <a:cubicBezTo>
                  <a:pt x="10767" y="19405"/>
                  <a:pt x="10946" y="19340"/>
                  <a:pt x="11217" y="19140"/>
                </a:cubicBezTo>
                <a:cubicBezTo>
                  <a:pt x="11503" y="18929"/>
                  <a:pt x="11599" y="18926"/>
                  <a:pt x="11806" y="19029"/>
                </a:cubicBezTo>
                <a:cubicBezTo>
                  <a:pt x="12193" y="19219"/>
                  <a:pt x="12488" y="19173"/>
                  <a:pt x="12965" y="18861"/>
                </a:cubicBezTo>
                <a:cubicBezTo>
                  <a:pt x="13464" y="18536"/>
                  <a:pt x="14208" y="18200"/>
                  <a:pt x="14262" y="18276"/>
                </a:cubicBezTo>
                <a:cubicBezTo>
                  <a:pt x="14282" y="18304"/>
                  <a:pt x="14256" y="18446"/>
                  <a:pt x="14203" y="18611"/>
                </a:cubicBezTo>
                <a:cubicBezTo>
                  <a:pt x="14150" y="18776"/>
                  <a:pt x="14105" y="19154"/>
                  <a:pt x="14105" y="19447"/>
                </a:cubicBezTo>
                <a:cubicBezTo>
                  <a:pt x="14105" y="19942"/>
                  <a:pt x="14146" y="20025"/>
                  <a:pt x="14615" y="20672"/>
                </a:cubicBezTo>
                <a:cubicBezTo>
                  <a:pt x="14892" y="21054"/>
                  <a:pt x="15236" y="21424"/>
                  <a:pt x="15382" y="21480"/>
                </a:cubicBezTo>
                <a:cubicBezTo>
                  <a:pt x="15692" y="21600"/>
                  <a:pt x="16136" y="21531"/>
                  <a:pt x="16442" y="21313"/>
                </a:cubicBezTo>
                <a:cubicBezTo>
                  <a:pt x="16702" y="21129"/>
                  <a:pt x="17411" y="20029"/>
                  <a:pt x="17542" y="19614"/>
                </a:cubicBezTo>
                <a:cubicBezTo>
                  <a:pt x="17641" y="19302"/>
                  <a:pt x="17673" y="19266"/>
                  <a:pt x="18151" y="18444"/>
                </a:cubicBezTo>
                <a:cubicBezTo>
                  <a:pt x="18321" y="18153"/>
                  <a:pt x="18501" y="17734"/>
                  <a:pt x="18564" y="17524"/>
                </a:cubicBezTo>
                <a:cubicBezTo>
                  <a:pt x="18664" y="17188"/>
                  <a:pt x="18715" y="17162"/>
                  <a:pt x="18996" y="17162"/>
                </a:cubicBezTo>
                <a:cubicBezTo>
                  <a:pt x="19413" y="17162"/>
                  <a:pt x="19845" y="16738"/>
                  <a:pt x="20057" y="16131"/>
                </a:cubicBezTo>
                <a:cubicBezTo>
                  <a:pt x="20148" y="15870"/>
                  <a:pt x="20305" y="15499"/>
                  <a:pt x="20411" y="15295"/>
                </a:cubicBezTo>
                <a:cubicBezTo>
                  <a:pt x="20516" y="15091"/>
                  <a:pt x="20621" y="14740"/>
                  <a:pt x="20646" y="14515"/>
                </a:cubicBezTo>
                <a:cubicBezTo>
                  <a:pt x="20672" y="14290"/>
                  <a:pt x="20837" y="13893"/>
                  <a:pt x="21000" y="13624"/>
                </a:cubicBezTo>
                <a:cubicBezTo>
                  <a:pt x="21281" y="13160"/>
                  <a:pt x="21298" y="13081"/>
                  <a:pt x="21354" y="12008"/>
                </a:cubicBezTo>
                <a:cubicBezTo>
                  <a:pt x="21386" y="11386"/>
                  <a:pt x="21439" y="10781"/>
                  <a:pt x="21471" y="10671"/>
                </a:cubicBezTo>
                <a:cubicBezTo>
                  <a:pt x="21597" y="10237"/>
                  <a:pt x="21164" y="9153"/>
                  <a:pt x="20548" y="8330"/>
                </a:cubicBezTo>
                <a:cubicBezTo>
                  <a:pt x="19213" y="6547"/>
                  <a:pt x="18512" y="5327"/>
                  <a:pt x="18269" y="4430"/>
                </a:cubicBezTo>
                <a:cubicBezTo>
                  <a:pt x="18170" y="4061"/>
                  <a:pt x="17967" y="3635"/>
                  <a:pt x="17837" y="3455"/>
                </a:cubicBezTo>
                <a:cubicBezTo>
                  <a:pt x="17707" y="3274"/>
                  <a:pt x="17603" y="3062"/>
                  <a:pt x="17601" y="3009"/>
                </a:cubicBezTo>
                <a:cubicBezTo>
                  <a:pt x="17600" y="2956"/>
                  <a:pt x="17499" y="2638"/>
                  <a:pt x="17385" y="2285"/>
                </a:cubicBezTo>
                <a:cubicBezTo>
                  <a:pt x="17271" y="1931"/>
                  <a:pt x="17189" y="1569"/>
                  <a:pt x="17189" y="1477"/>
                </a:cubicBezTo>
                <a:cubicBezTo>
                  <a:pt x="17189" y="1042"/>
                  <a:pt x="16233" y="0"/>
                  <a:pt x="15833" y="0"/>
                </a:cubicBezTo>
                <a:close/>
              </a:path>
            </a:pathLst>
          </a:custGeom>
          <a:ln w="3175">
            <a:miter lim="400000"/>
          </a:ln>
        </p:spPr>
      </p:pic>
      <p:sp>
        <p:nvSpPr>
          <p:cNvPr id="80" name="Line">
            <a:extLst>
              <a:ext uri="{FF2B5EF4-FFF2-40B4-BE49-F238E27FC236}">
                <a16:creationId xmlns:a16="http://schemas.microsoft.com/office/drawing/2014/main" id="{89198BEC-3EBC-1EAD-9B1F-9C9216148300}"/>
              </a:ext>
            </a:extLst>
          </p:cNvPr>
          <p:cNvSpPr/>
          <p:nvPr/>
        </p:nvSpPr>
        <p:spPr>
          <a:xfrm>
            <a:off x="8105741" y="2521228"/>
            <a:ext cx="226337" cy="1"/>
          </a:xfrm>
          <a:prstGeom prst="line">
            <a:avLst/>
          </a:prstGeom>
          <a:ln w="15875" cap="rnd">
            <a:solidFill>
              <a:srgbClr val="5E5E5E"/>
            </a:solidFill>
            <a:custDash>
              <a:ds d="100000" sp="200000"/>
            </a:custDash>
          </a:ln>
        </p:spPr>
        <p:txBody>
          <a:bodyPr lIns="15742" tIns="15742" rIns="15742" bIns="15742" anchor="ctr"/>
          <a:lstStyle/>
          <a:p>
            <a:endParaRPr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623793"/>
      </p:ext>
    </p:extLst>
  </p:cSld>
  <p:clrMapOvr>
    <a:masterClrMapping/>
  </p:clrMapOvr>
  <mc:AlternateContent xmlns:mc="http://schemas.openxmlformats.org/markup-compatibility/2006" xmlns:p14="http://schemas.microsoft.com/office/powerpoint/2010/main">
    <mc:Choice Requires="p14">
      <p:transition spd="slow" p14:dur="2000" advTm="122"/>
    </mc:Choice>
    <mc:Fallback xmlns="">
      <p:transition spd="slow" advTm="122"/>
    </mc:Fallback>
  </mc:AlternateContent>
  <p:extLst>
    <p:ext uri="{E180D4A7-C9FB-4DFB-919C-405C955672EB}">
      <p14:showEvtLst xmlns:p14="http://schemas.microsoft.com/office/powerpoint/2010/main">
        <p14:playEvt time="8" objId="12"/>
        <p14:playEvt time="11" objId="13"/>
        <p14:stopEvt time="49" objId="12"/>
        <p14:stopEvt time="49" objId="13"/>
      </p14:showEvtLst>
    </p:ext>
  </p:extLs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44753</TotalTime>
  <Words>2446</Words>
  <Application>Microsoft Macintosh PowerPoint</Application>
  <PresentationFormat>Widescreen</PresentationFormat>
  <Paragraphs>368</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Aptos</vt:lpstr>
      <vt:lpstr>Aptos Display</vt:lpstr>
      <vt:lpstr>Arial</vt:lpstr>
      <vt:lpstr>Cambria Math</vt:lpstr>
      <vt:lpstr>Wingdings</vt:lpstr>
      <vt:lpstr>Custom Design</vt:lpstr>
      <vt:lpstr>PowerPoint Presentation</vt:lpstr>
      <vt:lpstr>Task: 3D Scene Understanding</vt:lpstr>
      <vt:lpstr>Current Paradigm: 3D U-Nets</vt:lpstr>
      <vt:lpstr>Current Paradigm: 3D U-Nets</vt:lpstr>
      <vt:lpstr>Everyone Else: Transformers</vt:lpstr>
      <vt:lpstr>Everyone Else: Transformers</vt:lpstr>
      <vt:lpstr>Downsides of 3D-Specific Architectures</vt:lpstr>
      <vt:lpstr>Bridging the Gap: Volume Transformer (Volt)</vt:lpstr>
      <vt:lpstr>Bridging the Gap: Volume Transformer (Volt)</vt:lpstr>
      <vt:lpstr>Bridging the Gap: Volume Transformer (Volt)</vt:lpstr>
      <vt:lpstr>Bridging the Gap: Volume Transformer (Volt)</vt:lpstr>
      <vt:lpstr>Bridging the Gap: Volume Transformer (Volt)</vt:lpstr>
      <vt:lpstr>Bridging the Gap: Volume Transformer (Volt)</vt:lpstr>
      <vt:lpstr>Isn’t Global Attention Expensive?</vt:lpstr>
      <vt:lpstr>Naive Training of Volt</vt:lpstr>
      <vt:lpstr>Naive Training of Volt</vt:lpstr>
      <vt:lpstr>Training Recipe</vt:lpstr>
      <vt:lpstr>Training Recipe</vt:lpstr>
      <vt:lpstr>Training Recipe</vt:lpstr>
      <vt:lpstr>Training Recipe</vt:lpstr>
      <vt:lpstr>Training Recipe</vt:lpstr>
      <vt:lpstr>Training Recipe</vt:lpstr>
      <vt:lpstr>Training Recipe</vt:lpstr>
      <vt:lpstr>Volt Scales Better with Data</vt:lpstr>
      <vt:lpstr>Volt Achieves New Best Scores</vt:lpstr>
      <vt:lpstr>Instance Segmentation (SPFormer)</vt:lpstr>
      <vt:lpstr>Volt as Backbone for Instance Segmentation</vt:lpstr>
      <vt:lpstr>Instance Segmentation Results</vt:lpstr>
      <vt:lpstr>SceneFUN3D Challenge</vt:lpstr>
      <vt:lpstr>SceneFUN3D Results</vt:lpstr>
      <vt:lpstr>ViT moment for 3D Scene Understanding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Ilya Fradlin</dc:creator>
  <cp:lastModifiedBy>Kadir Yilmaz</cp:lastModifiedBy>
  <cp:revision>1545</cp:revision>
  <dcterms:created xsi:type="dcterms:W3CDTF">2025-04-19T09:20:55Z</dcterms:created>
  <dcterms:modified xsi:type="dcterms:W3CDTF">2026-06-10T06:27:54Z</dcterms:modified>
</cp:coreProperties>
</file>